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274" r:id="rId3"/>
    <p:sldId id="320" r:id="rId4"/>
    <p:sldId id="322" r:id="rId5"/>
    <p:sldId id="323" r:id="rId6"/>
  </p:sldIdLst>
  <p:sldSz cx="9144000" cy="6858000" type="screen4x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11" y="-5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3 </a:t>
          </a:r>
          <a:endParaRPr lang="it-IT" dirty="0"/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91309" custLinFactNeighborY="-628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3212" custLinFactY="-13332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100000" custLinFactY="-55035" custLinFactNeighborX="-10523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100000" custLinFactNeighborX="-122583" custLinFactNeighborY="-1232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CCCED63-8CA8-4979-8252-D62A4F3AEA1D}" type="presOf" srcId="{DC5B5194-622A-A44F-9D4C-89A6746D8CF0}" destId="{98BBA187-05ED-1049-8125-F77DDEB5CAA8}" srcOrd="0" destOrd="0" presId="urn:microsoft.com/office/officeart/2005/8/layout/StepDownProcess"/>
    <dgm:cxn modelId="{217B51F4-E068-4A06-B5FB-07CCC0A5D8FB}" type="presOf" srcId="{0CF30F3B-CFFF-7842-A442-5AAEF1E69018}" destId="{B544381A-6D34-5F41-9F09-74C9090DEB6A}" srcOrd="0" destOrd="0" presId="urn:microsoft.com/office/officeart/2005/8/layout/StepDownProcess"/>
    <dgm:cxn modelId="{83486B03-48D1-4CD4-A9A0-40D054B3BA4E}" type="presOf" srcId="{598FEAE5-5849-6B47-9C70-CD3AE1CD013C}" destId="{8926E5F5-873E-644D-B771-8DAC1D49769F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2D91F806-2ACD-4ECD-80D6-23C65C86BD56}" type="presOf" srcId="{3A9A5249-047C-6F46-9288-520D07DC559C}" destId="{FAA15ACD-C9B2-B949-809D-6C0FB04BB4B3}" srcOrd="0" destOrd="0" presId="urn:microsoft.com/office/officeart/2005/8/layout/StepDownProcess"/>
    <dgm:cxn modelId="{64E3B8CF-B331-4B54-B1BF-AA258FA79787}" type="presOf" srcId="{68494B02-FC5D-8243-8AFB-45395395917D}" destId="{4FF1AC7B-5A1A-7A40-B86C-BACE28880C3F}" srcOrd="0" destOrd="0" presId="urn:microsoft.com/office/officeart/2005/8/layout/StepDownProcess"/>
    <dgm:cxn modelId="{D2666127-0957-4E0A-8EB6-1FFE99131E52}" type="presOf" srcId="{390A9F9F-6BA4-AB40-A466-5E2022CD594F}" destId="{3A27D9D2-E590-114C-A0A1-347B8C01C0BC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99E7DC75-2867-4A27-B848-16C0A2122D52}" type="presParOf" srcId="{B544381A-6D34-5F41-9F09-74C9090DEB6A}" destId="{6836F9F2-06C5-F64B-AD94-F1A98DCAC581}" srcOrd="0" destOrd="0" presId="urn:microsoft.com/office/officeart/2005/8/layout/StepDownProcess"/>
    <dgm:cxn modelId="{23F78FAA-FE24-4E68-AD06-FCAE47C39899}" type="presParOf" srcId="{6836F9F2-06C5-F64B-AD94-F1A98DCAC581}" destId="{AAEE2770-BA8C-F345-9CC3-E499009A6F17}" srcOrd="0" destOrd="0" presId="urn:microsoft.com/office/officeart/2005/8/layout/StepDownProcess"/>
    <dgm:cxn modelId="{72DEA50A-D86E-4B77-89DA-32E04610EFF5}" type="presParOf" srcId="{6836F9F2-06C5-F64B-AD94-F1A98DCAC581}" destId="{8926E5F5-873E-644D-B771-8DAC1D49769F}" srcOrd="1" destOrd="0" presId="urn:microsoft.com/office/officeart/2005/8/layout/StepDownProcess"/>
    <dgm:cxn modelId="{45D881FD-DE29-45C9-976C-FA8CE3B375BF}" type="presParOf" srcId="{6836F9F2-06C5-F64B-AD94-F1A98DCAC581}" destId="{6D49EDE3-EEA9-CE44-8710-3DD5BE29850C}" srcOrd="2" destOrd="0" presId="urn:microsoft.com/office/officeart/2005/8/layout/StepDownProcess"/>
    <dgm:cxn modelId="{1A15F3F7-AF05-4BCC-B07A-422E9B8404CA}" type="presParOf" srcId="{B544381A-6D34-5F41-9F09-74C9090DEB6A}" destId="{EF8C47E8-6384-1547-B8A1-41559C3DB7D1}" srcOrd="1" destOrd="0" presId="urn:microsoft.com/office/officeart/2005/8/layout/StepDownProcess"/>
    <dgm:cxn modelId="{C631B9CC-91E6-41BF-82E5-13AB277E5C1A}" type="presParOf" srcId="{B544381A-6D34-5F41-9F09-74C9090DEB6A}" destId="{F6AD1062-0FC4-B546-A6CC-173DCBC01EA6}" srcOrd="2" destOrd="0" presId="urn:microsoft.com/office/officeart/2005/8/layout/StepDownProcess"/>
    <dgm:cxn modelId="{EDDE17B4-8897-4E0C-B70D-773B6217D470}" type="presParOf" srcId="{F6AD1062-0FC4-B546-A6CC-173DCBC01EA6}" destId="{0105DCDA-5789-D24B-8FEB-A29BD8C1ADAB}" srcOrd="0" destOrd="0" presId="urn:microsoft.com/office/officeart/2005/8/layout/StepDownProcess"/>
    <dgm:cxn modelId="{BF2F6DE3-7AF9-4BED-ADC9-610B1A3E9363}" type="presParOf" srcId="{F6AD1062-0FC4-B546-A6CC-173DCBC01EA6}" destId="{98BBA187-05ED-1049-8125-F77DDEB5CAA8}" srcOrd="1" destOrd="0" presId="urn:microsoft.com/office/officeart/2005/8/layout/StepDownProcess"/>
    <dgm:cxn modelId="{760ED04B-1786-4530-88C5-CC810C3C9F9F}" type="presParOf" srcId="{F6AD1062-0FC4-B546-A6CC-173DCBC01EA6}" destId="{1502112A-7BBE-6147-A245-E66B309DDDC3}" srcOrd="2" destOrd="0" presId="urn:microsoft.com/office/officeart/2005/8/layout/StepDownProcess"/>
    <dgm:cxn modelId="{F1202A7C-EB13-4451-A96A-BCB18E9CDDDE}" type="presParOf" srcId="{B544381A-6D34-5F41-9F09-74C9090DEB6A}" destId="{973A44FA-F6EC-1D48-A4E8-8EBEFEA74630}" srcOrd="3" destOrd="0" presId="urn:microsoft.com/office/officeart/2005/8/layout/StepDownProcess"/>
    <dgm:cxn modelId="{85932603-52BB-4AF9-A90E-A6EAA855FAFD}" type="presParOf" srcId="{B544381A-6D34-5F41-9F09-74C9090DEB6A}" destId="{BDAF936D-F4C7-EB45-A5D9-949C343FD271}" srcOrd="4" destOrd="0" presId="urn:microsoft.com/office/officeart/2005/8/layout/StepDownProcess"/>
    <dgm:cxn modelId="{DD054F2D-4E8C-4F5D-B979-BED3E72A6BCC}" type="presParOf" srcId="{BDAF936D-F4C7-EB45-A5D9-949C343FD271}" destId="{0D75C98D-83FF-594E-ACB0-01501AF9FDC8}" srcOrd="0" destOrd="0" presId="urn:microsoft.com/office/officeart/2005/8/layout/StepDownProcess"/>
    <dgm:cxn modelId="{CC4743CD-5913-44B9-AB7E-D7E23E3873F1}" type="presParOf" srcId="{BDAF936D-F4C7-EB45-A5D9-949C343FD271}" destId="{FAA15ACD-C9B2-B949-809D-6C0FB04BB4B3}" srcOrd="1" destOrd="0" presId="urn:microsoft.com/office/officeart/2005/8/layout/StepDownProcess"/>
    <dgm:cxn modelId="{28641315-96B9-45DE-8B05-DC66281EFB99}" type="presParOf" srcId="{BDAF936D-F4C7-EB45-A5D9-949C343FD271}" destId="{AF34CB2D-63DB-FD46-95D0-346E74753B39}" srcOrd="2" destOrd="0" presId="urn:microsoft.com/office/officeart/2005/8/layout/StepDownProcess"/>
    <dgm:cxn modelId="{98FD227B-1E44-4E18-9D78-15F7E4F0E133}" type="presParOf" srcId="{B544381A-6D34-5F41-9F09-74C9090DEB6A}" destId="{F7ABD03D-10F4-4644-BD65-559DBB8CEDA7}" srcOrd="5" destOrd="0" presId="urn:microsoft.com/office/officeart/2005/8/layout/StepDownProcess"/>
    <dgm:cxn modelId="{78AB7F31-C737-4B7D-B5E8-D818EE557F99}" type="presParOf" srcId="{B544381A-6D34-5F41-9F09-74C9090DEB6A}" destId="{A7782FF0-6D26-7440-9DE0-1125E3E2BDA3}" srcOrd="6" destOrd="0" presId="urn:microsoft.com/office/officeart/2005/8/layout/StepDownProcess"/>
    <dgm:cxn modelId="{85AB8C4D-2F74-4751-9A2C-485956B17A09}" type="presParOf" srcId="{A7782FF0-6D26-7440-9DE0-1125E3E2BDA3}" destId="{7A45FB45-0795-3548-A05F-A63C36451499}" srcOrd="0" destOrd="0" presId="urn:microsoft.com/office/officeart/2005/8/layout/StepDownProcess"/>
    <dgm:cxn modelId="{E9EA0AC8-953B-405D-A5CE-C68B1C38B172}" type="presParOf" srcId="{A7782FF0-6D26-7440-9DE0-1125E3E2BDA3}" destId="{4FF1AC7B-5A1A-7A40-B86C-BACE28880C3F}" srcOrd="1" destOrd="0" presId="urn:microsoft.com/office/officeart/2005/8/layout/StepDownProcess"/>
    <dgm:cxn modelId="{92EF5B8A-3B42-418E-9EAE-9CBD3AA825CD}" type="presParOf" srcId="{A7782FF0-6D26-7440-9DE0-1125E3E2BDA3}" destId="{C0442ED0-5923-CC46-930E-A0E6811B02CB}" srcOrd="2" destOrd="0" presId="urn:microsoft.com/office/officeart/2005/8/layout/StepDownProcess"/>
    <dgm:cxn modelId="{82C2594A-52A7-425A-B7AA-AF8701F83C57}" type="presParOf" srcId="{B544381A-6D34-5F41-9F09-74C9090DEB6A}" destId="{2DFEFBBE-F35B-C047-A893-07B0609D04A9}" srcOrd="7" destOrd="0" presId="urn:microsoft.com/office/officeart/2005/8/layout/StepDownProcess"/>
    <dgm:cxn modelId="{A8C0F466-E683-460A-AD44-E5D192E321DA}" type="presParOf" srcId="{B544381A-6D34-5F41-9F09-74C9090DEB6A}" destId="{C6E23AC0-752F-E74D-9C38-7E1E03802849}" srcOrd="8" destOrd="0" presId="urn:microsoft.com/office/officeart/2005/8/layout/StepDownProcess"/>
    <dgm:cxn modelId="{268D796A-7818-488F-B639-B49801E0B9BF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1</a:t>
          </a:r>
          <a:endParaRPr lang="it-IT" sz="2100" kern="1200" dirty="0"/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224137" y="43204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2</a:t>
          </a:r>
          <a:endParaRPr lang="it-IT" sz="2100" kern="1200" dirty="0"/>
        </a:p>
      </dsp:txBody>
      <dsp:txXfrm>
        <a:off x="1263959" y="471870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579212" y="93610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1</a:t>
          </a:r>
          <a:endParaRPr lang="it-IT" sz="2100" kern="1200" dirty="0"/>
        </a:p>
      </dsp:txBody>
      <dsp:txXfrm>
        <a:off x="2619034" y="975924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816427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2</a:t>
          </a:r>
          <a:endParaRPr lang="it-IT" sz="2100" kern="1200" dirty="0"/>
        </a:p>
      </dsp:txBody>
      <dsp:txXfrm>
        <a:off x="3856249" y="1551988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574083" y="187220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3 </a:t>
          </a:r>
          <a:endParaRPr lang="it-IT" sz="2100" kern="1200" dirty="0"/>
        </a:p>
      </dsp:txBody>
      <dsp:txXfrm>
        <a:off x="5613905" y="1912030"/>
        <a:ext cx="1085564" cy="735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04/09/2019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4/09/2019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 smtClean="0"/>
              <a:t>            </a:t>
            </a:r>
            <a:r>
              <a:rPr lang="fr-BE" dirty="0" err="1" smtClean="0"/>
              <a:t>SoMExNet</a:t>
            </a:r>
            <a:r>
              <a:rPr lang="fr-BE" dirty="0" smtClean="0"/>
              <a:t>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 smtClean="0">
                <a:solidFill>
                  <a:schemeClr val="accent2"/>
                </a:solidFill>
              </a:rPr>
              <a:t>VALUTAZIONE</a:t>
            </a:r>
            <a:endParaRPr lang="fr-BE" sz="2200" dirty="0" smtClean="0">
              <a:solidFill>
                <a:schemeClr val="accent2"/>
              </a:solidFill>
            </a:endParaRPr>
          </a:p>
          <a:p>
            <a:pPr algn="l"/>
            <a:r>
              <a:rPr lang="fr-BE" sz="1100" i="1" dirty="0" smtClean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 smtClean="0"/>
              <a:t>The evaluation process:</a:t>
            </a:r>
            <a:endParaRPr lang="en-GB" sz="28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764704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Nel processo di formazione è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stato previsto uno specifico percorso di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valutazione.</a:t>
            </a:r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it-IT" sz="2000" dirty="0">
                <a:solidFill>
                  <a:schemeClr val="tx1"/>
                </a:solidFill>
                <a:cs typeface="Trebuchet MS"/>
              </a:rPr>
              <a:t>La valutazione servirà a migliorare le azioni svolte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nel corso del progetto e monitorerà i principali aspetti riguardanti: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Il gradimento;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L’ apprendimento; </a:t>
            </a:r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L’ efficacia del percorso di formazione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svolto;</a:t>
            </a:r>
            <a:endParaRPr lang="it-IT" sz="2000" dirty="0" smtClean="0">
              <a:solidFill>
                <a:schemeClr val="tx1"/>
              </a:solidFill>
              <a:cs typeface="Trebuchet M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L’ applicazione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web SoMEXNet e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i relativi strumenti prodotti a supporto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(Tool 1 e Tool 2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).</a:t>
            </a:r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endParaRPr lang="it-IT" sz="8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marL="0" indent="0" algn="just">
              <a:buNone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La valutazione del gradimento e dell’ apprendimento saranno effettuate alla fine del percorso di formazione;</a:t>
            </a:r>
          </a:p>
          <a:p>
            <a:pPr marL="0" indent="0" algn="just">
              <a:buNone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La valutazione dell’ applicazione web SoMEXNet e degli strumenti a supporto (Tool 1 e Tool 2) dopo un periodo di tempo dedicato al loro utilizzo in via sperimentale.</a:t>
            </a:r>
          </a:p>
          <a:p>
            <a:pPr marL="457200" lvl="1" indent="0" algn="just">
              <a:buNone/>
            </a:pPr>
            <a:endParaRPr lang="it-IT" dirty="0" smtClean="0">
              <a:solidFill>
                <a:schemeClr val="tx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776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The evaluation process</a:t>
            </a:r>
            <a:r>
              <a:rPr lang="en-GB" sz="3200" b="1" dirty="0"/>
              <a:t>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908720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2000" dirty="0">
                <a:solidFill>
                  <a:schemeClr val="tx1"/>
                </a:solidFill>
                <a:cs typeface="Trebuchet MS"/>
              </a:rPr>
              <a:t>Parteciperanno alla valutazione </a:t>
            </a:r>
            <a:r>
              <a:rPr lang="it-IT" sz="2000" u="sng" dirty="0" smtClean="0">
                <a:solidFill>
                  <a:schemeClr val="tx1"/>
                </a:solidFill>
                <a:cs typeface="Trebuchet MS"/>
              </a:rPr>
              <a:t>tutti i </a:t>
            </a:r>
            <a:r>
              <a:rPr lang="it-IT" sz="2000" u="sng" dirty="0">
                <a:solidFill>
                  <a:schemeClr val="tx1"/>
                </a:solidFill>
                <a:cs typeface="Trebuchet MS"/>
              </a:rPr>
              <a:t>ruoli coinvolti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nel percorso di sperimentazione, ossia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:</a:t>
            </a:r>
          </a:p>
          <a:p>
            <a:pPr marL="342900" lvl="1" indent="-342900" algn="just"/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I Partner Associati (Enti di Formazione);</a:t>
            </a:r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Gli Utenti Finali (Partecipanti coinvolti nelle iniziative di mobilità);</a:t>
            </a:r>
          </a:p>
          <a:p>
            <a:pPr marL="0" lvl="1" indent="0" algn="just">
              <a:buNone/>
            </a:pPr>
            <a:endParaRPr lang="it-IT" sz="11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Come </a:t>
            </a:r>
            <a:r>
              <a:rPr lang="it-IT" sz="2000" u="sng" dirty="0" smtClean="0">
                <a:solidFill>
                  <a:schemeClr val="tx1"/>
                </a:solidFill>
                <a:cs typeface="Trebuchet MS"/>
              </a:rPr>
              <a:t>strumenti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 di valutazione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saranno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previsti:</a:t>
            </a:r>
          </a:p>
          <a:p>
            <a:pPr marL="342900" lvl="1" indent="-342900" algn="just"/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Questionari di valutazione;</a:t>
            </a:r>
          </a:p>
          <a:p>
            <a:pPr marL="342900" lvl="1" indent="-342900" algn="just"/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Interviste semi-strutturate che i relatori potranno utilizzare come traccia per intervistare i partecipanti.</a:t>
            </a:r>
          </a:p>
          <a:p>
            <a:pPr marL="342900" lvl="1" indent="-342900" algn="just"/>
            <a:endParaRPr lang="it-IT" sz="11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I risultati degli strumenti di valutazione dovranno essere rinviati al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Formedil che provvederà a redigere il report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finale che verrà presentato nel corso degli eventi di disseminazione e dell’ evento finale di chiusura progetto. </a:t>
            </a:r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endParaRPr lang="it-IT" sz="2000" dirty="0" smtClean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3807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The evaluation process: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692696"/>
            <a:ext cx="8784976" cy="6021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dirty="0" smtClean="0">
                <a:solidFill>
                  <a:schemeClr val="tx1"/>
                </a:solidFill>
                <a:cs typeface="Trebuchet MS"/>
              </a:rPr>
              <a:t>Allegati al presente documento:</a:t>
            </a:r>
          </a:p>
          <a:p>
            <a:pPr marL="0" indent="0" algn="just">
              <a:buNone/>
            </a:pPr>
            <a:endParaRPr lang="it-IT" sz="2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Per il Partner Associato:</a:t>
            </a:r>
          </a:p>
          <a:p>
            <a:pPr marL="457200" lvl="1" indent="-457200" algn="just">
              <a:buFont typeface="+mj-lt"/>
              <a:buAutoNum type="alphaUcPeriod"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Traccia </a:t>
            </a:r>
            <a:r>
              <a:rPr lang="it-IT" sz="1800" dirty="0">
                <a:solidFill>
                  <a:schemeClr val="tx1"/>
                </a:solidFill>
                <a:cs typeface="Trebuchet MS"/>
              </a:rPr>
              <a:t>di intervista </a:t>
            </a: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semi-strutturata sul progetto e sull’ applicazione web SoMExNet;</a:t>
            </a:r>
          </a:p>
          <a:p>
            <a:pPr marL="457200" lvl="1" indent="-457200" algn="just">
              <a:buFont typeface="+mj-lt"/>
              <a:buAutoNum type="alphaUcPeriod"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Questionario di apprendimento sui contenuti didattici;</a:t>
            </a:r>
          </a:p>
          <a:p>
            <a:pPr marL="457200" lvl="1" indent="-457200" algn="just">
              <a:buFont typeface="+mj-lt"/>
              <a:buAutoNum type="alphaUcPeriod"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Traccia di intervista semi-strutturata sull’ efficacia del percorso formativo svolto.</a:t>
            </a:r>
          </a:p>
          <a:p>
            <a:pPr marL="0" lvl="1" indent="0" algn="just">
              <a:buNone/>
            </a:pPr>
            <a:endParaRPr lang="it-IT" sz="2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Per l’ Utente finale:</a:t>
            </a:r>
          </a:p>
          <a:p>
            <a:pPr marL="457200" lvl="1" indent="-457200" algn="just">
              <a:buFont typeface="+mj-lt"/>
              <a:buAutoNum type="alphaUcPeriod"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Traccia </a:t>
            </a:r>
            <a:r>
              <a:rPr lang="it-IT" sz="1800" dirty="0">
                <a:solidFill>
                  <a:schemeClr val="tx1"/>
                </a:solidFill>
                <a:cs typeface="Trebuchet MS"/>
              </a:rPr>
              <a:t>di intervista semi-strutturata sul progetto e sull’ applicazione web </a:t>
            </a: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SoMExNet;</a:t>
            </a:r>
          </a:p>
          <a:p>
            <a:pPr marL="457200" lvl="1" indent="-457200" algn="just">
              <a:buFont typeface="+mj-lt"/>
              <a:buAutoNum type="alphaUcPeriod"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Questionario di apprendimento sui contenuti didattici;</a:t>
            </a:r>
          </a:p>
          <a:p>
            <a:pPr marL="457200" lvl="1" indent="-457200" algn="just">
              <a:buFont typeface="+mj-lt"/>
              <a:buAutoNum type="alphaUcPeriod"/>
            </a:pPr>
            <a:r>
              <a:rPr lang="it-IT" sz="1800" dirty="0" smtClean="0">
                <a:solidFill>
                  <a:schemeClr val="tx1"/>
                </a:solidFill>
                <a:cs typeface="Trebuchet MS"/>
              </a:rPr>
              <a:t>Traccia di intervista semi-strutturata sull’ efficacia del percorso formativo svolto.</a:t>
            </a:r>
          </a:p>
          <a:p>
            <a:pPr marL="0" lvl="1" indent="0" algn="just">
              <a:buNone/>
            </a:pPr>
            <a:endParaRPr lang="it-IT" sz="2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6703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29196" cy="9361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dirty="0" err="1" smtClean="0"/>
              <a:t>Sequenza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cronologica</a:t>
            </a:r>
            <a:r>
              <a:rPr lang="en-US" sz="2800" b="1" dirty="0" smtClean="0"/>
              <a:t> del </a:t>
            </a:r>
            <a:r>
              <a:rPr lang="en-US" sz="2800" b="1" dirty="0" err="1" smtClean="0"/>
              <a:t>processo</a:t>
            </a:r>
            <a:r>
              <a:rPr lang="en-US" sz="2800" b="1" dirty="0" smtClean="0"/>
              <a:t> </a:t>
            </a:r>
            <a:r>
              <a:rPr lang="en-US" sz="2800" b="1" dirty="0" smtClean="0"/>
              <a:t>di </a:t>
            </a:r>
            <a:r>
              <a:rPr lang="en-US" sz="2800" b="1" dirty="0" err="1" smtClean="0"/>
              <a:t>valutazione</a:t>
            </a:r>
            <a:r>
              <a:rPr lang="en-US" sz="2800" b="1" dirty="0" smtClean="0"/>
              <a:t> </a:t>
            </a:r>
            <a:endParaRPr lang="en-GB" sz="2800" b="1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808312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05222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289502044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22849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PATH A </a:t>
            </a:r>
            <a:r>
              <a:rPr lang="en-GB" sz="1400" b="1" dirty="0" smtClean="0">
                <a:solidFill>
                  <a:schemeClr val="accent2"/>
                </a:solidFill>
              </a:rPr>
              <a:t/>
            </a:r>
            <a:br>
              <a:rPr lang="en-GB" sz="1400" b="1" dirty="0" smtClean="0">
                <a:solidFill>
                  <a:schemeClr val="accent2"/>
                </a:solidFill>
              </a:rPr>
            </a:br>
            <a:r>
              <a:rPr lang="en-GB" sz="1400" b="1" i="1" dirty="0" smtClean="0">
                <a:solidFill>
                  <a:schemeClr val="accent2"/>
                </a:solidFill>
              </a:rPr>
              <a:t>dal Partner di </a:t>
            </a:r>
            <a:r>
              <a:rPr lang="en-GB" sz="1400" b="1" i="1" dirty="0" err="1" smtClean="0">
                <a:solidFill>
                  <a:schemeClr val="accent2"/>
                </a:solidFill>
              </a:rPr>
              <a:t>Progetto</a:t>
            </a:r>
            <a:r>
              <a:rPr lang="en-GB" sz="1400" b="1" i="1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GB" sz="1400" b="1" i="1" dirty="0" smtClean="0">
                <a:solidFill>
                  <a:schemeClr val="accent2"/>
                </a:solidFill>
              </a:rPr>
              <a:t>al Partner </a:t>
            </a:r>
            <a:r>
              <a:rPr lang="en-GB" sz="1400" b="1" i="1" dirty="0" err="1" smtClean="0">
                <a:solidFill>
                  <a:schemeClr val="accent2"/>
                </a:solidFill>
              </a:rPr>
              <a:t>Associato</a:t>
            </a:r>
            <a:r>
              <a:rPr lang="en-GB" sz="1400" b="1" i="1" dirty="0" smtClean="0">
                <a:solidFill>
                  <a:schemeClr val="accent2"/>
                </a:solidFill>
              </a:rPr>
              <a:t> </a:t>
            </a:r>
            <a:endParaRPr lang="en-GB" sz="1400" b="1" i="1" dirty="0" smtClean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PATH B </a:t>
            </a:r>
            <a:br>
              <a:rPr lang="en-GB" b="1" dirty="0" smtClean="0">
                <a:solidFill>
                  <a:srgbClr val="008000"/>
                </a:solidFill>
              </a:rPr>
            </a:br>
            <a:r>
              <a:rPr lang="en-GB" sz="1400" b="1" i="1" dirty="0" smtClean="0">
                <a:solidFill>
                  <a:srgbClr val="008000"/>
                </a:solidFill>
              </a:rPr>
              <a:t>dal Partner </a:t>
            </a:r>
            <a:r>
              <a:rPr lang="en-GB" sz="1400" b="1" i="1" dirty="0" err="1" smtClean="0">
                <a:solidFill>
                  <a:srgbClr val="008000"/>
                </a:solidFill>
              </a:rPr>
              <a:t>Associato</a:t>
            </a:r>
            <a:r>
              <a:rPr lang="en-GB" sz="1400" b="1" i="1" dirty="0" smtClean="0">
                <a:solidFill>
                  <a:srgbClr val="008000"/>
                </a:solidFill>
              </a:rPr>
              <a:t> all’ </a:t>
            </a:r>
            <a:r>
              <a:rPr lang="en-GB" sz="1400" b="1" i="1" dirty="0" err="1" smtClean="0">
                <a:solidFill>
                  <a:srgbClr val="008000"/>
                </a:solidFill>
              </a:rPr>
              <a:t>Utente</a:t>
            </a:r>
            <a:r>
              <a:rPr lang="en-GB" sz="1400" b="1" i="1" dirty="0" smtClean="0">
                <a:solidFill>
                  <a:srgbClr val="008000"/>
                </a:solidFill>
              </a:rPr>
              <a:t> finale</a:t>
            </a:r>
            <a:endParaRPr lang="it-I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340768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PATH A/</a:t>
            </a:r>
            <a:r>
              <a:rPr lang="en-GB" b="1" dirty="0">
                <a:solidFill>
                  <a:srgbClr val="008000"/>
                </a:solidFill>
              </a:rPr>
              <a:t>PATH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B </a:t>
            </a: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 smtClean="0">
                <a:solidFill>
                  <a:schemeClr val="accent2"/>
                </a:solidFill>
              </a:rPr>
              <a:t>Dal Partner di </a:t>
            </a:r>
            <a:r>
              <a:rPr lang="en-GB" sz="1400" b="1" i="1" dirty="0" err="1" smtClean="0">
                <a:solidFill>
                  <a:schemeClr val="accent2"/>
                </a:solidFill>
              </a:rPr>
              <a:t>Progetto</a:t>
            </a:r>
            <a:r>
              <a:rPr lang="en-GB" sz="1400" b="1" i="1" dirty="0" smtClean="0">
                <a:solidFill>
                  <a:schemeClr val="accent2"/>
                </a:solidFill>
              </a:rPr>
              <a:t> al Partner </a:t>
            </a:r>
            <a:r>
              <a:rPr lang="en-GB" sz="1400" b="1" i="1" dirty="0" err="1" smtClean="0">
                <a:solidFill>
                  <a:schemeClr val="accent2"/>
                </a:solidFill>
              </a:rPr>
              <a:t>Associato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9761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Formazione:</a:t>
            </a:r>
            <a:endParaRPr lang="it-IT" sz="1200" b="1" dirty="0" smtClean="0"/>
          </a:p>
          <a:p>
            <a:pPr lvl="0"/>
            <a:endParaRPr lang="it-IT" sz="800" b="1" dirty="0" smtClean="0"/>
          </a:p>
          <a:p>
            <a:pPr lvl="0"/>
            <a:r>
              <a:rPr lang="it-IT" sz="1200" dirty="0" smtClean="0"/>
              <a:t>No </a:t>
            </a:r>
            <a:r>
              <a:rPr lang="it-IT" sz="1200" dirty="0" smtClean="0"/>
              <a:t>strumenti di valutazione</a:t>
            </a:r>
            <a:endParaRPr lang="it-IT" sz="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976156" y="4869160"/>
            <a:ext cx="16561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Alla fine del processo di formazione:  </a:t>
            </a:r>
            <a:endParaRPr lang="it-IT" sz="1200" b="1" dirty="0" smtClean="0"/>
          </a:p>
          <a:p>
            <a:pPr lvl="0"/>
            <a:endParaRPr lang="it-IT" sz="800" dirty="0" smtClean="0"/>
          </a:p>
          <a:p>
            <a:pPr lvl="0"/>
            <a:r>
              <a:rPr lang="it-IT" sz="1200" dirty="0" smtClean="0"/>
              <a:t>Interviste semi strutturate </a:t>
            </a:r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87824" y="385349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Formazione:</a:t>
            </a:r>
            <a:endParaRPr lang="it-IT" sz="1200" b="1" dirty="0" smtClean="0"/>
          </a:p>
          <a:p>
            <a:pPr lvl="0"/>
            <a:endParaRPr lang="it-IT" sz="1200" dirty="0"/>
          </a:p>
          <a:p>
            <a:pPr lvl="0"/>
            <a:r>
              <a:rPr lang="it-IT" sz="1200" dirty="0" smtClean="0"/>
              <a:t>No strumenti di valutazione</a:t>
            </a:r>
            <a:endParaRPr lang="it-IT" sz="1200" dirty="0"/>
          </a:p>
          <a:p>
            <a:pPr lvl="0"/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475656" y="3356992"/>
            <a:ext cx="15579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smtClean="0"/>
              <a:t>Follow up:</a:t>
            </a:r>
          </a:p>
          <a:p>
            <a:pPr lvl="0"/>
            <a:endParaRPr lang="en-US" sz="800" b="1" dirty="0" smtClean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 smtClean="0"/>
              <a:t>Interviste semi-strutturate;</a:t>
            </a:r>
            <a:endParaRPr lang="it-IT" sz="1200" dirty="0" smtClean="0"/>
          </a:p>
          <a:p>
            <a:pPr marL="228600" lvl="0" indent="-228600">
              <a:buFont typeface="+mj-lt"/>
              <a:buAutoNum type="alphaUcPeriod"/>
            </a:pPr>
            <a:endParaRPr lang="it-IT" sz="600" dirty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 smtClean="0"/>
              <a:t>Questionari di apprendimento;</a:t>
            </a:r>
            <a:endParaRPr lang="it-IT" sz="1200" dirty="0"/>
          </a:p>
          <a:p>
            <a:pPr lvl="0"/>
            <a:endParaRPr lang="en-US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206962" y="4437112"/>
            <a:ext cx="15171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Follow up:</a:t>
            </a:r>
          </a:p>
          <a:p>
            <a:pPr lvl="0"/>
            <a:endParaRPr lang="it-IT" sz="800" dirty="0" smtClean="0"/>
          </a:p>
          <a:p>
            <a:pPr marL="228600" lvl="0" indent="-228600">
              <a:buFont typeface="+mj-lt"/>
              <a:buAutoNum type="alphaUcPeriod"/>
            </a:pPr>
            <a:r>
              <a:rPr lang="fr-FR" sz="1200" dirty="0" err="1" smtClean="0"/>
              <a:t>Griglia</a:t>
            </a:r>
            <a:r>
              <a:rPr lang="fr-FR" sz="1200" dirty="0" smtClean="0"/>
              <a:t> di </a:t>
            </a:r>
            <a:r>
              <a:rPr lang="fr-FR" sz="1200" dirty="0" err="1" smtClean="0"/>
              <a:t>intervista</a:t>
            </a:r>
            <a:r>
              <a:rPr lang="fr-FR" sz="1200" dirty="0" smtClean="0"/>
              <a:t> semi-</a:t>
            </a:r>
            <a:r>
              <a:rPr lang="fr-FR" sz="1200" dirty="0" err="1" smtClean="0"/>
              <a:t>strutturata</a:t>
            </a:r>
            <a:r>
              <a:rPr lang="fr-FR" sz="1200" dirty="0" smtClean="0"/>
              <a:t>;</a:t>
            </a:r>
            <a:endParaRPr lang="fr-FR" sz="1200" dirty="0"/>
          </a:p>
          <a:p>
            <a:pPr marL="228600" lvl="0" indent="-228600">
              <a:buFont typeface="+mj-lt"/>
              <a:buAutoNum type="alphaUcPeriod"/>
            </a:pPr>
            <a:endParaRPr lang="fr-FR" sz="600" dirty="0"/>
          </a:p>
          <a:p>
            <a:pPr marL="228600" lvl="0" indent="-228600">
              <a:buFont typeface="+mj-lt"/>
              <a:buAutoNum type="alphaUcPeriod"/>
            </a:pPr>
            <a:r>
              <a:rPr lang="fr-FR" sz="1200" dirty="0" err="1" smtClean="0"/>
              <a:t>Questionari</a:t>
            </a:r>
            <a:r>
              <a:rPr lang="fr-FR" sz="1200" dirty="0" smtClean="0"/>
              <a:t> di </a:t>
            </a:r>
            <a:r>
              <a:rPr lang="fr-FR" sz="1200" dirty="0" err="1" smtClean="0"/>
              <a:t>soddisfazione</a:t>
            </a:r>
            <a:r>
              <a:rPr lang="fr-FR" sz="1200" dirty="0" smtClean="0"/>
              <a:t> finale;</a:t>
            </a:r>
            <a:endParaRPr lang="fr-FR" sz="1200" dirty="0"/>
          </a:p>
          <a:p>
            <a:pPr marL="228600" lvl="0" indent="-228600">
              <a:buFont typeface="+mj-lt"/>
              <a:buAutoNum type="alphaUcPeriod"/>
            </a:pPr>
            <a:endParaRPr lang="fr-FR" sz="600" dirty="0"/>
          </a:p>
          <a:p>
            <a:pPr marL="228600" lvl="0" indent="-228600">
              <a:buFont typeface="+mj-lt"/>
              <a:buAutoNum type="alphaUcPeriod"/>
            </a:pPr>
            <a:r>
              <a:rPr lang="fr-FR" sz="1200" dirty="0" err="1" smtClean="0"/>
              <a:t>Questionari</a:t>
            </a:r>
            <a:r>
              <a:rPr lang="fr-FR" sz="1200" dirty="0" smtClean="0"/>
              <a:t> di </a:t>
            </a:r>
            <a:r>
              <a:rPr lang="fr-FR" sz="1200" dirty="0" err="1" smtClean="0"/>
              <a:t>apprendimento</a:t>
            </a:r>
            <a:r>
              <a:rPr lang="fr-FR" sz="1200" dirty="0" smtClean="0"/>
              <a:t>;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74840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3710</TotalTime>
  <Words>430</Words>
  <Application>Microsoft Office PowerPoint</Application>
  <PresentationFormat>Presentazione su schermo (4:3)</PresentationFormat>
  <Paragraphs>87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Facette</vt:lpstr>
      <vt:lpstr>            SoMExNet  </vt:lpstr>
      <vt:lpstr>Presentazione standard di PowerPoint</vt:lpstr>
      <vt:lpstr>Presentazione standard di PowerPoint</vt:lpstr>
      <vt:lpstr>Presentazione standard di PowerPoint</vt:lpstr>
      <vt:lpstr>Sequenza cronologica del processo di valutazione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349</cp:revision>
  <cp:lastPrinted>2019-02-06T12:05:45Z</cp:lastPrinted>
  <dcterms:created xsi:type="dcterms:W3CDTF">2014-10-06T10:05:01Z</dcterms:created>
  <dcterms:modified xsi:type="dcterms:W3CDTF">2019-09-04T15:56:36Z</dcterms:modified>
</cp:coreProperties>
</file>