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7"/>
  </p:notesMasterIdLst>
  <p:handoutMasterIdLst>
    <p:handoutMasterId r:id="rId8"/>
  </p:handoutMasterIdLst>
  <p:sldIdLst>
    <p:sldId id="271" r:id="rId2"/>
    <p:sldId id="324" r:id="rId3"/>
    <p:sldId id="325" r:id="rId4"/>
    <p:sldId id="326" r:id="rId5"/>
    <p:sldId id="323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UILLON Pierre" initials="TP" lastIdx="1" clrIdx="0">
    <p:extLst>
      <p:ext uri="{19B8F6BF-5375-455C-9EA6-DF929625EA0E}">
        <p15:presenceInfo xmlns:p15="http://schemas.microsoft.com/office/powerpoint/2012/main" userId="S::pierre.touillon@ccca-btp.fr::557724cc-96fe-4a53-9691-27af6842870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13T09:37:53.925" idx="1">
    <p:pos x="858" y="634"/>
    <p:text>??? je ne comprends pas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3 </a:t>
          </a:r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91309" custLinFactNeighborY="-62800">
        <dgm:presLayoutVars>
          <dgm:chMax val="1"/>
          <dgm:chPref val="1"/>
          <dgm:bulletEnabled val="1"/>
        </dgm:presLayoutVars>
      </dgm:prSet>
      <dgm:spPr/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3212" custLinFactY="-13332" custLinFactNeighborX="-100000" custLinFactNeighborY="-100000">
        <dgm:presLayoutVars>
          <dgm:chMax val="1"/>
          <dgm:chPref val="1"/>
          <dgm:bulletEnabled val="1"/>
        </dgm:presLayoutVars>
      </dgm:prSet>
      <dgm:spPr/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100000" custLinFactY="-55035" custLinFactNeighborX="-105230" custLinFactNeighborY="-100000">
        <dgm:presLayoutVars>
          <dgm:chMax val="1"/>
          <dgm:chPref val="1"/>
          <dgm:bulletEnabled val="1"/>
        </dgm:presLayoutVars>
      </dgm:prSet>
      <dgm:spPr/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100000" custLinFactNeighborX="-122583" custLinFactNeighborY="-123224">
        <dgm:presLayoutVars>
          <dgm:chMax val="1"/>
          <dgm:chPref val="1"/>
          <dgm:bulletEnabled val="1"/>
        </dgm:presLayoutVars>
      </dgm:prSet>
      <dgm:spPr/>
    </dgm:pt>
  </dgm:ptLst>
  <dgm:cxnLst>
    <dgm:cxn modelId="{83486B03-48D1-4CD4-A9A0-40D054B3BA4E}" type="presOf" srcId="{598FEAE5-5849-6B47-9C70-CD3AE1CD013C}" destId="{8926E5F5-873E-644D-B771-8DAC1D49769F}" srcOrd="0" destOrd="0" presId="urn:microsoft.com/office/officeart/2005/8/layout/StepDownProcess"/>
    <dgm:cxn modelId="{2D91F806-2ACD-4ECD-80D6-23C65C86BD56}" type="presOf" srcId="{3A9A5249-047C-6F46-9288-520D07DC559C}" destId="{FAA15ACD-C9B2-B949-809D-6C0FB04BB4B3}" srcOrd="0" destOrd="0" presId="urn:microsoft.com/office/officeart/2005/8/layout/StepDownProcess"/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D2666127-0957-4E0A-8EB6-1FFE99131E52}" type="presOf" srcId="{390A9F9F-6BA4-AB40-A466-5E2022CD594F}" destId="{3A27D9D2-E590-114C-A0A1-347B8C01C0BC}" srcOrd="0" destOrd="0" presId="urn:microsoft.com/office/officeart/2005/8/layout/StepDownProcess"/>
    <dgm:cxn modelId="{4CCCED63-8CA8-4979-8252-D62A4F3AEA1D}" type="presOf" srcId="{DC5B5194-622A-A44F-9D4C-89A6746D8CF0}" destId="{98BBA187-05ED-1049-8125-F77DDEB5CAA8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64E3B8CF-B331-4B54-B1BF-AA258FA79787}" type="presOf" srcId="{68494B02-FC5D-8243-8AFB-45395395917D}" destId="{4FF1AC7B-5A1A-7A40-B86C-BACE28880C3F}" srcOrd="0" destOrd="0" presId="urn:microsoft.com/office/officeart/2005/8/layout/StepDownProcess"/>
    <dgm:cxn modelId="{217B51F4-E068-4A06-B5FB-07CCC0A5D8FB}" type="presOf" srcId="{0CF30F3B-CFFF-7842-A442-5AAEF1E69018}" destId="{B544381A-6D34-5F41-9F09-74C9090DEB6A}" srcOrd="0" destOrd="0" presId="urn:microsoft.com/office/officeart/2005/8/layout/StepDownProcess"/>
    <dgm:cxn modelId="{99E7DC75-2867-4A27-B848-16C0A2122D52}" type="presParOf" srcId="{B544381A-6D34-5F41-9F09-74C9090DEB6A}" destId="{6836F9F2-06C5-F64B-AD94-F1A98DCAC581}" srcOrd="0" destOrd="0" presId="urn:microsoft.com/office/officeart/2005/8/layout/StepDownProcess"/>
    <dgm:cxn modelId="{23F78FAA-FE24-4E68-AD06-FCAE47C39899}" type="presParOf" srcId="{6836F9F2-06C5-F64B-AD94-F1A98DCAC581}" destId="{AAEE2770-BA8C-F345-9CC3-E499009A6F17}" srcOrd="0" destOrd="0" presId="urn:microsoft.com/office/officeart/2005/8/layout/StepDownProcess"/>
    <dgm:cxn modelId="{72DEA50A-D86E-4B77-89DA-32E04610EFF5}" type="presParOf" srcId="{6836F9F2-06C5-F64B-AD94-F1A98DCAC581}" destId="{8926E5F5-873E-644D-B771-8DAC1D49769F}" srcOrd="1" destOrd="0" presId="urn:microsoft.com/office/officeart/2005/8/layout/StepDownProcess"/>
    <dgm:cxn modelId="{45D881FD-DE29-45C9-976C-FA8CE3B375BF}" type="presParOf" srcId="{6836F9F2-06C5-F64B-AD94-F1A98DCAC581}" destId="{6D49EDE3-EEA9-CE44-8710-3DD5BE29850C}" srcOrd="2" destOrd="0" presId="urn:microsoft.com/office/officeart/2005/8/layout/StepDownProcess"/>
    <dgm:cxn modelId="{1A15F3F7-AF05-4BCC-B07A-422E9B8404CA}" type="presParOf" srcId="{B544381A-6D34-5F41-9F09-74C9090DEB6A}" destId="{EF8C47E8-6384-1547-B8A1-41559C3DB7D1}" srcOrd="1" destOrd="0" presId="urn:microsoft.com/office/officeart/2005/8/layout/StepDownProcess"/>
    <dgm:cxn modelId="{C631B9CC-91E6-41BF-82E5-13AB277E5C1A}" type="presParOf" srcId="{B544381A-6D34-5F41-9F09-74C9090DEB6A}" destId="{F6AD1062-0FC4-B546-A6CC-173DCBC01EA6}" srcOrd="2" destOrd="0" presId="urn:microsoft.com/office/officeart/2005/8/layout/StepDownProcess"/>
    <dgm:cxn modelId="{EDDE17B4-8897-4E0C-B70D-773B6217D470}" type="presParOf" srcId="{F6AD1062-0FC4-B546-A6CC-173DCBC01EA6}" destId="{0105DCDA-5789-D24B-8FEB-A29BD8C1ADAB}" srcOrd="0" destOrd="0" presId="urn:microsoft.com/office/officeart/2005/8/layout/StepDownProcess"/>
    <dgm:cxn modelId="{BF2F6DE3-7AF9-4BED-ADC9-610B1A3E9363}" type="presParOf" srcId="{F6AD1062-0FC4-B546-A6CC-173DCBC01EA6}" destId="{98BBA187-05ED-1049-8125-F77DDEB5CAA8}" srcOrd="1" destOrd="0" presId="urn:microsoft.com/office/officeart/2005/8/layout/StepDownProcess"/>
    <dgm:cxn modelId="{760ED04B-1786-4530-88C5-CC810C3C9F9F}" type="presParOf" srcId="{F6AD1062-0FC4-B546-A6CC-173DCBC01EA6}" destId="{1502112A-7BBE-6147-A245-E66B309DDDC3}" srcOrd="2" destOrd="0" presId="urn:microsoft.com/office/officeart/2005/8/layout/StepDownProcess"/>
    <dgm:cxn modelId="{F1202A7C-EB13-4451-A96A-BCB18E9CDDDE}" type="presParOf" srcId="{B544381A-6D34-5F41-9F09-74C9090DEB6A}" destId="{973A44FA-F6EC-1D48-A4E8-8EBEFEA74630}" srcOrd="3" destOrd="0" presId="urn:microsoft.com/office/officeart/2005/8/layout/StepDownProcess"/>
    <dgm:cxn modelId="{85932603-52BB-4AF9-A90E-A6EAA855FAFD}" type="presParOf" srcId="{B544381A-6D34-5F41-9F09-74C9090DEB6A}" destId="{BDAF936D-F4C7-EB45-A5D9-949C343FD271}" srcOrd="4" destOrd="0" presId="urn:microsoft.com/office/officeart/2005/8/layout/StepDownProcess"/>
    <dgm:cxn modelId="{DD054F2D-4E8C-4F5D-B979-BED3E72A6BCC}" type="presParOf" srcId="{BDAF936D-F4C7-EB45-A5D9-949C343FD271}" destId="{0D75C98D-83FF-594E-ACB0-01501AF9FDC8}" srcOrd="0" destOrd="0" presId="urn:microsoft.com/office/officeart/2005/8/layout/StepDownProcess"/>
    <dgm:cxn modelId="{CC4743CD-5913-44B9-AB7E-D7E23E3873F1}" type="presParOf" srcId="{BDAF936D-F4C7-EB45-A5D9-949C343FD271}" destId="{FAA15ACD-C9B2-B949-809D-6C0FB04BB4B3}" srcOrd="1" destOrd="0" presId="urn:microsoft.com/office/officeart/2005/8/layout/StepDownProcess"/>
    <dgm:cxn modelId="{28641315-96B9-45DE-8B05-DC66281EFB99}" type="presParOf" srcId="{BDAF936D-F4C7-EB45-A5D9-949C343FD271}" destId="{AF34CB2D-63DB-FD46-95D0-346E74753B39}" srcOrd="2" destOrd="0" presId="urn:microsoft.com/office/officeart/2005/8/layout/StepDownProcess"/>
    <dgm:cxn modelId="{98FD227B-1E44-4E18-9D78-15F7E4F0E133}" type="presParOf" srcId="{B544381A-6D34-5F41-9F09-74C9090DEB6A}" destId="{F7ABD03D-10F4-4644-BD65-559DBB8CEDA7}" srcOrd="5" destOrd="0" presId="urn:microsoft.com/office/officeart/2005/8/layout/StepDownProcess"/>
    <dgm:cxn modelId="{78AB7F31-C737-4B7D-B5E8-D818EE557F99}" type="presParOf" srcId="{B544381A-6D34-5F41-9F09-74C9090DEB6A}" destId="{A7782FF0-6D26-7440-9DE0-1125E3E2BDA3}" srcOrd="6" destOrd="0" presId="urn:microsoft.com/office/officeart/2005/8/layout/StepDownProcess"/>
    <dgm:cxn modelId="{85AB8C4D-2F74-4751-9A2C-485956B17A09}" type="presParOf" srcId="{A7782FF0-6D26-7440-9DE0-1125E3E2BDA3}" destId="{7A45FB45-0795-3548-A05F-A63C36451499}" srcOrd="0" destOrd="0" presId="urn:microsoft.com/office/officeart/2005/8/layout/StepDownProcess"/>
    <dgm:cxn modelId="{E9EA0AC8-953B-405D-A5CE-C68B1C38B172}" type="presParOf" srcId="{A7782FF0-6D26-7440-9DE0-1125E3E2BDA3}" destId="{4FF1AC7B-5A1A-7A40-B86C-BACE28880C3F}" srcOrd="1" destOrd="0" presId="urn:microsoft.com/office/officeart/2005/8/layout/StepDownProcess"/>
    <dgm:cxn modelId="{92EF5B8A-3B42-418E-9EAE-9CBD3AA825CD}" type="presParOf" srcId="{A7782FF0-6D26-7440-9DE0-1125E3E2BDA3}" destId="{C0442ED0-5923-CC46-930E-A0E6811B02CB}" srcOrd="2" destOrd="0" presId="urn:microsoft.com/office/officeart/2005/8/layout/StepDownProcess"/>
    <dgm:cxn modelId="{82C2594A-52A7-425A-B7AA-AF8701F83C57}" type="presParOf" srcId="{B544381A-6D34-5F41-9F09-74C9090DEB6A}" destId="{2DFEFBBE-F35B-C047-A893-07B0609D04A9}" srcOrd="7" destOrd="0" presId="urn:microsoft.com/office/officeart/2005/8/layout/StepDownProcess"/>
    <dgm:cxn modelId="{A8C0F466-E683-460A-AD44-E5D192E321DA}" type="presParOf" srcId="{B544381A-6D34-5F41-9F09-74C9090DEB6A}" destId="{C6E23AC0-752F-E74D-9C38-7E1E03802849}" srcOrd="8" destOrd="0" presId="urn:microsoft.com/office/officeart/2005/8/layout/StepDownProcess"/>
    <dgm:cxn modelId="{268D796A-7818-488F-B639-B49801E0B9BF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1</a:t>
          </a:r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224137" y="432048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2</a:t>
          </a:r>
        </a:p>
      </dsp:txBody>
      <dsp:txXfrm>
        <a:off x="1263959" y="471870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579212" y="93610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1</a:t>
          </a:r>
        </a:p>
      </dsp:txBody>
      <dsp:txXfrm>
        <a:off x="2619034" y="975924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816427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2</a:t>
          </a:r>
        </a:p>
      </dsp:txBody>
      <dsp:txXfrm>
        <a:off x="3856249" y="1551988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574083" y="1872208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3 </a:t>
          </a:r>
        </a:p>
      </dsp:txBody>
      <dsp:txXfrm>
        <a:off x="5613905" y="1912030"/>
        <a:ext cx="1085564" cy="735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13/09/2019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13/09/2019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pPr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/>
            <a:r>
              <a:rPr lang="fr-BE" dirty="0"/>
              <a:t>            </a:t>
            </a:r>
            <a:r>
              <a:rPr lang="fr-BE" dirty="0" err="1"/>
              <a:t>SoMExNet</a:t>
            </a:r>
            <a:r>
              <a:rPr lang="fr-BE" dirty="0"/>
              <a:t>		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pPr algn="ctr"/>
            <a:r>
              <a:rPr lang="it-IT" sz="2200" dirty="0">
                <a:solidFill>
                  <a:schemeClr val="accent2"/>
                </a:solidFill>
              </a:rPr>
              <a:t>ÉVALUATION</a:t>
            </a:r>
            <a:r>
              <a:rPr lang="fr-BE" sz="1100" i="1" dirty="0">
                <a:solidFill>
                  <a:schemeClr val="accent2"/>
                </a:solidFill>
              </a:rPr>
              <a:t>    </a:t>
            </a:r>
          </a:p>
          <a:p>
            <a:pPr algn="l"/>
            <a:endParaRPr lang="fr-BE" sz="1100" i="1" dirty="0">
              <a:solidFill>
                <a:schemeClr val="accent2"/>
              </a:solidFill>
            </a:endParaRPr>
          </a:p>
          <a:p>
            <a:endParaRPr lang="en-GB" sz="11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project </a:t>
            </a:r>
            <a:r>
              <a:rPr lang="en-GB" sz="1000" i="1" dirty="0" err="1">
                <a:solidFill>
                  <a:schemeClr val="tx1"/>
                </a:solidFill>
              </a:rPr>
              <a:t>hhas</a:t>
            </a:r>
            <a:r>
              <a:rPr lang="en-GB" sz="1000" i="1" dirty="0">
                <a:solidFill>
                  <a:schemeClr val="tx1"/>
                </a:solidFill>
              </a:rPr>
              <a:t>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reflects the views only of the author, and the Commission cannot be held responsible for any use which may be made of the information contained therein</a:t>
            </a:r>
            <a:r>
              <a:rPr lang="en-GB" sz="900" i="1" dirty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42066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b="1" dirty="0"/>
              <a:t>Le </a:t>
            </a:r>
            <a:r>
              <a:rPr lang="en-GB" sz="2800" b="1" dirty="0" err="1"/>
              <a:t>processus</a:t>
            </a:r>
            <a:r>
              <a:rPr lang="en-GB" sz="2800" b="1" dirty="0"/>
              <a:t> </a:t>
            </a:r>
            <a:r>
              <a:rPr lang="en-GB" sz="2800" b="1" dirty="0" err="1"/>
              <a:t>d'évaluation</a:t>
            </a:r>
            <a:r>
              <a:rPr lang="en-GB" sz="2800" b="1" dirty="0"/>
              <a:t> :</a:t>
            </a:r>
            <a:endParaRPr lang="en-GB" sz="28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764704"/>
            <a:ext cx="842493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Au cours du processus de formation, un parcours d'évaluation spécifique a été prévu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.</a:t>
            </a:r>
          </a:p>
          <a:p>
            <a:pPr marL="0" indent="0" algn="just">
              <a:buNone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L'évaluation permettra d'améliorer les actions menées au cours du projet et de suivre les principaux aspects concernant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La satisfaction 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L'apprentissage 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L'efficacité du parcours de formation 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L'application web </a:t>
            </a:r>
            <a:r>
              <a:rPr lang="fr-FR" sz="2000" dirty="0" err="1">
                <a:solidFill>
                  <a:schemeClr val="tx1"/>
                </a:solidFill>
                <a:cs typeface="Trebuchet MS"/>
              </a:rPr>
              <a:t>SoMEXNet</a:t>
            </a:r>
            <a:r>
              <a:rPr lang="fr-FR" sz="2000" dirty="0">
                <a:solidFill>
                  <a:schemeClr val="tx1"/>
                </a:solidFill>
                <a:cs typeface="Trebuchet MS"/>
              </a:rPr>
              <a:t> et les outils connexes (Outils 1 et 2).</a:t>
            </a:r>
          </a:p>
          <a:p>
            <a:pPr marL="0" indent="0" algn="just">
              <a:buNone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Les tests de satisfaction et d'apprentissage seront donnés à la fin des cours de formation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;</a:t>
            </a:r>
          </a:p>
          <a:p>
            <a:pPr marL="0" indent="0" algn="just">
              <a:buNone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L'évaluation de l'application web </a:t>
            </a:r>
            <a:r>
              <a:rPr lang="fr-FR" sz="2000" dirty="0" err="1">
                <a:solidFill>
                  <a:schemeClr val="tx1"/>
                </a:solidFill>
                <a:cs typeface="Trebuchet MS"/>
              </a:rPr>
              <a:t>SoMEXNet</a:t>
            </a:r>
            <a:r>
              <a:rPr lang="fr-FR" sz="2000" dirty="0">
                <a:solidFill>
                  <a:schemeClr val="tx1"/>
                </a:solidFill>
                <a:cs typeface="Trebuchet MS"/>
              </a:rPr>
              <a:t> et de ses outils de support (Outils 1 et 2) sera faite après une période d'expérimentation concernant leur utilisation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.</a:t>
            </a:r>
            <a:endParaRPr lang="it-IT" dirty="0">
              <a:solidFill>
                <a:schemeClr val="tx1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924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b="1" dirty="0"/>
              <a:t>Le </a:t>
            </a:r>
            <a:r>
              <a:rPr lang="en-GB" sz="2800" b="1" dirty="0" err="1"/>
              <a:t>processus</a:t>
            </a:r>
            <a:r>
              <a:rPr lang="en-GB" sz="2800" b="1" dirty="0"/>
              <a:t> </a:t>
            </a:r>
            <a:r>
              <a:rPr lang="en-GB" sz="2800" b="1" dirty="0" err="1"/>
              <a:t>d'évaluation</a:t>
            </a:r>
            <a:r>
              <a:rPr lang="en-GB" sz="2800" b="1" dirty="0"/>
              <a:t> </a:t>
            </a:r>
            <a:r>
              <a:rPr lang="en-GB" sz="3200" b="1" dirty="0"/>
              <a:t>: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908720"/>
            <a:ext cx="842493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Acteurs du processus d'évaluation 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Partenaires associés (établissements de formation) 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Utilisateurs finaux (participants impliqués dans des initiatives de mobilité) ;</a:t>
            </a:r>
            <a:endParaRPr lang="en-US" sz="2000" dirty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Les supports d'évaluation suivants seront fournis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Questionnaires 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000" dirty="0" err="1">
                <a:solidFill>
                  <a:schemeClr val="tx1"/>
                </a:solidFill>
                <a:cs typeface="Trebuchet MS"/>
              </a:rPr>
              <a:t>Entretiens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 semi-</a:t>
            </a:r>
            <a:r>
              <a:rPr lang="en-US" sz="2000" dirty="0" err="1">
                <a:solidFill>
                  <a:schemeClr val="tx1"/>
                </a:solidFill>
                <a:cs typeface="Trebuchet MS"/>
              </a:rPr>
              <a:t>structurés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.</a:t>
            </a:r>
          </a:p>
          <a:p>
            <a:pPr marL="0" indent="0" algn="just">
              <a:buNone/>
            </a:pPr>
            <a:r>
              <a:rPr lang="fr-FR" sz="2000" dirty="0">
                <a:solidFill>
                  <a:schemeClr val="tx1"/>
                </a:solidFill>
                <a:cs typeface="Trebuchet MS"/>
              </a:rPr>
              <a:t>Les résultats de l'évaluation devront être envoyés à </a:t>
            </a:r>
            <a:r>
              <a:rPr lang="fr-FR" sz="2000" dirty="0" err="1">
                <a:solidFill>
                  <a:schemeClr val="tx1"/>
                </a:solidFill>
                <a:cs typeface="Trebuchet MS"/>
              </a:rPr>
              <a:t>Formedil</a:t>
            </a:r>
            <a:r>
              <a:rPr lang="fr-FR" sz="2000" dirty="0">
                <a:solidFill>
                  <a:schemeClr val="tx1"/>
                </a:solidFill>
                <a:cs typeface="Trebuchet MS"/>
              </a:rPr>
              <a:t> pour le rapport final. Il sera présenté lors des événements de diffusion et de la clôture finale du projet.</a:t>
            </a:r>
            <a:endParaRPr lang="it-IT" sz="20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/>
            <a:endParaRPr lang="it-IT" sz="20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246564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b="1" dirty="0"/>
              <a:t>Le </a:t>
            </a:r>
            <a:r>
              <a:rPr lang="en-GB" sz="2800" b="1" dirty="0" err="1"/>
              <a:t>processus</a:t>
            </a:r>
            <a:r>
              <a:rPr lang="en-GB" sz="2800" b="1" dirty="0"/>
              <a:t> </a:t>
            </a:r>
            <a:r>
              <a:rPr lang="en-GB" sz="2800" b="1" dirty="0" err="1"/>
              <a:t>d'évaluation</a:t>
            </a:r>
            <a:r>
              <a:rPr lang="en-GB" sz="2800" b="1" dirty="0"/>
              <a:t> :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692696"/>
            <a:ext cx="8784976" cy="6021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it-IT" dirty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r>
              <a:rPr lang="it-IT" dirty="0">
                <a:solidFill>
                  <a:schemeClr val="tx1"/>
                </a:solidFill>
                <a:cs typeface="Trebuchet MS"/>
              </a:rPr>
              <a:t>Attaché : </a:t>
            </a:r>
            <a:endParaRPr lang="it-IT" sz="200" dirty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r>
              <a:rPr lang="fr-FR" sz="1800" dirty="0">
                <a:solidFill>
                  <a:schemeClr val="tx1"/>
                </a:solidFill>
                <a:cs typeface="Trebuchet MS"/>
              </a:rPr>
              <a:t>A propos du partenaire associé </a:t>
            </a:r>
            <a:r>
              <a:rPr lang="en-US" sz="1800" dirty="0">
                <a:solidFill>
                  <a:schemeClr val="tx1"/>
                </a:solidFill>
                <a:cs typeface="Trebuchet MS"/>
              </a:rPr>
              <a:t>: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1"/>
                </a:solidFill>
                <a:cs typeface="Trebuchet MS"/>
              </a:rPr>
              <a:t>Entretien semi-structuré sur le projet et l'application web </a:t>
            </a:r>
            <a:r>
              <a:rPr lang="fr-FR" sz="1800" dirty="0" err="1">
                <a:solidFill>
                  <a:schemeClr val="tx1"/>
                </a:solidFill>
                <a:cs typeface="Trebuchet MS"/>
              </a:rPr>
              <a:t>SoMExNet</a:t>
            </a:r>
            <a:r>
              <a:rPr lang="fr-FR" sz="1800" dirty="0">
                <a:solidFill>
                  <a:schemeClr val="tx1"/>
                </a:solidFill>
                <a:cs typeface="Trebuchet MS"/>
              </a:rPr>
              <a:t> ;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1"/>
                </a:solidFill>
                <a:cs typeface="Trebuchet MS"/>
              </a:rPr>
              <a:t>Questionnaire d’évaluation ;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1"/>
                </a:solidFill>
                <a:cs typeface="Trebuchet MS"/>
              </a:rPr>
              <a:t>Entretien semi-structuré sur l'efficacité de la formation.</a:t>
            </a:r>
          </a:p>
          <a:p>
            <a:pPr marL="0" lvl="1" indent="0" algn="just">
              <a:buNone/>
            </a:pPr>
            <a:r>
              <a:rPr lang="fr-FR" sz="1800" dirty="0">
                <a:solidFill>
                  <a:schemeClr val="tx1"/>
                </a:solidFill>
                <a:cs typeface="Trebuchet MS"/>
              </a:rPr>
              <a:t>A propos de l'utilisateur final </a:t>
            </a:r>
            <a:r>
              <a:rPr lang="en-US" sz="1800" dirty="0">
                <a:solidFill>
                  <a:schemeClr val="tx1"/>
                </a:solidFill>
                <a:cs typeface="Trebuchet MS"/>
              </a:rPr>
              <a:t>: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1"/>
                </a:solidFill>
                <a:cs typeface="Trebuchet MS"/>
              </a:rPr>
              <a:t>Interview semi-structurée sur le projet et sur l'application web </a:t>
            </a:r>
            <a:r>
              <a:rPr lang="fr-FR" sz="1800" dirty="0" err="1">
                <a:solidFill>
                  <a:schemeClr val="tx1"/>
                </a:solidFill>
                <a:cs typeface="Trebuchet MS"/>
              </a:rPr>
              <a:t>SoMExNet</a:t>
            </a:r>
            <a:r>
              <a:rPr lang="fr-FR" sz="1800" dirty="0">
                <a:solidFill>
                  <a:schemeClr val="tx1"/>
                </a:solidFill>
                <a:cs typeface="Trebuchet MS"/>
              </a:rPr>
              <a:t> ;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1"/>
                </a:solidFill>
                <a:cs typeface="Trebuchet MS"/>
              </a:rPr>
              <a:t>Questionnaire d'apprentissage sur les contenus éducatifs ;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chemeClr val="tx1"/>
                </a:solidFill>
                <a:cs typeface="Trebuchet MS"/>
              </a:rPr>
              <a:t>Entretien semi-structuré sur l'efficacité de la formation</a:t>
            </a:r>
            <a:r>
              <a:rPr lang="en-US" sz="1800" dirty="0">
                <a:solidFill>
                  <a:schemeClr val="tx1"/>
                </a:solidFill>
                <a:cs typeface="Trebuchet MS"/>
              </a:rPr>
              <a:t>.</a:t>
            </a:r>
            <a:endParaRPr lang="it-IT" sz="2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18533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29196" cy="93610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sz="2800" b="1" dirty="0"/>
              <a:t>Chronologie du processus d'évaluation</a:t>
            </a:r>
            <a:endParaRPr lang="en-GB" sz="2800" b="1" dirty="0"/>
          </a:p>
        </p:txBody>
      </p:sp>
      <p:sp>
        <p:nvSpPr>
          <p:cNvPr id="28" name="Rettangolo 2">
            <a:extLst>
              <a:ext uri="{FF2B5EF4-FFF2-40B4-BE49-F238E27FC236}">
                <a16:creationId xmlns:a16="http://schemas.microsoft.com/office/drawing/2014/main" id="{DA9409B6-5757-4D40-BEBE-33ACFE19DDAE}"/>
              </a:ext>
            </a:extLst>
          </p:cNvPr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5">
            <a:extLst>
              <a:ext uri="{FF2B5EF4-FFF2-40B4-BE49-F238E27FC236}">
                <a16:creationId xmlns:a16="http://schemas.microsoft.com/office/drawing/2014/main" id="{C6EB71EF-1226-4001-A6E0-7416CFA2A67F}"/>
              </a:ext>
            </a:extLst>
          </p:cNvPr>
          <p:cNvSpPr/>
          <p:nvPr/>
        </p:nvSpPr>
        <p:spPr>
          <a:xfrm>
            <a:off x="2915816" y="1268760"/>
            <a:ext cx="266429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6">
            <a:extLst>
              <a:ext uri="{FF2B5EF4-FFF2-40B4-BE49-F238E27FC236}">
                <a16:creationId xmlns:a16="http://schemas.microsoft.com/office/drawing/2014/main" id="{21429C98-FE38-4A9F-A188-5D5E38C3BFAC}"/>
              </a:ext>
            </a:extLst>
          </p:cNvPr>
          <p:cNvSpPr/>
          <p:nvPr/>
        </p:nvSpPr>
        <p:spPr>
          <a:xfrm>
            <a:off x="5580112" y="1268760"/>
            <a:ext cx="2448272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">
            <a:extLst>
              <a:ext uri="{FF2B5EF4-FFF2-40B4-BE49-F238E27FC236}">
                <a16:creationId xmlns:a16="http://schemas.microsoft.com/office/drawing/2014/main" id="{04AE34A5-9199-418F-BC83-D052040AEEA4}"/>
              </a:ext>
            </a:extLst>
          </p:cNvPr>
          <p:cNvSpPr txBox="1"/>
          <p:nvPr/>
        </p:nvSpPr>
        <p:spPr>
          <a:xfrm>
            <a:off x="323528" y="1268760"/>
            <a:ext cx="244246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PARCOURS A</a:t>
            </a:r>
            <a:br>
              <a:rPr lang="en-GB" sz="1400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du </a:t>
            </a:r>
            <a:r>
              <a:rPr lang="en-GB" sz="1400" b="1" i="1" dirty="0" err="1">
                <a:solidFill>
                  <a:schemeClr val="accent2"/>
                </a:solidFill>
              </a:rPr>
              <a:t>partenaire</a:t>
            </a:r>
            <a:r>
              <a:rPr lang="en-GB" sz="1400" b="1" i="1" dirty="0">
                <a:solidFill>
                  <a:schemeClr val="accent2"/>
                </a:solidFill>
              </a:rPr>
              <a:t> de </a:t>
            </a:r>
            <a:r>
              <a:rPr lang="en-GB" sz="1400" b="1" i="1" dirty="0" err="1">
                <a:solidFill>
                  <a:schemeClr val="accent2"/>
                </a:solidFill>
              </a:rPr>
              <a:t>projet</a:t>
            </a:r>
            <a:r>
              <a:rPr lang="en-GB" sz="1400" b="1" i="1" dirty="0">
                <a:solidFill>
                  <a:schemeClr val="accent2"/>
                </a:solidFill>
              </a:rPr>
              <a:t> au </a:t>
            </a:r>
            <a:r>
              <a:rPr lang="en-GB" sz="1400" b="1" i="1" dirty="0" err="1">
                <a:solidFill>
                  <a:schemeClr val="accent2"/>
                </a:solidFill>
              </a:rPr>
              <a:t>partenaire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r>
              <a:rPr lang="en-GB" sz="1400" b="1" i="1" dirty="0" err="1">
                <a:solidFill>
                  <a:schemeClr val="accent2"/>
                </a:solidFill>
              </a:rPr>
              <a:t>associé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33" name="CasellaDiTesto 8">
            <a:extLst>
              <a:ext uri="{FF2B5EF4-FFF2-40B4-BE49-F238E27FC236}">
                <a16:creationId xmlns:a16="http://schemas.microsoft.com/office/drawing/2014/main" id="{577662B1-12E3-4CDD-92FD-ECADC7E9AA32}"/>
              </a:ext>
            </a:extLst>
          </p:cNvPr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PARCOURS B </a:t>
            </a:r>
            <a:br>
              <a:rPr lang="en-GB" b="1" dirty="0">
                <a:solidFill>
                  <a:srgbClr val="008000"/>
                </a:solidFill>
              </a:rPr>
            </a:br>
            <a:r>
              <a:rPr lang="en-GB" sz="1400" b="1" i="1" dirty="0">
                <a:solidFill>
                  <a:srgbClr val="008000"/>
                </a:solidFill>
              </a:rPr>
              <a:t>du </a:t>
            </a:r>
            <a:r>
              <a:rPr lang="en-GB" sz="1400" b="1" i="1" dirty="0" err="1">
                <a:solidFill>
                  <a:srgbClr val="008000"/>
                </a:solidFill>
              </a:rPr>
              <a:t>partenaire</a:t>
            </a:r>
            <a:r>
              <a:rPr lang="en-GB" sz="1400" b="1" i="1" dirty="0">
                <a:solidFill>
                  <a:srgbClr val="008000"/>
                </a:solidFill>
              </a:rPr>
              <a:t> </a:t>
            </a:r>
            <a:r>
              <a:rPr lang="en-GB" sz="1400" b="1" i="1" dirty="0" err="1">
                <a:solidFill>
                  <a:srgbClr val="008000"/>
                </a:solidFill>
              </a:rPr>
              <a:t>associé</a:t>
            </a:r>
            <a:r>
              <a:rPr lang="en-GB" sz="1400" b="1" i="1" dirty="0">
                <a:solidFill>
                  <a:srgbClr val="008000"/>
                </a:solidFill>
              </a:rPr>
              <a:t> à </a:t>
            </a:r>
            <a:r>
              <a:rPr lang="en-GB" sz="1400" b="1" i="1" dirty="0" err="1">
                <a:solidFill>
                  <a:srgbClr val="008000"/>
                </a:solidFill>
              </a:rPr>
              <a:t>l’utilisateur</a:t>
            </a:r>
            <a:r>
              <a:rPr lang="en-GB" sz="1400" b="1" i="1" dirty="0">
                <a:solidFill>
                  <a:srgbClr val="008000"/>
                </a:solidFill>
              </a:rPr>
              <a:t> final</a:t>
            </a:r>
          </a:p>
        </p:txBody>
      </p:sp>
      <p:sp>
        <p:nvSpPr>
          <p:cNvPr id="34" name="CasellaDiTesto 9">
            <a:extLst>
              <a:ext uri="{FF2B5EF4-FFF2-40B4-BE49-F238E27FC236}">
                <a16:creationId xmlns:a16="http://schemas.microsoft.com/office/drawing/2014/main" id="{1453310F-FD64-4AFC-9F0B-25A43BD8858E}"/>
              </a:ext>
            </a:extLst>
          </p:cNvPr>
          <p:cNvSpPr txBox="1"/>
          <p:nvPr/>
        </p:nvSpPr>
        <p:spPr>
          <a:xfrm>
            <a:off x="5724128" y="1268760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PARCOURS A/</a:t>
            </a:r>
            <a:r>
              <a:rPr lang="en-GB" b="1" dirty="0">
                <a:solidFill>
                  <a:srgbClr val="008000"/>
                </a:solidFill>
              </a:rPr>
              <a:t>PARCOURS B </a:t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du </a:t>
            </a:r>
            <a:r>
              <a:rPr lang="en-GB" sz="1400" b="1" i="1" dirty="0" err="1">
                <a:solidFill>
                  <a:schemeClr val="accent2"/>
                </a:solidFill>
              </a:rPr>
              <a:t>partenaire</a:t>
            </a:r>
            <a:r>
              <a:rPr lang="en-GB" sz="1400" b="1" i="1" dirty="0">
                <a:solidFill>
                  <a:schemeClr val="accent2"/>
                </a:solidFill>
              </a:rPr>
              <a:t> du </a:t>
            </a:r>
            <a:r>
              <a:rPr lang="en-GB" sz="1400" b="1" i="1" dirty="0" err="1">
                <a:solidFill>
                  <a:schemeClr val="accent2"/>
                </a:solidFill>
              </a:rPr>
              <a:t>projet</a:t>
            </a:r>
            <a:r>
              <a:rPr lang="it-IT" sz="1400" b="1" i="1" dirty="0">
                <a:solidFill>
                  <a:schemeClr val="accent2"/>
                </a:solidFill>
              </a:rPr>
              <a:t> au partenaire associé</a:t>
            </a:r>
            <a:endParaRPr lang="en-GB" sz="1400" b="1" i="1" dirty="0">
              <a:solidFill>
                <a:schemeClr val="accent2"/>
              </a:solidFill>
            </a:endParaRPr>
          </a:p>
        </p:txBody>
      </p:sp>
      <p:sp>
        <p:nvSpPr>
          <p:cNvPr id="35" name="CasellaDiTesto 4">
            <a:extLst>
              <a:ext uri="{FF2B5EF4-FFF2-40B4-BE49-F238E27FC236}">
                <a16:creationId xmlns:a16="http://schemas.microsoft.com/office/drawing/2014/main" id="{B69E602E-A779-4F5E-B73D-777B9FA28B55}"/>
              </a:ext>
            </a:extLst>
          </p:cNvPr>
          <p:cNvSpPr txBox="1"/>
          <p:nvPr/>
        </p:nvSpPr>
        <p:spPr>
          <a:xfrm>
            <a:off x="244848" y="2957750"/>
            <a:ext cx="15121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Se former sur : </a:t>
            </a:r>
          </a:p>
          <a:p>
            <a:pPr lvl="0"/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Projet SoMExNet 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Application web SoMExNet 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err="1"/>
              <a:t>Outil</a:t>
            </a:r>
            <a:r>
              <a:rPr lang="en-US" sz="1200" dirty="0"/>
              <a:t> 1 et </a:t>
            </a:r>
            <a:r>
              <a:rPr lang="en-US" sz="1200" dirty="0" err="1"/>
              <a:t>outil</a:t>
            </a:r>
            <a:r>
              <a:rPr lang="en-US" sz="1200" dirty="0"/>
              <a:t> 2 </a:t>
            </a:r>
            <a:r>
              <a:rPr lang="en-US" sz="1200" dirty="0" err="1"/>
              <a:t>nécessaires</a:t>
            </a:r>
            <a:r>
              <a:rPr lang="en-US" sz="1200" dirty="0"/>
              <a:t> pour former </a:t>
            </a:r>
            <a:r>
              <a:rPr lang="en-US" sz="1200" dirty="0" err="1"/>
              <a:t>l’utilisateur</a:t>
            </a:r>
            <a:r>
              <a:rPr lang="en-US" sz="1200" dirty="0"/>
              <a:t> final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err="1"/>
              <a:t>Processus</a:t>
            </a:r>
            <a:r>
              <a:rPr lang="en-US" sz="1200" dirty="0"/>
              <a:t> </a:t>
            </a:r>
            <a:r>
              <a:rPr lang="en-US" sz="1200" dirty="0" err="1"/>
              <a:t>d’évaluation</a:t>
            </a:r>
            <a:r>
              <a:rPr lang="en-US" sz="1200" dirty="0"/>
              <a:t> de </a:t>
            </a:r>
            <a:r>
              <a:rPr lang="en-US" sz="1200" dirty="0" err="1"/>
              <a:t>l’efficacité</a:t>
            </a:r>
            <a:r>
              <a:rPr lang="en-US" sz="1200" dirty="0"/>
              <a:t> des actions et des supports; </a:t>
            </a:r>
          </a:p>
        </p:txBody>
      </p:sp>
      <p:sp>
        <p:nvSpPr>
          <p:cNvPr id="36" name="CasellaDiTesto 12">
            <a:extLst>
              <a:ext uri="{FF2B5EF4-FFF2-40B4-BE49-F238E27FC236}">
                <a16:creationId xmlns:a16="http://schemas.microsoft.com/office/drawing/2014/main" id="{4698FD5F-DDF6-4F6D-A993-F29BD12A92CB}"/>
              </a:ext>
            </a:extLst>
          </p:cNvPr>
          <p:cNvSpPr txBox="1"/>
          <p:nvPr/>
        </p:nvSpPr>
        <p:spPr>
          <a:xfrm>
            <a:off x="5729932" y="5301208"/>
            <a:ext cx="15063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Considérations finales :</a:t>
            </a:r>
          </a:p>
          <a:p>
            <a:pPr lvl="0"/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Feedback du </a:t>
            </a:r>
          </a:p>
          <a:p>
            <a:pPr marL="177800" lvl="0"/>
            <a:r>
              <a:rPr lang="it-IT" sz="1200" dirty="0"/>
              <a:t>PARCOURS A et PARCOURS B </a:t>
            </a:r>
          </a:p>
          <a:p>
            <a:pPr lvl="0"/>
            <a:endParaRPr lang="it-IT" sz="1200" dirty="0"/>
          </a:p>
        </p:txBody>
      </p:sp>
      <p:sp>
        <p:nvSpPr>
          <p:cNvPr id="37" name="CasellaDiTesto 13">
            <a:extLst>
              <a:ext uri="{FF2B5EF4-FFF2-40B4-BE49-F238E27FC236}">
                <a16:creationId xmlns:a16="http://schemas.microsoft.com/office/drawing/2014/main" id="{8A69BB8D-DF74-4050-9EEA-43A919648EEC}"/>
              </a:ext>
            </a:extLst>
          </p:cNvPr>
          <p:cNvSpPr txBox="1"/>
          <p:nvPr/>
        </p:nvSpPr>
        <p:spPr>
          <a:xfrm>
            <a:off x="2915816" y="4437112"/>
            <a:ext cx="1349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Se former sur :</a:t>
            </a:r>
          </a:p>
          <a:p>
            <a:pPr lvl="0"/>
            <a:r>
              <a:rPr lang="it-IT" sz="1200" b="1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Projet SoMExNet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Application web SoMExNet </a:t>
            </a: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Outil 2- kit pédagogique</a:t>
            </a:r>
          </a:p>
          <a:p>
            <a:pPr lvl="0"/>
            <a:endParaRPr lang="it-IT" sz="1200" dirty="0"/>
          </a:p>
        </p:txBody>
      </p:sp>
      <p:sp>
        <p:nvSpPr>
          <p:cNvPr id="38" name="CasellaDiTesto 14">
            <a:extLst>
              <a:ext uri="{FF2B5EF4-FFF2-40B4-BE49-F238E27FC236}">
                <a16:creationId xmlns:a16="http://schemas.microsoft.com/office/drawing/2014/main" id="{C50F413A-B1ED-4311-B32D-ED4EBDFD4175}"/>
              </a:ext>
            </a:extLst>
          </p:cNvPr>
          <p:cNvSpPr txBox="1"/>
          <p:nvPr/>
        </p:nvSpPr>
        <p:spPr>
          <a:xfrm>
            <a:off x="1745408" y="3939802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 err="1"/>
              <a:t>Suivi</a:t>
            </a:r>
            <a:r>
              <a:rPr lang="en-US" sz="1200" b="1" dirty="0"/>
              <a:t> du : </a:t>
            </a:r>
          </a:p>
          <a:p>
            <a:pPr lvl="0"/>
            <a:endParaRPr lang="en-US" sz="1200" b="1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/>
              <a:t>Feedback PARCOURS A </a:t>
            </a:r>
            <a:r>
              <a:rPr lang="en-US" sz="1200" dirty="0" err="1"/>
              <a:t>Etape</a:t>
            </a:r>
            <a:r>
              <a:rPr lang="en-US" sz="1200" dirty="0"/>
              <a:t> 1</a:t>
            </a:r>
          </a:p>
        </p:txBody>
      </p:sp>
      <p:sp>
        <p:nvSpPr>
          <p:cNvPr id="39" name="CasellaDiTesto 15">
            <a:extLst>
              <a:ext uri="{FF2B5EF4-FFF2-40B4-BE49-F238E27FC236}">
                <a16:creationId xmlns:a16="http://schemas.microsoft.com/office/drawing/2014/main" id="{F8202E2B-D3C4-45F1-BD16-D9E55D73BCE7}"/>
              </a:ext>
            </a:extLst>
          </p:cNvPr>
          <p:cNvSpPr txBox="1"/>
          <p:nvPr/>
        </p:nvSpPr>
        <p:spPr>
          <a:xfrm>
            <a:off x="4436368" y="5085184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Suivi du : </a:t>
            </a:r>
          </a:p>
          <a:p>
            <a:pPr lvl="0"/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Feedback PARCOURS B Etape 1</a:t>
            </a:r>
          </a:p>
        </p:txBody>
      </p:sp>
      <p:graphicFrame>
        <p:nvGraphicFramePr>
          <p:cNvPr id="14" name="Diagramma 28">
            <a:extLst>
              <a:ext uri="{FF2B5EF4-FFF2-40B4-BE49-F238E27FC236}">
                <a16:creationId xmlns:a16="http://schemas.microsoft.com/office/drawing/2014/main" id="{937CAE2A-4F12-46CC-8057-902D492C84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4351636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84071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3814</TotalTime>
  <Words>387</Words>
  <Application>Microsoft Office PowerPoint</Application>
  <PresentationFormat>Affichage à l'écran (4:3)</PresentationFormat>
  <Paragraphs>84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Trebuchet MS</vt:lpstr>
      <vt:lpstr>Wingdings</vt:lpstr>
      <vt:lpstr>Wingdings 3</vt:lpstr>
      <vt:lpstr>Facette</vt:lpstr>
      <vt:lpstr>            SoMExNet  </vt:lpstr>
      <vt:lpstr>Présentation PowerPoint</vt:lpstr>
      <vt:lpstr>Présentation PowerPoint</vt:lpstr>
      <vt:lpstr>Présentation PowerPoint</vt:lpstr>
      <vt:lpstr>Chronologie du processus d'évaluation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ARIAS SEBASTIAN Sara</cp:lastModifiedBy>
  <cp:revision>367</cp:revision>
  <cp:lastPrinted>2019-03-25T10:32:16Z</cp:lastPrinted>
  <dcterms:created xsi:type="dcterms:W3CDTF">2014-10-06T10:05:01Z</dcterms:created>
  <dcterms:modified xsi:type="dcterms:W3CDTF">2019-09-13T13:38:29Z</dcterms:modified>
</cp:coreProperties>
</file>