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7" r:id="rId1"/>
  </p:sldMasterIdLst>
  <p:notesMasterIdLst>
    <p:notesMasterId r:id="rId7"/>
  </p:notesMasterIdLst>
  <p:handoutMasterIdLst>
    <p:handoutMasterId r:id="rId8"/>
  </p:handoutMasterIdLst>
  <p:sldIdLst>
    <p:sldId id="271" r:id="rId2"/>
    <p:sldId id="274" r:id="rId3"/>
    <p:sldId id="317" r:id="rId4"/>
    <p:sldId id="319" r:id="rId5"/>
    <p:sldId id="320" r:id="rId6"/>
  </p:sldIdLst>
  <p:sldSz cx="9144000" cy="6858000" type="screen4x3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8603FDC-E32A-4AB5-989C-0864C3EAD2B8}" styleName="Stile con tema 2 - Colore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5940675A-B579-460E-94D1-54222C63F5DA}" styleName="Nessuno stile, griglia tabella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E3FDE45-AF77-4B5C-9715-49D594BDF05E}" styleName="Stile chiaro 1 - Colore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68D230F3-CF80-4859-8CE7-A43EE81993B5}" styleName="Stile chiaro 1 - Colore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37" autoAdjust="0"/>
    <p:restoredTop sz="94660"/>
  </p:normalViewPr>
  <p:slideViewPr>
    <p:cSldViewPr>
      <p:cViewPr>
        <p:scale>
          <a:sx n="66" d="100"/>
          <a:sy n="66" d="100"/>
        </p:scale>
        <p:origin x="-1872" y="-389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34" Type="http://schemas.microsoft.com/office/2015/10/relationships/revisionInfo" Target="revisionInfo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6400" cy="49688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quarter" idx="1"/>
          </p:nvPr>
        </p:nvSpPr>
        <p:spPr>
          <a:xfrm>
            <a:off x="3849689" y="1"/>
            <a:ext cx="2946400" cy="49688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6BC57D-2E86-432E-8E9C-CAC50EA2E1F3}" type="datetimeFigureOut">
              <a:rPr lang="it-IT" smtClean="0"/>
              <a:pPr/>
              <a:t>05/09/2019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2"/>
          </p:nvPr>
        </p:nvSpPr>
        <p:spPr>
          <a:xfrm>
            <a:off x="0" y="9428164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3"/>
          </p:nvPr>
        </p:nvSpPr>
        <p:spPr>
          <a:xfrm>
            <a:off x="3849689" y="9428164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745262-354C-4EA9-9A41-010323C61AF1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768301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BE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50444" y="0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778454-2244-4C86-BE07-D0E62A06848D}" type="datetimeFigureOut">
              <a:rPr lang="fr-BE" smtClean="0"/>
              <a:pPr/>
              <a:t>5/09/2019</a:t>
            </a:fld>
            <a:endParaRPr lang="fr-BE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68400" y="1243013"/>
            <a:ext cx="4460875" cy="3346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BE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79768" y="4777195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1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50444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46FCCB-04B7-4BAF-B50E-2370C8461BA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39740809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BE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372D778-C3B9-47BE-B352-7BACC1931BD8}" type="slidenum">
              <a:rPr lang="fr-BE" smtClean="0"/>
              <a:pPr/>
              <a:t>1</a:t>
            </a:fld>
            <a:endParaRPr lang="fr-BE" dirty="0"/>
          </a:p>
        </p:txBody>
      </p:sp>
    </p:spTree>
    <p:extLst>
      <p:ext uri="{BB962C8B-B14F-4D97-AF65-F5344CB8AC3E}">
        <p14:creationId xmlns:p14="http://schemas.microsoft.com/office/powerpoint/2010/main" val="29254908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46FCCB-04B7-4BAF-B50E-2370C8461BA7}" type="slidenum">
              <a:rPr lang="fr-BE" smtClean="0"/>
              <a:pPr/>
              <a:t>2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95926012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46FCCB-04B7-4BAF-B50E-2370C8461BA7}" type="slidenum">
              <a:rPr lang="fr-BE" smtClean="0"/>
              <a:pPr/>
              <a:t>3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85453054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46FCCB-04B7-4BAF-B50E-2370C8461BA7}" type="slidenum">
              <a:rPr lang="fr-BE" smtClean="0"/>
              <a:pPr/>
              <a:t>4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85453054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46FCCB-04B7-4BAF-B50E-2370C8461BA7}" type="slidenum">
              <a:rPr lang="fr-BE" smtClean="0"/>
              <a:pPr/>
              <a:t>5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16785202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71316" cy="6874935"/>
            <a:chOff x="-8466" y="-8468"/>
            <a:chExt cx="9171316" cy="6874935"/>
          </a:xfrm>
        </p:grpSpPr>
        <p:cxnSp>
          <p:nvCxnSpPr>
            <p:cNvPr id="28" name="Straight Connector 2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0" name="Freeform 2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Freeform 3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Freeform 3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Freeform 3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4" name="Freeform 3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5" name="Freeform 34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6" name="Freeform 35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1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21783416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267916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tion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64840142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147716692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 ci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4867734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rai ou fau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303256687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351751735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18251558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1870391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37257021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25809819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18283101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31328034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22325741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21936961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8232566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71317" cy="6874935"/>
            <a:chOff x="-8467" y="-8468"/>
            <a:chExt cx="9171317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94165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8764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09A6D-C09C-4548-B29A-6CF363A7E532}" type="datetimeFigureOut">
              <a:rPr lang="fr-FR" smtClean="0"/>
              <a:pPr/>
              <a:t>05/09/2019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CF4668DC-857F-487D-BFFA-8C0CA5037977}" type="slidenum">
              <a:rPr lang="fr-BE" smtClean="0"/>
              <a:pPr/>
              <a:t>‹N›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15398473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9" r:id="rId2"/>
    <p:sldLayoutId id="2147483710" r:id="rId3"/>
    <p:sldLayoutId id="2147483711" r:id="rId4"/>
    <p:sldLayoutId id="2147483712" r:id="rId5"/>
    <p:sldLayoutId id="2147483713" r:id="rId6"/>
    <p:sldLayoutId id="2147483714" r:id="rId7"/>
    <p:sldLayoutId id="2147483715" r:id="rId8"/>
    <p:sldLayoutId id="2147483716" r:id="rId9"/>
    <p:sldLayoutId id="2147483717" r:id="rId10"/>
    <p:sldLayoutId id="2147483718" r:id="rId11"/>
    <p:sldLayoutId id="2147483719" r:id="rId12"/>
    <p:sldLayoutId id="2147483720" r:id="rId13"/>
    <p:sldLayoutId id="2147483721" r:id="rId14"/>
    <p:sldLayoutId id="2147483722" r:id="rId15"/>
    <p:sldLayoutId id="214748372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187624" y="2422396"/>
            <a:ext cx="5829300" cy="1463040"/>
          </a:xfrm>
        </p:spPr>
        <p:txBody>
          <a:bodyPr/>
          <a:lstStyle/>
          <a:p>
            <a:pPr algn="ctr"/>
            <a:r>
              <a:rPr lang="fr-BE" dirty="0" smtClean="0"/>
              <a:t>            SoMExNet		</a:t>
            </a:r>
            <a:endParaRPr lang="fr-BE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323528" y="3011052"/>
            <a:ext cx="6400800" cy="3846948"/>
          </a:xfrm>
        </p:spPr>
        <p:txBody>
          <a:bodyPr>
            <a:normAutofit/>
          </a:bodyPr>
          <a:lstStyle/>
          <a:p>
            <a:endParaRPr lang="fr-BE" i="1" dirty="0" smtClean="0">
              <a:solidFill>
                <a:schemeClr val="accent2"/>
              </a:solidFill>
            </a:endParaRPr>
          </a:p>
          <a:p>
            <a:pPr algn="ctr"/>
            <a:r>
              <a:rPr lang="it-IT" sz="2200" i="1" dirty="0" smtClean="0">
                <a:solidFill>
                  <a:schemeClr val="accent2"/>
                </a:solidFill>
              </a:rPr>
              <a:t>FORMAZIONE</a:t>
            </a:r>
            <a:endParaRPr lang="fr-BE" sz="2200" i="1" dirty="0" smtClean="0">
              <a:solidFill>
                <a:schemeClr val="accent2"/>
              </a:solidFill>
            </a:endParaRPr>
          </a:p>
          <a:p>
            <a:pPr algn="l"/>
            <a:r>
              <a:rPr lang="fr-BE" sz="1100" i="1" dirty="0" smtClean="0">
                <a:solidFill>
                  <a:schemeClr val="accent2"/>
                </a:solidFill>
              </a:rPr>
              <a:t>    </a:t>
            </a:r>
          </a:p>
          <a:p>
            <a:pPr algn="l"/>
            <a:endParaRPr lang="fr-BE" sz="1100" i="1" dirty="0" smtClean="0">
              <a:solidFill>
                <a:schemeClr val="accent2"/>
              </a:solidFill>
            </a:endParaRPr>
          </a:p>
          <a:p>
            <a:endParaRPr lang="en-GB" sz="1100" i="1" dirty="0" smtClean="0">
              <a:solidFill>
                <a:schemeClr val="tx1"/>
              </a:solidFill>
            </a:endParaRPr>
          </a:p>
          <a:p>
            <a:endParaRPr lang="en-GB" sz="900" i="1" dirty="0" smtClean="0">
              <a:solidFill>
                <a:schemeClr val="tx1"/>
              </a:solidFill>
            </a:endParaRPr>
          </a:p>
          <a:p>
            <a:endParaRPr lang="en-GB" sz="900" i="1" dirty="0" smtClean="0">
              <a:solidFill>
                <a:schemeClr val="tx1"/>
              </a:solidFill>
            </a:endParaRPr>
          </a:p>
          <a:p>
            <a:endParaRPr lang="en-GB" sz="900" i="1" dirty="0" smtClean="0">
              <a:solidFill>
                <a:schemeClr val="tx1"/>
              </a:solidFill>
            </a:endParaRPr>
          </a:p>
          <a:p>
            <a:endParaRPr lang="en-GB" sz="1000" i="1" dirty="0" smtClean="0">
              <a:solidFill>
                <a:schemeClr val="tx1"/>
              </a:solidFill>
            </a:endParaRPr>
          </a:p>
          <a:p>
            <a:r>
              <a:rPr lang="it-IT" sz="1000" i="1" dirty="0" smtClean="0"/>
              <a:t>Questo </a:t>
            </a:r>
            <a:r>
              <a:rPr lang="it-IT" sz="1000" i="1" dirty="0"/>
              <a:t>progetto è stato </a:t>
            </a:r>
            <a:r>
              <a:rPr lang="it-IT" sz="1000" i="1" dirty="0" smtClean="0"/>
              <a:t>finanziato </a:t>
            </a:r>
            <a:r>
              <a:rPr lang="it-IT" sz="1000" i="1" dirty="0"/>
              <a:t>con il sostegno della Commissione europea. Questa pubblicazione riflette solo le opinioni dell'autore e la Commissione non può essere ritenuta responsabile per qualsiasi uso che possa essere fatto delle informazioni in essa contenute.</a:t>
            </a:r>
            <a:endParaRPr lang="fr-BE" sz="1000" i="1" dirty="0">
              <a:solidFill>
                <a:schemeClr val="tx1"/>
              </a:solidFill>
            </a:endParaRPr>
          </a:p>
        </p:txBody>
      </p:sp>
      <p:sp>
        <p:nvSpPr>
          <p:cNvPr id="4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t-PT" altLang="fr-FR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Times New Roman" pitchFamily="18" charset="0"/>
              </a:rPr>
              <a:t> </a:t>
            </a:r>
            <a:endParaRPr kumimoji="0" lang="pt-PT" alt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Rectangle 7"/>
          <p:cNvSpPr>
            <a:spLocks noChangeArrowheads="1"/>
          </p:cNvSpPr>
          <p:nvPr/>
        </p:nvSpPr>
        <p:spPr bwMode="auto">
          <a:xfrm>
            <a:off x="0" y="6667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t-PT" altLang="fr-FR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Times New Roman" pitchFamily="18" charset="0"/>
              </a:rPr>
              <a:t>     </a:t>
            </a:r>
            <a:endParaRPr kumimoji="0" lang="pt-PT" alt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Rectangle 8"/>
          <p:cNvSpPr>
            <a:spLocks noChangeArrowheads="1"/>
          </p:cNvSpPr>
          <p:nvPr/>
        </p:nvSpPr>
        <p:spPr bwMode="auto">
          <a:xfrm>
            <a:off x="0" y="11239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t-PT" altLang="fr-FR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Times New Roman" pitchFamily="18" charset="0"/>
              </a:rPr>
              <a:t>	      </a:t>
            </a:r>
            <a:endParaRPr kumimoji="0" lang="pt-PT" altLang="fr-FR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Rectangle 9"/>
          <p:cNvSpPr>
            <a:spLocks noChangeArrowheads="1"/>
          </p:cNvSpPr>
          <p:nvPr/>
        </p:nvSpPr>
        <p:spPr bwMode="auto">
          <a:xfrm>
            <a:off x="0" y="15049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t-PT" altLang="fr-FR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Times New Roman" pitchFamily="18" charset="0"/>
              </a:rPr>
              <a:t>      </a:t>
            </a:r>
            <a:endParaRPr kumimoji="0" lang="pt-PT" alt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Rectangle 10"/>
          <p:cNvSpPr>
            <a:spLocks noChangeArrowheads="1"/>
          </p:cNvSpPr>
          <p:nvPr/>
        </p:nvSpPr>
        <p:spPr bwMode="auto">
          <a:xfrm>
            <a:off x="0" y="19240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pt-PT" altLang="fr-FR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Times New Roman" pitchFamily="18" charset="0"/>
              </a:rPr>
              <a:t>     </a:t>
            </a:r>
            <a:endParaRPr kumimoji="0" lang="pt-PT" alt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Rectangle 11"/>
          <p:cNvSpPr>
            <a:spLocks noChangeArrowheads="1"/>
          </p:cNvSpPr>
          <p:nvPr/>
        </p:nvSpPr>
        <p:spPr bwMode="auto">
          <a:xfrm>
            <a:off x="0" y="226695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BE" altLang="fr-FR" sz="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rPr>
              <a:t> </a:t>
            </a:r>
            <a:endParaRPr kumimoji="0" lang="fr-BE" altLang="fr-FR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pic>
        <p:nvPicPr>
          <p:cNvPr id="10" name="Image 9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15616" y="142750"/>
            <a:ext cx="5554953" cy="1696151"/>
          </a:xfrm>
          <a:prstGeom prst="rect">
            <a:avLst/>
          </a:prstGeom>
        </p:spPr>
      </p:pic>
      <p:pic>
        <p:nvPicPr>
          <p:cNvPr id="11" name="Image 10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7544" y="5157192"/>
            <a:ext cx="2627784" cy="75060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001950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1"/>
          <p:cNvSpPr txBox="1">
            <a:spLocks/>
          </p:cNvSpPr>
          <p:nvPr/>
        </p:nvSpPr>
        <p:spPr>
          <a:xfrm>
            <a:off x="251520" y="188640"/>
            <a:ext cx="6552728" cy="504056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it-IT" sz="3200" dirty="0"/>
              <a:t>Per raggiungere gli obiettivi:</a:t>
            </a:r>
            <a:endParaRPr lang="en-GB" sz="3200" dirty="0"/>
          </a:p>
        </p:txBody>
      </p:sp>
      <p:sp>
        <p:nvSpPr>
          <p:cNvPr id="6" name="Espace réservé du contenu 2"/>
          <p:cNvSpPr txBox="1">
            <a:spLocks/>
          </p:cNvSpPr>
          <p:nvPr/>
        </p:nvSpPr>
        <p:spPr>
          <a:xfrm>
            <a:off x="251520" y="1268760"/>
            <a:ext cx="7776864" cy="532859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just">
              <a:buNone/>
            </a:pPr>
            <a:r>
              <a:rPr lang="it-IT" sz="3200" dirty="0"/>
              <a:t>Due programmi di formazione con diversi gruppi target:</a:t>
            </a:r>
            <a:endParaRPr lang="it-IT" sz="800" dirty="0" smtClean="0">
              <a:solidFill>
                <a:schemeClr val="tx1"/>
              </a:solidFill>
              <a:latin typeface="Trebuchet MS"/>
              <a:cs typeface="Trebuchet MS"/>
            </a:endParaRPr>
          </a:p>
          <a:p>
            <a:pPr lvl="1" algn="just">
              <a:buClr>
                <a:schemeClr val="accent2"/>
              </a:buClr>
            </a:pPr>
            <a:r>
              <a:rPr lang="it-IT" sz="3200" b="1" dirty="0" smtClean="0">
                <a:solidFill>
                  <a:schemeClr val="accent2"/>
                </a:solidFill>
                <a:cs typeface="Trebuchet MS"/>
              </a:rPr>
              <a:t>PERCORSO A: </a:t>
            </a:r>
            <a:r>
              <a:rPr lang="it-IT" sz="3200" b="1" dirty="0"/>
              <a:t>dal partner di progetto al partner associato</a:t>
            </a:r>
            <a:r>
              <a:rPr lang="it-IT" sz="3200" b="1" dirty="0" smtClean="0">
                <a:cs typeface="Trebuchet MS"/>
              </a:rPr>
              <a:t>*;</a:t>
            </a:r>
          </a:p>
          <a:p>
            <a:pPr lvl="1" algn="just">
              <a:buClr>
                <a:schemeClr val="accent2"/>
              </a:buClr>
            </a:pPr>
            <a:endParaRPr lang="it-IT" sz="800" b="1" dirty="0" smtClean="0">
              <a:cs typeface="Trebuchet MS"/>
            </a:endParaRPr>
          </a:p>
          <a:p>
            <a:pPr lvl="1" algn="just">
              <a:buClrTx/>
            </a:pPr>
            <a:r>
              <a:rPr lang="it-IT" sz="3200" b="1" dirty="0" smtClean="0">
                <a:solidFill>
                  <a:srgbClr val="72A528"/>
                </a:solidFill>
                <a:cs typeface="Trebuchet MS"/>
              </a:rPr>
              <a:t>PERCORSO B:  </a:t>
            </a:r>
            <a:r>
              <a:rPr lang="it-IT" sz="3200" b="1" dirty="0"/>
              <a:t>da partner associato a utente </a:t>
            </a:r>
            <a:r>
              <a:rPr lang="it-IT" sz="3200" b="1" dirty="0" smtClean="0"/>
              <a:t>finale</a:t>
            </a:r>
            <a:r>
              <a:rPr lang="it-IT" sz="3200" b="1" dirty="0" smtClean="0">
                <a:cs typeface="Trebuchet MS"/>
              </a:rPr>
              <a:t>*. </a:t>
            </a:r>
          </a:p>
          <a:p>
            <a:pPr lvl="1" algn="just">
              <a:buClrTx/>
            </a:pPr>
            <a:endParaRPr lang="it-IT" sz="1400" b="1" dirty="0" smtClean="0">
              <a:cs typeface="Trebuchet MS"/>
            </a:endParaRPr>
          </a:p>
          <a:p>
            <a:pPr marL="0" lvl="1" indent="0" algn="just">
              <a:spcBef>
                <a:spcPts val="0"/>
              </a:spcBef>
              <a:buClrTx/>
              <a:buSzTx/>
              <a:buNone/>
            </a:pPr>
            <a:r>
              <a:rPr lang="it-IT" i="1" dirty="0">
                <a:solidFill>
                  <a:prstClr val="black"/>
                </a:solidFill>
              </a:rPr>
              <a:t>Note:</a:t>
            </a:r>
          </a:p>
          <a:p>
            <a:pPr marL="342900" lvl="1" indent="-342900" algn="just">
              <a:spcBef>
                <a:spcPts val="0"/>
              </a:spcBef>
              <a:buClrTx/>
              <a:buSzTx/>
              <a:buFont typeface="Wingdings" panose="05000000000000000000" pitchFamily="2" charset="2"/>
              <a:buChar char="ü"/>
            </a:pPr>
            <a:r>
              <a:rPr lang="it-IT" dirty="0"/>
              <a:t>Il partner associato * è il centro di formazione. Gli utenti finali ** sono i partecipanti coinvolti nelle iniziative di mobilità</a:t>
            </a:r>
            <a:r>
              <a:rPr lang="it-IT" dirty="0" smtClean="0"/>
              <a:t>.</a:t>
            </a:r>
          </a:p>
          <a:p>
            <a:pPr marL="342900" lvl="1" indent="-342900" algn="just">
              <a:spcBef>
                <a:spcPts val="0"/>
              </a:spcBef>
              <a:buClrTx/>
              <a:buSzTx/>
              <a:buFont typeface="Wingdings" panose="05000000000000000000" pitchFamily="2" charset="2"/>
              <a:buChar char="ü"/>
            </a:pPr>
            <a:r>
              <a:rPr lang="it-IT" dirty="0"/>
              <a:t>Nel PERCORSO A Il centro di formazione forma il socio associato; nel PERCORSO B il Partner associato forma l'Utente finale.</a:t>
            </a:r>
            <a:endParaRPr lang="en-GB" sz="3200" b="1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76173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8373616" cy="504056"/>
          </a:xfrm>
        </p:spPr>
        <p:txBody>
          <a:bodyPr>
            <a:noAutofit/>
          </a:bodyPr>
          <a:lstStyle/>
          <a:p>
            <a:r>
              <a:rPr lang="en-GB" sz="3200" b="1" dirty="0" smtClean="0">
                <a:solidFill>
                  <a:srgbClr val="72A528"/>
                </a:solidFill>
              </a:rPr>
              <a:t>PERCORSO B </a:t>
            </a:r>
            <a:r>
              <a:rPr lang="en-GB" sz="3200" b="1" dirty="0">
                <a:solidFill>
                  <a:srgbClr val="72A528"/>
                </a:solidFill>
              </a:rPr>
              <a:t/>
            </a:r>
            <a:br>
              <a:rPr lang="en-GB" sz="3200" b="1" dirty="0">
                <a:solidFill>
                  <a:srgbClr val="72A528"/>
                </a:solidFill>
              </a:rPr>
            </a:br>
            <a:r>
              <a:rPr lang="en-GB" sz="2200" b="1" dirty="0" err="1" smtClean="0">
                <a:solidFill>
                  <a:srgbClr val="72A528"/>
                </a:solidFill>
              </a:rPr>
              <a:t>dai</a:t>
            </a:r>
            <a:r>
              <a:rPr lang="en-GB" sz="2200" b="1" dirty="0" smtClean="0">
                <a:solidFill>
                  <a:srgbClr val="72A528"/>
                </a:solidFill>
              </a:rPr>
              <a:t> Partner </a:t>
            </a:r>
            <a:r>
              <a:rPr lang="en-GB" sz="2200" b="1" dirty="0" err="1" smtClean="0">
                <a:solidFill>
                  <a:srgbClr val="72A528"/>
                </a:solidFill>
              </a:rPr>
              <a:t>associati</a:t>
            </a:r>
            <a:r>
              <a:rPr lang="en-GB" sz="2200" b="1" dirty="0" smtClean="0">
                <a:solidFill>
                  <a:srgbClr val="72A528"/>
                </a:solidFill>
              </a:rPr>
              <a:t> </a:t>
            </a:r>
            <a:r>
              <a:rPr lang="en-GB" sz="2200" b="1" dirty="0" err="1" smtClean="0">
                <a:solidFill>
                  <a:srgbClr val="72A528"/>
                </a:solidFill>
              </a:rPr>
              <a:t>agli</a:t>
            </a:r>
            <a:r>
              <a:rPr lang="en-GB" sz="2200" b="1" dirty="0" smtClean="0">
                <a:solidFill>
                  <a:srgbClr val="72A528"/>
                </a:solidFill>
              </a:rPr>
              <a:t> </a:t>
            </a:r>
            <a:r>
              <a:rPr lang="en-GB" sz="2200" b="1" dirty="0" err="1" smtClean="0">
                <a:solidFill>
                  <a:srgbClr val="72A528"/>
                </a:solidFill>
              </a:rPr>
              <a:t>utenti</a:t>
            </a:r>
            <a:r>
              <a:rPr lang="en-GB" sz="2200" b="1" dirty="0" smtClean="0">
                <a:solidFill>
                  <a:srgbClr val="72A528"/>
                </a:solidFill>
              </a:rPr>
              <a:t> </a:t>
            </a:r>
            <a:r>
              <a:rPr lang="en-GB" sz="2200" b="1" dirty="0" err="1" smtClean="0">
                <a:solidFill>
                  <a:srgbClr val="72A528"/>
                </a:solidFill>
              </a:rPr>
              <a:t>finali</a:t>
            </a:r>
            <a:endParaRPr lang="en-GB" sz="2200" dirty="0">
              <a:solidFill>
                <a:srgbClr val="72A528"/>
              </a:solidFill>
            </a:endParaRPr>
          </a:p>
        </p:txBody>
      </p:sp>
      <p:sp>
        <p:nvSpPr>
          <p:cNvPr id="5" name="Titolo 1"/>
          <p:cNvSpPr txBox="1">
            <a:spLocks/>
          </p:cNvSpPr>
          <p:nvPr/>
        </p:nvSpPr>
        <p:spPr>
          <a:xfrm>
            <a:off x="251520" y="1412776"/>
            <a:ext cx="6984776" cy="411162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it-IT" sz="1800" b="1" u="sng" dirty="0" smtClean="0">
                <a:solidFill>
                  <a:schemeClr val="tx1"/>
                </a:solidFill>
              </a:rPr>
              <a:t>Focus sulla FASE 1</a:t>
            </a:r>
            <a:endParaRPr lang="it-IT" sz="1800" b="1" u="sng" dirty="0">
              <a:solidFill>
                <a:schemeClr val="tx1"/>
              </a:solidFill>
            </a:endParaRPr>
          </a:p>
        </p:txBody>
      </p:sp>
      <p:grpSp>
        <p:nvGrpSpPr>
          <p:cNvPr id="6" name="Gruppo 5"/>
          <p:cNvGrpSpPr/>
          <p:nvPr/>
        </p:nvGrpSpPr>
        <p:grpSpPr>
          <a:xfrm>
            <a:off x="323528" y="1916832"/>
            <a:ext cx="1512168" cy="864096"/>
            <a:chOff x="599659" y="19025"/>
            <a:chExt cx="1461019" cy="1022666"/>
          </a:xfrm>
          <a:solidFill>
            <a:schemeClr val="accent6">
              <a:lumMod val="75000"/>
            </a:schemeClr>
          </a:solidFill>
        </p:grpSpPr>
        <p:sp>
          <p:nvSpPr>
            <p:cNvPr id="7" name="Rettangolo arrotondato 6"/>
            <p:cNvSpPr/>
            <p:nvPr/>
          </p:nvSpPr>
          <p:spPr>
            <a:xfrm>
              <a:off x="599659" y="19025"/>
              <a:ext cx="1461019" cy="1022666"/>
            </a:xfrm>
            <a:prstGeom prst="roundRect">
              <a:avLst>
                <a:gd name="adj" fmla="val 16670"/>
              </a:avLst>
            </a:prstGeom>
            <a:grpFill/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3">
              <a:schemeClr val="accent1">
                <a:shade val="80000"/>
                <a:hueOff val="0"/>
                <a:satOff val="0"/>
                <a:lumOff val="0"/>
                <a:alphaOff val="0"/>
              </a:schemeClr>
            </a:fillRef>
            <a:effectRef idx="2">
              <a:schemeClr val="accent1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8" name="Rettangolo 7"/>
            <p:cNvSpPr/>
            <p:nvPr/>
          </p:nvSpPr>
          <p:spPr>
            <a:xfrm>
              <a:off x="649590" y="19025"/>
              <a:ext cx="1361157" cy="922804"/>
            </a:xfrm>
            <a:prstGeom prst="rect">
              <a:avLst/>
            </a:prstGeom>
            <a:grpFill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8110" tIns="118110" rIns="118110" bIns="118110" numCol="1" spcCol="1270" anchor="ctr" anchorCtr="0">
              <a:noAutofit/>
            </a:bodyPr>
            <a:lstStyle/>
            <a:p>
              <a:pPr lvl="0" algn="ctr" defTabSz="1377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it-IT" sz="2500" kern="1200" dirty="0" smtClean="0"/>
                <a:t>FASE 1</a:t>
              </a:r>
              <a:endParaRPr lang="it-IT" sz="2500" kern="1200" dirty="0"/>
            </a:p>
          </p:txBody>
        </p:sp>
      </p:grpSp>
      <p:grpSp>
        <p:nvGrpSpPr>
          <p:cNvPr id="9" name="Gruppo 8"/>
          <p:cNvGrpSpPr/>
          <p:nvPr/>
        </p:nvGrpSpPr>
        <p:grpSpPr>
          <a:xfrm>
            <a:off x="1979712" y="1844824"/>
            <a:ext cx="7294140" cy="780712"/>
            <a:chOff x="1478882" y="76198"/>
            <a:chExt cx="4835590" cy="780712"/>
          </a:xfrm>
        </p:grpSpPr>
        <p:sp>
          <p:nvSpPr>
            <p:cNvPr id="10" name="Rettangolo 9"/>
            <p:cNvSpPr/>
            <p:nvPr/>
          </p:nvSpPr>
          <p:spPr>
            <a:xfrm>
              <a:off x="1478882" y="76198"/>
              <a:ext cx="4835590" cy="780712"/>
            </a:xfrm>
            <a:prstGeom prst="rect">
              <a:avLst/>
            </a:prstGeom>
          </p:spPr>
          <p:style>
            <a:lnRef idx="0">
              <a:schemeClr val="dk1">
                <a:alpha val="0"/>
                <a:hueOff val="0"/>
                <a:satOff val="0"/>
                <a:lumOff val="0"/>
                <a:alphaOff val="0"/>
              </a:schemeClr>
            </a:lnRef>
            <a:fillRef idx="0">
              <a:schemeClr val="lt1">
                <a:alpha val="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0"/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11" name="Rettangolo 10"/>
            <p:cNvSpPr/>
            <p:nvPr/>
          </p:nvSpPr>
          <p:spPr>
            <a:xfrm>
              <a:off x="1478882" y="76198"/>
              <a:ext cx="4835590" cy="780712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0960" tIns="60960" rIns="60960" bIns="60960" numCol="1" spcCol="1270" anchor="ctr" anchorCtr="0">
              <a:noAutofit/>
            </a:bodyPr>
            <a:lstStyle/>
            <a:p>
              <a:pPr marL="285750" lvl="0" indent="-285750">
                <a:buFont typeface="Arial" panose="020B0604020202020204" pitchFamily="34" charset="0"/>
                <a:buChar char="•"/>
              </a:pPr>
              <a:r>
                <a:rPr lang="it-IT" b="1" dirty="0" smtClean="0"/>
                <a:t>FORMAZIONE</a:t>
              </a:r>
              <a:endParaRPr lang="it-IT" b="1" dirty="0"/>
            </a:p>
          </p:txBody>
        </p:sp>
      </p:grpSp>
      <p:grpSp>
        <p:nvGrpSpPr>
          <p:cNvPr id="12" name="Gruppo 11"/>
          <p:cNvGrpSpPr/>
          <p:nvPr/>
        </p:nvGrpSpPr>
        <p:grpSpPr>
          <a:xfrm>
            <a:off x="342504" y="2780928"/>
            <a:ext cx="7541865" cy="584776"/>
            <a:chOff x="126480" y="3259951"/>
            <a:chExt cx="7541865" cy="584776"/>
          </a:xfrm>
        </p:grpSpPr>
        <p:sp>
          <p:nvSpPr>
            <p:cNvPr id="13" name="CasellaDiTesto 12"/>
            <p:cNvSpPr txBox="1"/>
            <p:nvPr/>
          </p:nvSpPr>
          <p:spPr>
            <a:xfrm>
              <a:off x="126480" y="3331959"/>
              <a:ext cx="1709216" cy="369332"/>
            </a:xfrm>
            <a:prstGeom prst="rect">
              <a:avLst/>
            </a:prstGeom>
            <a:noFill/>
            <a:ln>
              <a:solidFill>
                <a:schemeClr val="accent6">
                  <a:lumMod val="75000"/>
                </a:schemeClr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it-IT" dirty="0" smtClean="0"/>
                <a:t>STEP A</a:t>
              </a:r>
            </a:p>
          </p:txBody>
        </p:sp>
        <p:sp>
          <p:nvSpPr>
            <p:cNvPr id="14" name="CasellaDiTesto 13"/>
            <p:cNvSpPr txBox="1"/>
            <p:nvPr/>
          </p:nvSpPr>
          <p:spPr>
            <a:xfrm>
              <a:off x="1835697" y="3259951"/>
              <a:ext cx="5832648" cy="5847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t-IT" sz="1600" b="1" i="1" dirty="0" smtClean="0">
                  <a:solidFill>
                    <a:srgbClr val="FF0000"/>
                  </a:solidFill>
                </a:rPr>
                <a:t>Mail:</a:t>
              </a:r>
              <a:r>
                <a:rPr lang="it-IT" sz="1600" i="1" dirty="0" smtClean="0"/>
                <a:t> </a:t>
              </a:r>
            </a:p>
            <a:p>
              <a:r>
                <a:rPr lang="it-IT" sz="1600" dirty="0"/>
                <a:t>Invio di diapositive e kit pedagogico </a:t>
              </a:r>
              <a:r>
                <a:rPr lang="it-IT" sz="1600" dirty="0" err="1"/>
                <a:t>Tool</a:t>
              </a:r>
              <a:r>
                <a:rPr lang="it-IT" sz="1600" dirty="0"/>
                <a:t> 2</a:t>
              </a:r>
              <a:endParaRPr lang="en-US" sz="1600" dirty="0"/>
            </a:p>
          </p:txBody>
        </p:sp>
      </p:grpSp>
      <p:graphicFrame>
        <p:nvGraphicFramePr>
          <p:cNvPr id="18" name="Tabella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3689928"/>
              </p:ext>
            </p:extLst>
          </p:nvPr>
        </p:nvGraphicFramePr>
        <p:xfrm>
          <a:off x="323528" y="3861048"/>
          <a:ext cx="8424936" cy="2336800"/>
        </p:xfrm>
        <a:graphic>
          <a:graphicData uri="http://schemas.openxmlformats.org/drawingml/2006/table">
            <a:tbl>
              <a:tblPr firstRow="1" bandRow="1">
                <a:tableStyleId>{68D230F3-CF80-4859-8CE7-A43EE81993B5}</a:tableStyleId>
              </a:tblPr>
              <a:tblGrid>
                <a:gridCol w="576064"/>
                <a:gridCol w="2736304"/>
                <a:gridCol w="3492386"/>
                <a:gridCol w="1620182"/>
              </a:tblGrid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it-IT" sz="1400" b="0" dirty="0" smtClean="0"/>
                        <a:t>STEP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CONTENUTI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STRUMENTI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METODOLOGIA</a:t>
                      </a:r>
                      <a:endParaRPr lang="it-IT" sz="1400" b="0" dirty="0"/>
                    </a:p>
                  </a:txBody>
                  <a:tcPr>
                    <a:solidFill>
                      <a:schemeClr val="bg1">
                        <a:alpha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it-IT" sz="1500" dirty="0" smtClean="0"/>
                        <a:t>A</a:t>
                      </a:r>
                    </a:p>
                    <a:p>
                      <a:endParaRPr lang="it-IT" sz="15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500" b="0" dirty="0" smtClean="0"/>
                        <a:t>PROGETTI </a:t>
                      </a:r>
                      <a:r>
                        <a:rPr lang="en-US" sz="1500" b="0" dirty="0" err="1" smtClean="0"/>
                        <a:t>SoMEX</a:t>
                      </a:r>
                      <a:r>
                        <a:rPr lang="en-US" sz="1500" b="0" dirty="0" smtClean="0"/>
                        <a:t> e</a:t>
                      </a:r>
                      <a:r>
                        <a:rPr lang="en-US" sz="1500" b="0" baseline="0" dirty="0" smtClean="0"/>
                        <a:t> </a:t>
                      </a:r>
                      <a:r>
                        <a:rPr lang="en-US" sz="1500" b="0" dirty="0" err="1" smtClean="0"/>
                        <a:t>SoMExNet</a:t>
                      </a:r>
                      <a:endParaRPr lang="en-US" sz="1500" b="0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i="1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500" i="0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500" i="0" dirty="0" err="1" smtClean="0"/>
                        <a:t>SoMExNet</a:t>
                      </a:r>
                      <a:r>
                        <a:rPr lang="en-US" sz="1500" i="0" dirty="0" smtClean="0"/>
                        <a:t> app: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500" i="0" dirty="0" smtClean="0"/>
                        <a:t>Tool 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/>
                        <a:buChar char="•"/>
                      </a:pPr>
                      <a:r>
                        <a:rPr lang="it-IT" sz="1600" dirty="0" smtClean="0"/>
                        <a:t>Diapositive sui progetti/diapositive di </a:t>
                      </a:r>
                      <a:r>
                        <a:rPr lang="it-IT" sz="1600" dirty="0" err="1" smtClean="0"/>
                        <a:t>SoMEX</a:t>
                      </a:r>
                      <a:r>
                        <a:rPr lang="it-IT" sz="1600" dirty="0" smtClean="0"/>
                        <a:t> e </a:t>
                      </a:r>
                      <a:r>
                        <a:rPr lang="it-IT" sz="1600" dirty="0" err="1" smtClean="0"/>
                        <a:t>SoMEXnet</a:t>
                      </a:r>
                      <a:r>
                        <a:rPr lang="it-IT" sz="1600" dirty="0" smtClean="0"/>
                        <a:t> sulla formazione</a:t>
                      </a:r>
                      <a:endParaRPr lang="it-IT" sz="1500" dirty="0" smtClean="0"/>
                    </a:p>
                    <a:p>
                      <a:pPr marL="285750" indent="-285750">
                        <a:buFont typeface="Arial"/>
                        <a:buChar char="•"/>
                      </a:pPr>
                      <a:r>
                        <a:rPr lang="en-US" sz="1500" u="sng" dirty="0" smtClean="0"/>
                        <a:t>Tool 2 –</a:t>
                      </a:r>
                      <a:r>
                        <a:rPr lang="en-US" sz="1500" u="sng" baseline="0" dirty="0" smtClean="0"/>
                        <a:t> </a:t>
                      </a:r>
                      <a:r>
                        <a:rPr lang="en-US" sz="1500" u="sng" dirty="0" smtClean="0"/>
                        <a:t>kit </a:t>
                      </a:r>
                      <a:r>
                        <a:rPr lang="en-US" sz="1500" u="sng" dirty="0" err="1" smtClean="0"/>
                        <a:t>pedagogico</a:t>
                      </a:r>
                      <a:r>
                        <a:rPr lang="en-US" sz="1500" u="sng" dirty="0" smtClean="0"/>
                        <a:t>:</a:t>
                      </a:r>
                    </a:p>
                    <a:p>
                      <a:pPr marL="355600" indent="0">
                        <a:buFont typeface="Arial"/>
                        <a:buNone/>
                      </a:pPr>
                      <a:r>
                        <a:rPr lang="en-US" sz="1500" dirty="0" err="1" smtClean="0"/>
                        <a:t>powerpoint</a:t>
                      </a:r>
                      <a:r>
                        <a:rPr lang="en-US" sz="1500" dirty="0" smtClean="0"/>
                        <a:t> di </a:t>
                      </a:r>
                      <a:r>
                        <a:rPr lang="en-US" sz="1500" dirty="0" err="1" smtClean="0"/>
                        <a:t>presentazione</a:t>
                      </a:r>
                      <a:r>
                        <a:rPr lang="en-US" sz="1500" dirty="0" smtClean="0"/>
                        <a:t> </a:t>
                      </a:r>
                      <a:r>
                        <a:rPr lang="en-US" sz="1500" dirty="0" err="1" smtClean="0"/>
                        <a:t>dell’app</a:t>
                      </a:r>
                      <a:r>
                        <a:rPr lang="en-US" sz="1500" dirty="0" smtClean="0"/>
                        <a:t>; video  </a:t>
                      </a:r>
                      <a:r>
                        <a:rPr lang="en-US" sz="1500" dirty="0" err="1" smtClean="0"/>
                        <a:t>dell’app</a:t>
                      </a:r>
                      <a:r>
                        <a:rPr lang="en-US" sz="1500" dirty="0" smtClean="0"/>
                        <a:t>; </a:t>
                      </a:r>
                      <a:r>
                        <a:rPr lang="en-US" sz="1500" dirty="0" err="1" smtClean="0"/>
                        <a:t>infografica</a:t>
                      </a:r>
                      <a:r>
                        <a:rPr lang="en-US" sz="1500" dirty="0" smtClean="0"/>
                        <a:t>;</a:t>
                      </a:r>
                    </a:p>
                    <a:p>
                      <a:pPr marL="285750" indent="-285750">
                        <a:buFont typeface="Arial"/>
                        <a:buChar char="•"/>
                      </a:pPr>
                      <a:endParaRPr lang="it-IT" sz="1500" b="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500" dirty="0" smtClean="0"/>
                        <a:t>mail</a:t>
                      </a:r>
                    </a:p>
                    <a:p>
                      <a:endParaRPr lang="it-IT" sz="1500" b="0" dirty="0"/>
                    </a:p>
                  </a:txBody>
                  <a:tcPr>
                    <a:solidFill>
                      <a:schemeClr val="bg1">
                        <a:alpha val="6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6358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8373616" cy="504056"/>
          </a:xfrm>
        </p:spPr>
        <p:txBody>
          <a:bodyPr>
            <a:noAutofit/>
          </a:bodyPr>
          <a:lstStyle/>
          <a:p>
            <a:r>
              <a:rPr lang="en-GB" sz="3200" b="1" dirty="0" smtClean="0">
                <a:solidFill>
                  <a:srgbClr val="72A528"/>
                </a:solidFill>
              </a:rPr>
              <a:t>PERCORSO B </a:t>
            </a:r>
            <a:r>
              <a:rPr lang="en-GB" sz="3200" b="1" dirty="0">
                <a:solidFill>
                  <a:srgbClr val="72A528"/>
                </a:solidFill>
              </a:rPr>
              <a:t/>
            </a:r>
            <a:br>
              <a:rPr lang="en-GB" sz="3200" b="1" dirty="0">
                <a:solidFill>
                  <a:srgbClr val="72A528"/>
                </a:solidFill>
              </a:rPr>
            </a:br>
            <a:r>
              <a:rPr lang="en-GB" sz="2200" b="1" dirty="0" err="1">
                <a:solidFill>
                  <a:srgbClr val="72A528"/>
                </a:solidFill>
              </a:rPr>
              <a:t>dai</a:t>
            </a:r>
            <a:r>
              <a:rPr lang="en-GB" sz="2200" b="1" dirty="0">
                <a:solidFill>
                  <a:srgbClr val="72A528"/>
                </a:solidFill>
              </a:rPr>
              <a:t> Partner </a:t>
            </a:r>
            <a:r>
              <a:rPr lang="en-GB" sz="2200" b="1" dirty="0" err="1">
                <a:solidFill>
                  <a:srgbClr val="72A528"/>
                </a:solidFill>
              </a:rPr>
              <a:t>associati</a:t>
            </a:r>
            <a:r>
              <a:rPr lang="en-GB" sz="2200" b="1" dirty="0">
                <a:solidFill>
                  <a:srgbClr val="72A528"/>
                </a:solidFill>
              </a:rPr>
              <a:t> </a:t>
            </a:r>
            <a:r>
              <a:rPr lang="en-GB" sz="2200" b="1" dirty="0" err="1">
                <a:solidFill>
                  <a:srgbClr val="72A528"/>
                </a:solidFill>
              </a:rPr>
              <a:t>agli</a:t>
            </a:r>
            <a:r>
              <a:rPr lang="en-GB" sz="2200" b="1" dirty="0">
                <a:solidFill>
                  <a:srgbClr val="72A528"/>
                </a:solidFill>
              </a:rPr>
              <a:t> </a:t>
            </a:r>
            <a:r>
              <a:rPr lang="en-GB" sz="2200" b="1" dirty="0" err="1">
                <a:solidFill>
                  <a:srgbClr val="72A528"/>
                </a:solidFill>
              </a:rPr>
              <a:t>utenti</a:t>
            </a:r>
            <a:r>
              <a:rPr lang="en-GB" sz="2200" b="1" dirty="0">
                <a:solidFill>
                  <a:srgbClr val="72A528"/>
                </a:solidFill>
              </a:rPr>
              <a:t> </a:t>
            </a:r>
            <a:r>
              <a:rPr lang="en-GB" sz="2200" b="1" dirty="0" err="1">
                <a:solidFill>
                  <a:srgbClr val="72A528"/>
                </a:solidFill>
              </a:rPr>
              <a:t>finali</a:t>
            </a:r>
            <a:endParaRPr lang="en-GB" sz="2200" dirty="0">
              <a:solidFill>
                <a:srgbClr val="72A528"/>
              </a:solidFill>
            </a:endParaRPr>
          </a:p>
        </p:txBody>
      </p:sp>
      <p:sp>
        <p:nvSpPr>
          <p:cNvPr id="5" name="Titolo 1"/>
          <p:cNvSpPr txBox="1">
            <a:spLocks/>
          </p:cNvSpPr>
          <p:nvPr/>
        </p:nvSpPr>
        <p:spPr>
          <a:xfrm>
            <a:off x="251520" y="1196752"/>
            <a:ext cx="6984776" cy="411162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it-IT" sz="1800" b="1" u="sng" dirty="0" smtClean="0">
                <a:solidFill>
                  <a:schemeClr val="tx1"/>
                </a:solidFill>
              </a:rPr>
              <a:t>Focus sulla FASE 1</a:t>
            </a:r>
            <a:endParaRPr lang="it-IT" sz="1800" b="1" u="sng" dirty="0">
              <a:solidFill>
                <a:schemeClr val="tx1"/>
              </a:solidFill>
            </a:endParaRPr>
          </a:p>
        </p:txBody>
      </p:sp>
      <p:grpSp>
        <p:nvGrpSpPr>
          <p:cNvPr id="6" name="Gruppo 5"/>
          <p:cNvGrpSpPr/>
          <p:nvPr/>
        </p:nvGrpSpPr>
        <p:grpSpPr>
          <a:xfrm>
            <a:off x="323528" y="1700808"/>
            <a:ext cx="1512168" cy="576064"/>
            <a:chOff x="599659" y="19025"/>
            <a:chExt cx="1461019" cy="1022666"/>
          </a:xfrm>
          <a:solidFill>
            <a:schemeClr val="accent6">
              <a:lumMod val="75000"/>
            </a:schemeClr>
          </a:solidFill>
        </p:grpSpPr>
        <p:sp>
          <p:nvSpPr>
            <p:cNvPr id="7" name="Rettangolo arrotondato 6"/>
            <p:cNvSpPr/>
            <p:nvPr/>
          </p:nvSpPr>
          <p:spPr>
            <a:xfrm>
              <a:off x="599659" y="19025"/>
              <a:ext cx="1461019" cy="1022666"/>
            </a:xfrm>
            <a:prstGeom prst="roundRect">
              <a:avLst>
                <a:gd name="adj" fmla="val 16670"/>
              </a:avLst>
            </a:prstGeom>
            <a:grpFill/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3">
              <a:schemeClr val="accent1">
                <a:shade val="80000"/>
                <a:hueOff val="0"/>
                <a:satOff val="0"/>
                <a:lumOff val="0"/>
                <a:alphaOff val="0"/>
              </a:schemeClr>
            </a:fillRef>
            <a:effectRef idx="2">
              <a:schemeClr val="accent1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8" name="Rettangolo 7"/>
            <p:cNvSpPr/>
            <p:nvPr/>
          </p:nvSpPr>
          <p:spPr>
            <a:xfrm>
              <a:off x="649590" y="19025"/>
              <a:ext cx="1361157" cy="838758"/>
            </a:xfrm>
            <a:prstGeom prst="rect">
              <a:avLst/>
            </a:prstGeom>
            <a:grpFill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8110" tIns="118110" rIns="118110" bIns="118110" numCol="1" spcCol="1270" anchor="ctr" anchorCtr="0">
              <a:noAutofit/>
            </a:bodyPr>
            <a:lstStyle/>
            <a:p>
              <a:pPr lvl="0" algn="ctr" defTabSz="1377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it-IT" sz="2500" kern="1200" dirty="0" smtClean="0"/>
                <a:t>Fase 1</a:t>
              </a:r>
              <a:endParaRPr lang="it-IT" sz="2500" kern="1200" dirty="0"/>
            </a:p>
          </p:txBody>
        </p:sp>
      </p:grpSp>
      <p:grpSp>
        <p:nvGrpSpPr>
          <p:cNvPr id="9" name="Gruppo 8"/>
          <p:cNvGrpSpPr/>
          <p:nvPr/>
        </p:nvGrpSpPr>
        <p:grpSpPr>
          <a:xfrm>
            <a:off x="1979712" y="1556792"/>
            <a:ext cx="7294140" cy="780712"/>
            <a:chOff x="1478882" y="76198"/>
            <a:chExt cx="4835590" cy="780712"/>
          </a:xfrm>
        </p:grpSpPr>
        <p:sp>
          <p:nvSpPr>
            <p:cNvPr id="10" name="Rettangolo 9"/>
            <p:cNvSpPr/>
            <p:nvPr/>
          </p:nvSpPr>
          <p:spPr>
            <a:xfrm>
              <a:off x="1478882" y="76198"/>
              <a:ext cx="4835590" cy="780712"/>
            </a:xfrm>
            <a:prstGeom prst="rect">
              <a:avLst/>
            </a:prstGeom>
          </p:spPr>
          <p:style>
            <a:lnRef idx="0">
              <a:schemeClr val="dk1">
                <a:alpha val="0"/>
                <a:hueOff val="0"/>
                <a:satOff val="0"/>
                <a:lumOff val="0"/>
                <a:alphaOff val="0"/>
              </a:schemeClr>
            </a:lnRef>
            <a:fillRef idx="0">
              <a:schemeClr val="lt1">
                <a:alpha val="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0"/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11" name="Rettangolo 10"/>
            <p:cNvSpPr/>
            <p:nvPr/>
          </p:nvSpPr>
          <p:spPr>
            <a:xfrm>
              <a:off x="1478882" y="76198"/>
              <a:ext cx="4835590" cy="780712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0960" tIns="60960" rIns="60960" bIns="60960" numCol="1" spcCol="1270" anchor="ctr" anchorCtr="0">
              <a:noAutofit/>
            </a:bodyPr>
            <a:lstStyle/>
            <a:p>
              <a:pPr marL="285750" lvl="0" indent="-285750">
                <a:buFont typeface="Arial" panose="020B0604020202020204" pitchFamily="34" charset="0"/>
                <a:buChar char="•"/>
              </a:pPr>
              <a:r>
                <a:rPr lang="it-IT" sz="1600" b="1" dirty="0" smtClean="0"/>
                <a:t>Formazione</a:t>
              </a:r>
              <a:endParaRPr lang="it-IT" sz="1600" b="1" dirty="0"/>
            </a:p>
          </p:txBody>
        </p:sp>
      </p:grpSp>
      <p:grpSp>
        <p:nvGrpSpPr>
          <p:cNvPr id="12" name="Gruppo 11"/>
          <p:cNvGrpSpPr/>
          <p:nvPr/>
        </p:nvGrpSpPr>
        <p:grpSpPr>
          <a:xfrm>
            <a:off x="342504" y="2381979"/>
            <a:ext cx="8333952" cy="369332"/>
            <a:chOff x="126480" y="3259951"/>
            <a:chExt cx="7541865" cy="369332"/>
          </a:xfrm>
        </p:grpSpPr>
        <p:sp>
          <p:nvSpPr>
            <p:cNvPr id="13" name="CasellaDiTesto 12"/>
            <p:cNvSpPr txBox="1"/>
            <p:nvPr/>
          </p:nvSpPr>
          <p:spPr>
            <a:xfrm>
              <a:off x="126480" y="3259951"/>
              <a:ext cx="1440160" cy="369332"/>
            </a:xfrm>
            <a:prstGeom prst="rect">
              <a:avLst/>
            </a:prstGeom>
            <a:noFill/>
            <a:ln>
              <a:solidFill>
                <a:schemeClr val="accent6">
                  <a:lumMod val="75000"/>
                </a:schemeClr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it-IT" dirty="0" err="1" smtClean="0"/>
                <a:t>Step</a:t>
              </a:r>
              <a:r>
                <a:rPr lang="it-IT" dirty="0" smtClean="0"/>
                <a:t> B</a:t>
              </a:r>
            </a:p>
          </p:txBody>
        </p:sp>
        <p:sp>
          <p:nvSpPr>
            <p:cNvPr id="14" name="CasellaDiTesto 13"/>
            <p:cNvSpPr txBox="1"/>
            <p:nvPr/>
          </p:nvSpPr>
          <p:spPr>
            <a:xfrm>
              <a:off x="1835697" y="3259951"/>
              <a:ext cx="5832648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t-IT" sz="1600" b="1" i="1" dirty="0" smtClean="0">
                  <a:solidFill>
                    <a:srgbClr val="FF0000"/>
                  </a:solidFill>
                </a:rPr>
                <a:t>Faccia </a:t>
              </a:r>
              <a:r>
                <a:rPr lang="it-IT" sz="1600" b="1" i="1" smtClean="0">
                  <a:solidFill>
                    <a:srgbClr val="FF0000"/>
                  </a:solidFill>
                </a:rPr>
                <a:t>a faccia*:</a:t>
              </a:r>
              <a:r>
                <a:rPr lang="it-IT" sz="1600" i="1" smtClean="0"/>
                <a:t> </a:t>
              </a:r>
              <a:endParaRPr lang="it-IT" sz="1600" i="1" dirty="0" smtClean="0"/>
            </a:p>
          </p:txBody>
        </p:sp>
      </p:grpSp>
      <p:graphicFrame>
        <p:nvGraphicFramePr>
          <p:cNvPr id="18" name="Tabella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6679631"/>
              </p:ext>
            </p:extLst>
          </p:nvPr>
        </p:nvGraphicFramePr>
        <p:xfrm>
          <a:off x="323528" y="3044408"/>
          <a:ext cx="8424935" cy="3192904"/>
        </p:xfrm>
        <a:graphic>
          <a:graphicData uri="http://schemas.openxmlformats.org/drawingml/2006/table">
            <a:tbl>
              <a:tblPr firstRow="1" bandRow="1">
                <a:tableStyleId>{68D230F3-CF80-4859-8CE7-A43EE81993B5}</a:tableStyleId>
              </a:tblPr>
              <a:tblGrid>
                <a:gridCol w="576064"/>
                <a:gridCol w="792088"/>
                <a:gridCol w="2880320"/>
                <a:gridCol w="2664296"/>
                <a:gridCol w="1512167"/>
              </a:tblGrid>
              <a:tr h="397751">
                <a:tc>
                  <a:txBody>
                    <a:bodyPr/>
                    <a:lstStyle/>
                    <a:p>
                      <a:pPr algn="l"/>
                      <a:r>
                        <a:rPr lang="it-IT" sz="1400" b="0" dirty="0" smtClean="0"/>
                        <a:t>STEP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DURATA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CONTENUTI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STRUMENTI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METODOLOGIA</a:t>
                      </a:r>
                      <a:endParaRPr lang="it-IT" sz="1400" b="0" dirty="0"/>
                    </a:p>
                  </a:txBody>
                  <a:tcPr>
                    <a:solidFill>
                      <a:schemeClr val="bg1">
                        <a:alpha val="60000"/>
                      </a:schemeClr>
                    </a:solidFill>
                  </a:tcPr>
                </a:tc>
              </a:tr>
              <a:tr h="2795153">
                <a:tc>
                  <a:txBody>
                    <a:bodyPr/>
                    <a:lstStyle/>
                    <a:p>
                      <a:r>
                        <a:rPr lang="it-IT" sz="1500" dirty="0" smtClean="0"/>
                        <a:t>B</a:t>
                      </a:r>
                    </a:p>
                    <a:p>
                      <a:endParaRPr lang="it-IT" sz="15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500" i="1" dirty="0" smtClean="0"/>
                        <a:t>30 min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i="1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i="1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500" i="1" dirty="0" smtClean="0"/>
                        <a:t>60 min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i="1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i="1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i="1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500" i="1" dirty="0" smtClean="0"/>
                        <a:t>60</a:t>
                      </a:r>
                      <a:r>
                        <a:rPr lang="it-IT" sz="1500" i="1" baseline="0" dirty="0" smtClean="0"/>
                        <a:t> min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i="1" baseline="0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i="1" baseline="0" dirty="0" smtClean="0"/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500" i="1" baseline="0" dirty="0" smtClean="0"/>
                        <a:t>30 min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500" b="0" dirty="0" smtClean="0"/>
                        <a:t>Progetto </a:t>
                      </a:r>
                      <a:r>
                        <a:rPr lang="it-IT" sz="1500" b="0" dirty="0" err="1" smtClean="0"/>
                        <a:t>SoMEx</a:t>
                      </a:r>
                      <a:r>
                        <a:rPr lang="it-IT" sz="1500" b="0" baseline="0" dirty="0" smtClean="0"/>
                        <a:t> e </a:t>
                      </a:r>
                      <a:r>
                        <a:rPr lang="it-IT" sz="1500" b="0" dirty="0" err="1" smtClean="0"/>
                        <a:t>SoMExNet</a:t>
                      </a:r>
                      <a:r>
                        <a:rPr lang="it-IT" sz="1500" b="0" dirty="0" smtClean="0"/>
                        <a:t> : </a:t>
                      </a:r>
                      <a:r>
                        <a:rPr lang="it-IT" sz="1500" b="0" i="1" noProof="0" dirty="0" smtClean="0"/>
                        <a:t>obbiettivi</a:t>
                      </a:r>
                      <a:r>
                        <a:rPr lang="it-IT" sz="1500" b="0" i="1" dirty="0" smtClean="0"/>
                        <a:t> e contenuti</a:t>
                      </a:r>
                      <a:r>
                        <a:rPr lang="it-IT" sz="1500" b="0" baseline="0" dirty="0" smtClean="0"/>
                        <a:t>; </a:t>
                      </a:r>
                      <a:endParaRPr lang="it-IT" sz="1500" b="0" dirty="0" smtClean="0"/>
                    </a:p>
                    <a:p>
                      <a:endParaRPr lang="it-IT" sz="1500" b="0" dirty="0" smtClean="0"/>
                    </a:p>
                    <a:p>
                      <a:r>
                        <a:rPr lang="it-IT" sz="1500" b="0" dirty="0" err="1" smtClean="0"/>
                        <a:t>SoMExNet</a:t>
                      </a:r>
                      <a:r>
                        <a:rPr lang="it-IT" sz="1500" b="0" baseline="0" dirty="0" smtClean="0"/>
                        <a:t> </a:t>
                      </a:r>
                      <a:r>
                        <a:rPr lang="it-IT" sz="1500" b="0" baseline="0" dirty="0" err="1" smtClean="0"/>
                        <a:t>App</a:t>
                      </a:r>
                      <a:r>
                        <a:rPr lang="it-IT" sz="1500" b="0" baseline="0" dirty="0" smtClean="0"/>
                        <a:t>:</a:t>
                      </a:r>
                      <a:r>
                        <a:rPr lang="it-IT" sz="1500" b="0" dirty="0" smtClean="0"/>
                        <a:t> 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500" b="0" i="1" noProof="0" dirty="0" smtClean="0"/>
                        <a:t>obbiettivi</a:t>
                      </a:r>
                      <a:r>
                        <a:rPr lang="it-IT" sz="1500" b="0" i="1" dirty="0" smtClean="0"/>
                        <a:t> e contenuti</a:t>
                      </a:r>
                      <a:r>
                        <a:rPr lang="it-IT" sz="1500" b="0" baseline="0" dirty="0" smtClean="0"/>
                        <a:t>;  </a:t>
                      </a:r>
                    </a:p>
                    <a:p>
                      <a:r>
                        <a:rPr lang="it-IT" sz="1500" b="0" baseline="0" dirty="0" smtClean="0"/>
                        <a:t>Area pubblica e area riservata</a:t>
                      </a:r>
                    </a:p>
                    <a:p>
                      <a:endParaRPr lang="it-IT" sz="1500" b="0" baseline="0" dirty="0" smtClean="0"/>
                    </a:p>
                    <a:p>
                      <a:r>
                        <a:rPr lang="it-IT" sz="1500" b="0" baseline="0" dirty="0" smtClean="0"/>
                        <a:t>Eserciti sull’</a:t>
                      </a:r>
                      <a:r>
                        <a:rPr lang="it-IT" sz="1500" b="0" baseline="0" dirty="0" err="1" smtClean="0"/>
                        <a:t>app</a:t>
                      </a:r>
                      <a:r>
                        <a:rPr lang="it-IT" sz="1500" b="0" baseline="0" dirty="0" smtClean="0"/>
                        <a:t> </a:t>
                      </a:r>
                      <a:r>
                        <a:rPr lang="it-IT" sz="1500" b="0" baseline="0" dirty="0" err="1" smtClean="0"/>
                        <a:t>SoMExNet</a:t>
                      </a:r>
                      <a:endParaRPr lang="it-IT" sz="1500" b="0" baseline="0" dirty="0" smtClean="0"/>
                    </a:p>
                    <a:p>
                      <a:endParaRPr lang="it-IT" sz="1500" b="0" baseline="0" dirty="0" smtClean="0"/>
                    </a:p>
                    <a:p>
                      <a:endParaRPr lang="it-IT" sz="1500" i="1" dirty="0" smtClean="0"/>
                    </a:p>
                    <a:p>
                      <a:r>
                        <a:rPr lang="it-IT" sz="1500" i="1" dirty="0" smtClean="0"/>
                        <a:t>Domande finali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/>
                        <a:buChar char="•"/>
                      </a:pPr>
                      <a:r>
                        <a:rPr lang="it-IT" sz="1500" dirty="0" smtClean="0"/>
                        <a:t>Slide</a:t>
                      </a:r>
                    </a:p>
                    <a:p>
                      <a:pPr marL="285750" indent="-285750">
                        <a:buFont typeface="Arial"/>
                        <a:buChar char="•"/>
                      </a:pPr>
                      <a:endParaRPr lang="it-IT" sz="1500" dirty="0" smtClean="0"/>
                    </a:p>
                    <a:p>
                      <a:pPr marL="285750" indent="-285750">
                        <a:buFont typeface="Arial"/>
                        <a:buChar char="•"/>
                      </a:pPr>
                      <a:endParaRPr lang="it-IT" sz="1500" dirty="0" smtClean="0"/>
                    </a:p>
                    <a:p>
                      <a:pPr marL="285750" indent="-285750">
                        <a:buFont typeface="Arial"/>
                        <a:buChar char="•"/>
                      </a:pPr>
                      <a:endParaRPr lang="it-IT" sz="1500" dirty="0" smtClean="0"/>
                    </a:p>
                    <a:p>
                      <a:pPr marL="285750" indent="-285750">
                        <a:buFont typeface="Arial"/>
                        <a:buChar char="•"/>
                      </a:pPr>
                      <a:r>
                        <a:rPr lang="en-US" sz="1500" u="sng" dirty="0" smtClean="0"/>
                        <a:t>Tool 2 – Kit </a:t>
                      </a:r>
                      <a:r>
                        <a:rPr lang="en-US" sz="1500" u="sng" dirty="0" err="1" smtClean="0"/>
                        <a:t>pedagogico</a:t>
                      </a:r>
                      <a:r>
                        <a:rPr lang="en-US" sz="1500" u="sng" dirty="0" smtClean="0"/>
                        <a:t>:</a:t>
                      </a:r>
                    </a:p>
                    <a:p>
                      <a:pPr marL="355600" indent="0">
                        <a:buFont typeface="Arial"/>
                        <a:buNone/>
                      </a:pPr>
                      <a:r>
                        <a:rPr lang="en-US" sz="1500" dirty="0" err="1" smtClean="0"/>
                        <a:t>Presentazione</a:t>
                      </a:r>
                      <a:r>
                        <a:rPr lang="en-US" sz="1500" dirty="0" smtClean="0"/>
                        <a:t>  </a:t>
                      </a:r>
                      <a:r>
                        <a:rPr lang="en-US" sz="1500" dirty="0" err="1" smtClean="0"/>
                        <a:t>Powerpoint</a:t>
                      </a:r>
                      <a:r>
                        <a:rPr lang="en-US" sz="1500" dirty="0" smtClean="0"/>
                        <a:t> </a:t>
                      </a:r>
                      <a:r>
                        <a:rPr lang="en-US" sz="1500" dirty="0" err="1" smtClean="0"/>
                        <a:t>dell’app</a:t>
                      </a:r>
                      <a:r>
                        <a:rPr lang="en-US" sz="1500" dirty="0" smtClean="0"/>
                        <a:t>; video  </a:t>
                      </a:r>
                      <a:r>
                        <a:rPr lang="en-US" sz="1500" dirty="0" err="1" smtClean="0"/>
                        <a:t>dell’app</a:t>
                      </a:r>
                      <a:r>
                        <a:rPr lang="en-US" sz="1500" dirty="0" smtClean="0"/>
                        <a:t>; </a:t>
                      </a:r>
                      <a:r>
                        <a:rPr lang="en-US" sz="1500" dirty="0" err="1" smtClean="0"/>
                        <a:t>infografica</a:t>
                      </a:r>
                      <a:r>
                        <a:rPr lang="en-US" sz="1500" dirty="0" smtClean="0"/>
                        <a:t>;</a:t>
                      </a:r>
                    </a:p>
                    <a:p>
                      <a:pPr marL="285750" indent="-285750">
                        <a:buFont typeface="Arial"/>
                        <a:buChar char="•"/>
                      </a:pPr>
                      <a:endParaRPr lang="it-IT" sz="1500" b="0" baseline="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500" dirty="0" smtClean="0"/>
                        <a:t>Faccia</a:t>
                      </a:r>
                      <a:r>
                        <a:rPr lang="it-IT" sz="1500" baseline="0" dirty="0" smtClean="0"/>
                        <a:t> a faccia</a:t>
                      </a:r>
                      <a:r>
                        <a:rPr lang="it-IT" sz="1500" dirty="0" smtClean="0"/>
                        <a:t>*</a:t>
                      </a:r>
                      <a:endParaRPr lang="it-IT" sz="1500" b="0" dirty="0"/>
                    </a:p>
                  </a:txBody>
                  <a:tcPr>
                    <a:solidFill>
                      <a:schemeClr val="bg1">
                        <a:alpha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5" name="Rettangolo 14"/>
          <p:cNvSpPr/>
          <p:nvPr/>
        </p:nvSpPr>
        <p:spPr>
          <a:xfrm>
            <a:off x="251520" y="6381328"/>
            <a:ext cx="8661451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t-IT" sz="1600" dirty="0"/>
              <a:t>* in alternativa sarà possibile attivare un allenamento a distanza, ad esempio tramite </a:t>
            </a:r>
            <a:r>
              <a:rPr lang="it-IT" sz="1600" dirty="0" err="1"/>
              <a:t>skype</a:t>
            </a:r>
            <a:endParaRPr lang="it-IT" sz="1500" i="1" dirty="0"/>
          </a:p>
        </p:txBody>
      </p:sp>
    </p:spTree>
    <p:extLst>
      <p:ext uri="{BB962C8B-B14F-4D97-AF65-F5344CB8AC3E}">
        <p14:creationId xmlns:p14="http://schemas.microsoft.com/office/powerpoint/2010/main" val="3585992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8373616" cy="504056"/>
          </a:xfrm>
        </p:spPr>
        <p:txBody>
          <a:bodyPr>
            <a:noAutofit/>
          </a:bodyPr>
          <a:lstStyle/>
          <a:p>
            <a:r>
              <a:rPr lang="en-GB" sz="3200" b="1" dirty="0" smtClean="0">
                <a:solidFill>
                  <a:srgbClr val="72A528"/>
                </a:solidFill>
              </a:rPr>
              <a:t>PERCORSO B </a:t>
            </a:r>
            <a:r>
              <a:rPr lang="en-GB" sz="3200" b="1" dirty="0">
                <a:solidFill>
                  <a:srgbClr val="72A528"/>
                </a:solidFill>
              </a:rPr>
              <a:t/>
            </a:r>
            <a:br>
              <a:rPr lang="en-GB" sz="3200" b="1" dirty="0">
                <a:solidFill>
                  <a:srgbClr val="72A528"/>
                </a:solidFill>
              </a:rPr>
            </a:br>
            <a:r>
              <a:rPr lang="en-GB" sz="2200" b="1" dirty="0" err="1">
                <a:solidFill>
                  <a:srgbClr val="72A528"/>
                </a:solidFill>
              </a:rPr>
              <a:t>dai</a:t>
            </a:r>
            <a:r>
              <a:rPr lang="en-GB" sz="2200" b="1" dirty="0">
                <a:solidFill>
                  <a:srgbClr val="72A528"/>
                </a:solidFill>
              </a:rPr>
              <a:t> Partner </a:t>
            </a:r>
            <a:r>
              <a:rPr lang="en-GB" sz="2200" b="1" dirty="0" err="1">
                <a:solidFill>
                  <a:srgbClr val="72A528"/>
                </a:solidFill>
              </a:rPr>
              <a:t>associati</a:t>
            </a:r>
            <a:r>
              <a:rPr lang="en-GB" sz="2200" b="1" dirty="0">
                <a:solidFill>
                  <a:srgbClr val="72A528"/>
                </a:solidFill>
              </a:rPr>
              <a:t> </a:t>
            </a:r>
            <a:r>
              <a:rPr lang="en-GB" sz="2200" b="1" dirty="0" err="1">
                <a:solidFill>
                  <a:srgbClr val="72A528"/>
                </a:solidFill>
              </a:rPr>
              <a:t>agli</a:t>
            </a:r>
            <a:r>
              <a:rPr lang="en-GB" sz="2200" b="1" dirty="0">
                <a:solidFill>
                  <a:srgbClr val="72A528"/>
                </a:solidFill>
              </a:rPr>
              <a:t> </a:t>
            </a:r>
            <a:r>
              <a:rPr lang="en-GB" sz="2200" b="1" dirty="0" err="1">
                <a:solidFill>
                  <a:srgbClr val="72A528"/>
                </a:solidFill>
              </a:rPr>
              <a:t>utenti</a:t>
            </a:r>
            <a:r>
              <a:rPr lang="en-GB" sz="2200" b="1" dirty="0">
                <a:solidFill>
                  <a:srgbClr val="72A528"/>
                </a:solidFill>
              </a:rPr>
              <a:t> </a:t>
            </a:r>
            <a:r>
              <a:rPr lang="en-GB" sz="2200" b="1" dirty="0" err="1">
                <a:solidFill>
                  <a:srgbClr val="72A528"/>
                </a:solidFill>
              </a:rPr>
              <a:t>finali</a:t>
            </a:r>
            <a:endParaRPr lang="en-GB" sz="2200" dirty="0">
              <a:solidFill>
                <a:srgbClr val="72A528"/>
              </a:solidFill>
            </a:endParaRPr>
          </a:p>
        </p:txBody>
      </p:sp>
      <p:sp>
        <p:nvSpPr>
          <p:cNvPr id="5" name="Titolo 1"/>
          <p:cNvSpPr txBox="1">
            <a:spLocks/>
          </p:cNvSpPr>
          <p:nvPr/>
        </p:nvSpPr>
        <p:spPr>
          <a:xfrm>
            <a:off x="325139" y="1184871"/>
            <a:ext cx="6400800" cy="41116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it-IT" sz="1800" b="1" u="sng" dirty="0" smtClean="0">
                <a:solidFill>
                  <a:schemeClr val="tx1"/>
                </a:solidFill>
              </a:rPr>
              <a:t>Focus sulla FASE 2</a:t>
            </a:r>
            <a:endParaRPr lang="it-IT" sz="1800" b="1" u="sng" dirty="0">
              <a:solidFill>
                <a:schemeClr val="tx1"/>
              </a:solidFill>
            </a:endParaRPr>
          </a:p>
        </p:txBody>
      </p:sp>
      <p:grpSp>
        <p:nvGrpSpPr>
          <p:cNvPr id="6" name="Gruppo 5"/>
          <p:cNvGrpSpPr/>
          <p:nvPr/>
        </p:nvGrpSpPr>
        <p:grpSpPr>
          <a:xfrm>
            <a:off x="344387" y="1556792"/>
            <a:ext cx="1461019" cy="804267"/>
            <a:chOff x="599659" y="19025"/>
            <a:chExt cx="1461019" cy="1022666"/>
          </a:xfrm>
          <a:solidFill>
            <a:srgbClr val="72A528"/>
          </a:solidFill>
        </p:grpSpPr>
        <p:sp>
          <p:nvSpPr>
            <p:cNvPr id="7" name="Rettangolo arrotondato 6"/>
            <p:cNvSpPr/>
            <p:nvPr/>
          </p:nvSpPr>
          <p:spPr>
            <a:xfrm>
              <a:off x="599659" y="19025"/>
              <a:ext cx="1461019" cy="1022666"/>
            </a:xfrm>
            <a:prstGeom prst="roundRect">
              <a:avLst>
                <a:gd name="adj" fmla="val 16670"/>
              </a:avLst>
            </a:prstGeom>
            <a:grpFill/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3">
              <a:schemeClr val="accent1">
                <a:shade val="80000"/>
                <a:hueOff val="0"/>
                <a:satOff val="0"/>
                <a:lumOff val="0"/>
                <a:alphaOff val="0"/>
              </a:schemeClr>
            </a:fillRef>
            <a:effectRef idx="2">
              <a:schemeClr val="accent1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8" name="Rettangolo 7"/>
            <p:cNvSpPr/>
            <p:nvPr/>
          </p:nvSpPr>
          <p:spPr>
            <a:xfrm>
              <a:off x="649590" y="68956"/>
              <a:ext cx="1361157" cy="922804"/>
            </a:xfrm>
            <a:prstGeom prst="rect">
              <a:avLst/>
            </a:prstGeom>
            <a:grpFill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8110" tIns="118110" rIns="118110" bIns="118110" numCol="1" spcCol="1270" anchor="ctr" anchorCtr="0">
              <a:noAutofit/>
            </a:bodyPr>
            <a:lstStyle/>
            <a:p>
              <a:pPr lvl="0" algn="ctr" defTabSz="13779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it-IT" sz="2500" kern="1200" dirty="0" smtClean="0"/>
                <a:t>FASE 2</a:t>
              </a:r>
              <a:endParaRPr lang="it-IT" sz="2500" kern="1200" dirty="0"/>
            </a:p>
          </p:txBody>
        </p:sp>
      </p:grpSp>
      <p:sp>
        <p:nvSpPr>
          <p:cNvPr id="9" name="Rettangolo 8"/>
          <p:cNvSpPr/>
          <p:nvPr/>
        </p:nvSpPr>
        <p:spPr>
          <a:xfrm>
            <a:off x="1907704" y="1628800"/>
            <a:ext cx="624929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b="1" dirty="0" err="1" smtClean="0"/>
              <a:t>Follow</a:t>
            </a:r>
            <a:r>
              <a:rPr lang="it-IT" b="1" dirty="0" smtClean="0"/>
              <a:t> up</a:t>
            </a:r>
            <a:endParaRPr lang="it-IT" b="1" dirty="0"/>
          </a:p>
        </p:txBody>
      </p:sp>
      <p:graphicFrame>
        <p:nvGraphicFramePr>
          <p:cNvPr id="11" name="Tabella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6161053"/>
              </p:ext>
            </p:extLst>
          </p:nvPr>
        </p:nvGraphicFramePr>
        <p:xfrm>
          <a:off x="350539" y="2996952"/>
          <a:ext cx="8253909" cy="2518008"/>
        </p:xfrm>
        <a:graphic>
          <a:graphicData uri="http://schemas.openxmlformats.org/drawingml/2006/table">
            <a:tbl>
              <a:tblPr firstRow="1" bandRow="1">
                <a:tableStyleId>{68D230F3-CF80-4859-8CE7-A43EE81993B5}</a:tableStyleId>
              </a:tblPr>
              <a:tblGrid>
                <a:gridCol w="621061"/>
                <a:gridCol w="792088"/>
                <a:gridCol w="3168352"/>
                <a:gridCol w="2160240"/>
                <a:gridCol w="1512168"/>
              </a:tblGrid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it-IT" sz="1400" b="0" dirty="0" smtClean="0"/>
                        <a:t>STEP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DURATA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CONTENUTI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STRUMENTI</a:t>
                      </a:r>
                      <a:endParaRPr lang="it-IT" sz="1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400" b="0" dirty="0" smtClean="0"/>
                        <a:t>metodologia</a:t>
                      </a:r>
                      <a:endParaRPr lang="it-IT" sz="1400" b="0" dirty="0"/>
                    </a:p>
                  </a:txBody>
                  <a:tcPr>
                    <a:solidFill>
                      <a:srgbClr val="FFFFFF">
                        <a:alpha val="60000"/>
                      </a:srgbClr>
                    </a:solidFill>
                  </a:tcPr>
                </a:tc>
              </a:tr>
              <a:tr h="370840">
                <a:tc rowSpan="4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500" dirty="0" smtClean="0"/>
                        <a:t>A</a:t>
                      </a:r>
                      <a:endParaRPr lang="it-IT" sz="1500" b="0" dirty="0" smtClean="0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endParaRPr lang="it-IT" sz="1500" dirty="0" smtClean="0"/>
                    </a:p>
                    <a:p>
                      <a:endParaRPr lang="it-IT" sz="1500" dirty="0" smtClean="0"/>
                    </a:p>
                    <a:p>
                      <a:r>
                        <a:rPr lang="it-IT" sz="1500" dirty="0" smtClean="0"/>
                        <a:t>60 </a:t>
                      </a:r>
                      <a:r>
                        <a:rPr lang="it-IT" sz="1500" dirty="0" err="1" smtClean="0"/>
                        <a:t>min</a:t>
                      </a:r>
                      <a:endParaRPr lang="it-IT" sz="1500" dirty="0" smtClean="0"/>
                    </a:p>
                    <a:p>
                      <a:endParaRPr lang="it-IT" sz="1500" dirty="0" smtClean="0"/>
                    </a:p>
                    <a:p>
                      <a:endParaRPr lang="it-IT" sz="1500" dirty="0" smtClean="0"/>
                    </a:p>
                    <a:p>
                      <a:r>
                        <a:rPr lang="it-IT" sz="1500" dirty="0" smtClean="0"/>
                        <a:t>30 min</a:t>
                      </a:r>
                    </a:p>
                    <a:p>
                      <a:endParaRPr lang="it-IT" sz="1500" dirty="0" smtClean="0"/>
                    </a:p>
                    <a:p>
                      <a:endParaRPr lang="it-IT" sz="15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500" dirty="0" err="1" smtClean="0"/>
                        <a:t>Progetto</a:t>
                      </a:r>
                      <a:r>
                        <a:rPr lang="en-US" sz="1500" dirty="0" smtClean="0"/>
                        <a:t> </a:t>
                      </a:r>
                      <a:r>
                        <a:rPr lang="en-US" sz="1500" dirty="0" err="1" smtClean="0"/>
                        <a:t>Somex</a:t>
                      </a:r>
                      <a:r>
                        <a:rPr lang="en-US" sz="1500" dirty="0" smtClean="0"/>
                        <a:t> and </a:t>
                      </a:r>
                      <a:r>
                        <a:rPr lang="it-IT" sz="1500" b="0" kern="1200" baseline="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SoMExNet</a:t>
                      </a:r>
                      <a:endParaRPr lang="en-US" sz="1500" dirty="0" smtClean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it-IT" sz="1500" dirty="0" smtClean="0"/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it-IT" sz="1500" dirty="0" smtClean="0"/>
                        <a:t>Griglia di intervista semi-strutturata</a:t>
                      </a: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500" dirty="0" smtClean="0"/>
                        <a:t>Face</a:t>
                      </a:r>
                      <a:r>
                        <a:rPr lang="it-IT" sz="1500" baseline="0" dirty="0" smtClean="0"/>
                        <a:t> to face*</a:t>
                      </a:r>
                      <a:endParaRPr lang="it-IT" sz="1500" dirty="0" smtClean="0"/>
                    </a:p>
                  </a:txBody>
                  <a:tcPr>
                    <a:solidFill>
                      <a:srgbClr val="FFFFFF">
                        <a:alpha val="60000"/>
                      </a:srgbClr>
                    </a:solidFill>
                  </a:tcPr>
                </a:tc>
              </a:tr>
              <a:tr h="370840">
                <a:tc vMerge="1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b="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it-IT" sz="15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500" b="0" kern="1200" baseline="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SoMExNet</a:t>
                      </a:r>
                      <a:r>
                        <a:rPr lang="en-US" sz="1500" baseline="0" dirty="0" smtClean="0"/>
                        <a:t> </a:t>
                      </a:r>
                      <a:r>
                        <a:rPr lang="en-US" sz="1500" dirty="0" smtClean="0"/>
                        <a:t>app</a:t>
                      </a:r>
                      <a:endParaRPr lang="it-IT" sz="150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it-IT" sz="15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dirty="0" smtClean="0"/>
                    </a:p>
                  </a:txBody>
                  <a:tcPr>
                    <a:solidFill>
                      <a:srgbClr val="FFFFFF">
                        <a:alpha val="60000"/>
                      </a:srgbClr>
                    </a:solidFill>
                  </a:tcPr>
                </a:tc>
              </a:tr>
              <a:tr h="399648">
                <a:tc vMerge="1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it-IT" sz="1500" b="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500" b="0" kern="1200" baseline="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Tool</a:t>
                      </a:r>
                      <a:r>
                        <a:rPr lang="it-IT" sz="1500" b="0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n. 2- kit pedagogico</a:t>
                      </a:r>
                      <a:endParaRPr lang="it-IT" sz="150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it-IT" sz="15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500" dirty="0" smtClean="0"/>
                        <a:t>Contenuti della formazione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§"/>
                      </a:pPr>
                      <a:r>
                        <a:rPr lang="it-IT" sz="1500" dirty="0" smtClean="0"/>
                        <a:t>Griglia di intervista semi-strutturata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§"/>
                      </a:pPr>
                      <a:r>
                        <a:rPr lang="it-IT" sz="1500" dirty="0" smtClean="0"/>
                        <a:t>Questionario di apprendimento</a:t>
                      </a: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422050" y="2420888"/>
            <a:ext cx="1053606" cy="369332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it-IT" dirty="0" smtClean="0"/>
              <a:t>Step A</a:t>
            </a:r>
          </a:p>
        </p:txBody>
      </p:sp>
      <p:sp>
        <p:nvSpPr>
          <p:cNvPr id="2" name="Rettangolo 1"/>
          <p:cNvSpPr/>
          <p:nvPr/>
        </p:nvSpPr>
        <p:spPr>
          <a:xfrm>
            <a:off x="1547664" y="2442374"/>
            <a:ext cx="7488832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b="1" i="1" dirty="0">
                <a:solidFill>
                  <a:srgbClr val="FF0000"/>
                </a:solidFill>
              </a:rPr>
              <a:t>Face to </a:t>
            </a:r>
            <a:r>
              <a:rPr lang="en-US" sz="1600" b="1" i="1" dirty="0" smtClean="0">
                <a:solidFill>
                  <a:srgbClr val="FF0000"/>
                </a:solidFill>
              </a:rPr>
              <a:t>face*:  </a:t>
            </a:r>
            <a:endParaRPr lang="en-US" sz="1600" b="1" i="1" dirty="0">
              <a:solidFill>
                <a:srgbClr val="FF0000"/>
              </a:solidFill>
            </a:endParaRPr>
          </a:p>
        </p:txBody>
      </p:sp>
      <p:sp>
        <p:nvSpPr>
          <p:cNvPr id="13" name="Rettangolo 12"/>
          <p:cNvSpPr/>
          <p:nvPr/>
        </p:nvSpPr>
        <p:spPr>
          <a:xfrm>
            <a:off x="323528" y="5661248"/>
            <a:ext cx="847043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t-IT" sz="1400" dirty="0"/>
              <a:t>I "questionari per gli utenti finali" devono essere inviati al termine di ogni sessione di follow-up, dal partner associato al partner del progetto</a:t>
            </a:r>
            <a:endParaRPr lang="en-US" sz="1400" dirty="0"/>
          </a:p>
        </p:txBody>
      </p:sp>
      <p:sp>
        <p:nvSpPr>
          <p:cNvPr id="14" name="Rettangolo 13"/>
          <p:cNvSpPr/>
          <p:nvPr/>
        </p:nvSpPr>
        <p:spPr>
          <a:xfrm>
            <a:off x="365675" y="6381328"/>
            <a:ext cx="854729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t-IT" sz="1400" dirty="0"/>
              <a:t>* in alternativa sarà possibile attivare un allenamento a distanza, ad esempio tramite </a:t>
            </a:r>
            <a:r>
              <a:rPr lang="it-IT" sz="1400" dirty="0" err="1"/>
              <a:t>skype</a:t>
            </a:r>
            <a:endParaRPr lang="it-IT" sz="1400" i="1" dirty="0"/>
          </a:p>
        </p:txBody>
      </p:sp>
    </p:spTree>
    <p:extLst>
      <p:ext uri="{BB962C8B-B14F-4D97-AF65-F5344CB8AC3E}">
        <p14:creationId xmlns:p14="http://schemas.microsoft.com/office/powerpoint/2010/main" val="3406669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te">
  <a:themeElements>
    <a:clrScheme name="Facette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te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te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3948</TotalTime>
  <Words>384</Words>
  <Application>Microsoft Office PowerPoint</Application>
  <PresentationFormat>Presentazione su schermo (4:3)</PresentationFormat>
  <Paragraphs>122</Paragraphs>
  <Slides>5</Slides>
  <Notes>5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</vt:vector>
  </HeadingPairs>
  <TitlesOfParts>
    <vt:vector size="6" baseType="lpstr">
      <vt:lpstr>Facette</vt:lpstr>
      <vt:lpstr>            SoMExNet  </vt:lpstr>
      <vt:lpstr>Presentazione standard di PowerPoint</vt:lpstr>
      <vt:lpstr>PERCORSO B  dai Partner associati agli utenti finali</vt:lpstr>
      <vt:lpstr>PERCORSO B  dai Partner associati agli utenti finali</vt:lpstr>
      <vt:lpstr>PERCORSO B  dai Partner associati agli utenti finali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SOMEX</dc:title>
  <dc:creator>Secretaire Direction</dc:creator>
  <cp:lastModifiedBy>Marco Golato</cp:lastModifiedBy>
  <cp:revision>387</cp:revision>
  <cp:lastPrinted>2018-10-01T11:08:47Z</cp:lastPrinted>
  <dcterms:created xsi:type="dcterms:W3CDTF">2014-10-06T10:05:01Z</dcterms:created>
  <dcterms:modified xsi:type="dcterms:W3CDTF">2019-09-05T07:50:27Z</dcterms:modified>
</cp:coreProperties>
</file>

<file path=docProps/thumbnail.jpeg>
</file>