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7"/>
  </p:notesMasterIdLst>
  <p:handoutMasterIdLst>
    <p:handoutMasterId r:id="rId8"/>
  </p:handoutMasterIdLst>
  <p:sldIdLst>
    <p:sldId id="271" r:id="rId2"/>
    <p:sldId id="274" r:id="rId3"/>
    <p:sldId id="317" r:id="rId4"/>
    <p:sldId id="319" r:id="rId5"/>
    <p:sldId id="320" r:id="rId6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37" autoAdjust="0"/>
    <p:restoredTop sz="94660"/>
  </p:normalViewPr>
  <p:slideViewPr>
    <p:cSldViewPr>
      <p:cViewPr>
        <p:scale>
          <a:sx n="66" d="100"/>
          <a:sy n="66" d="100"/>
        </p:scale>
        <p:origin x="-1872" y="-38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34" Type="http://schemas.microsoft.com/office/2015/10/relationships/revisionInfo" Target="revisionInfo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C57D-2E86-432E-8E9C-CAC50EA2E1F3}" type="datetimeFigureOut">
              <a:rPr lang="it-IT" smtClean="0"/>
              <a:pPr/>
              <a:t>05/09/2019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45262-354C-4EA9-9A41-010323C61AF1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30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78454-2244-4C86-BE07-D0E62A06848D}" type="datetimeFigureOut">
              <a:rPr lang="fr-BE" smtClean="0"/>
              <a:pPr/>
              <a:t>5/09/2019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6FCCB-04B7-4BAF-B50E-2370C8461BA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408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2D778-C3B9-47BE-B352-7BACC1931BD8}" type="slidenum">
              <a:rPr lang="fr-BE" smtClean="0"/>
              <a:pPr/>
              <a:t>1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59260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545305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545305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78520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7834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791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8401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7166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8677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3256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7517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515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7039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570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8098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83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280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3257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9369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2325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05/09/2019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3984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87624" y="2422396"/>
            <a:ext cx="5829300" cy="1463040"/>
          </a:xfrm>
        </p:spPr>
        <p:txBody>
          <a:bodyPr/>
          <a:lstStyle/>
          <a:p>
            <a:pPr algn="ctr"/>
            <a:r>
              <a:rPr lang="fr-BE" dirty="0" smtClean="0"/>
              <a:t>            SoMExNet		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3528" y="3011052"/>
            <a:ext cx="6400800" cy="3846948"/>
          </a:xfrm>
        </p:spPr>
        <p:txBody>
          <a:bodyPr>
            <a:normAutofit/>
          </a:bodyPr>
          <a:lstStyle/>
          <a:p>
            <a:endParaRPr lang="fr-BE" i="1" dirty="0" smtClean="0">
              <a:solidFill>
                <a:schemeClr val="accent2"/>
              </a:solidFill>
            </a:endParaRPr>
          </a:p>
          <a:p>
            <a:pPr algn="ctr"/>
            <a:r>
              <a:rPr lang="it-IT" sz="2200" i="1" dirty="0" smtClean="0">
                <a:solidFill>
                  <a:schemeClr val="accent2"/>
                </a:solidFill>
              </a:rPr>
              <a:t>FORMAZIONE</a:t>
            </a:r>
            <a:endParaRPr lang="fr-BE" sz="2200" i="1" dirty="0" smtClean="0">
              <a:solidFill>
                <a:schemeClr val="accent2"/>
              </a:solidFill>
            </a:endParaRPr>
          </a:p>
          <a:p>
            <a:pPr algn="l"/>
            <a:r>
              <a:rPr lang="fr-BE" sz="1100" i="1" dirty="0" smtClean="0">
                <a:solidFill>
                  <a:schemeClr val="accent2"/>
                </a:solidFill>
              </a:rPr>
              <a:t>    </a:t>
            </a:r>
          </a:p>
          <a:p>
            <a:pPr algn="l"/>
            <a:endParaRPr lang="fr-BE" sz="1100" i="1" dirty="0" smtClean="0">
              <a:solidFill>
                <a:schemeClr val="accent2"/>
              </a:solidFill>
            </a:endParaRPr>
          </a:p>
          <a:p>
            <a:endParaRPr lang="en-GB" sz="1100" i="1" dirty="0" smtClean="0">
              <a:solidFill>
                <a:schemeClr val="tx1"/>
              </a:solidFill>
            </a:endParaRPr>
          </a:p>
          <a:p>
            <a:endParaRPr lang="en-GB" sz="900" i="1" dirty="0" smtClean="0">
              <a:solidFill>
                <a:schemeClr val="tx1"/>
              </a:solidFill>
            </a:endParaRPr>
          </a:p>
          <a:p>
            <a:endParaRPr lang="en-GB" sz="900" i="1" dirty="0" smtClean="0">
              <a:solidFill>
                <a:schemeClr val="tx1"/>
              </a:solidFill>
            </a:endParaRPr>
          </a:p>
          <a:p>
            <a:endParaRPr lang="en-GB" sz="900" i="1" dirty="0" smtClean="0">
              <a:solidFill>
                <a:schemeClr val="tx1"/>
              </a:solidFill>
            </a:endParaRPr>
          </a:p>
          <a:p>
            <a:endParaRPr lang="en-GB" sz="1000" i="1" dirty="0" smtClean="0">
              <a:solidFill>
                <a:schemeClr val="tx1"/>
              </a:solidFill>
            </a:endParaRPr>
          </a:p>
          <a:p>
            <a:r>
              <a:rPr lang="it-IT" sz="1000" i="1" dirty="0" smtClean="0"/>
              <a:t>Questo </a:t>
            </a:r>
            <a:r>
              <a:rPr lang="it-IT" sz="1000" i="1" dirty="0"/>
              <a:t>progetto è stato </a:t>
            </a:r>
            <a:r>
              <a:rPr lang="it-IT" sz="1000" i="1" dirty="0" smtClean="0"/>
              <a:t>finanziato </a:t>
            </a:r>
            <a:r>
              <a:rPr lang="it-IT" sz="1000" i="1" dirty="0"/>
              <a:t>con il sostegno della Commissione europea. Questa pubblicazione riflette solo le opinioni dell'autore e la Commissione non può essere ritenuta responsabile per qualsiasi uso che possa essere fatto delle informazioni in essa contenute.</a:t>
            </a:r>
            <a:endParaRPr lang="fr-BE" sz="1000" i="1" dirty="0">
              <a:solidFill>
                <a:schemeClr val="tx1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altLang="fr-FR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fr-BE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157192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95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251520" y="188640"/>
            <a:ext cx="6552728" cy="5040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3200" dirty="0"/>
              <a:t>Per raggiungere gli obiettivi:</a:t>
            </a:r>
            <a:endParaRPr lang="en-GB" sz="3200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251520" y="1268760"/>
            <a:ext cx="7776864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3200" dirty="0"/>
              <a:t>Due programmi di formazione con diversi gruppi target:</a:t>
            </a:r>
            <a:endParaRPr lang="it-IT" sz="800" dirty="0" smtClean="0">
              <a:solidFill>
                <a:schemeClr val="tx1"/>
              </a:solidFill>
              <a:latin typeface="Trebuchet MS"/>
              <a:cs typeface="Trebuchet MS"/>
            </a:endParaRPr>
          </a:p>
          <a:p>
            <a:pPr lvl="1" algn="just">
              <a:buClr>
                <a:schemeClr val="accent2"/>
              </a:buClr>
            </a:pPr>
            <a:r>
              <a:rPr lang="it-IT" sz="3200" b="1" dirty="0" smtClean="0">
                <a:solidFill>
                  <a:schemeClr val="accent2"/>
                </a:solidFill>
                <a:cs typeface="Trebuchet MS"/>
              </a:rPr>
              <a:t>PERCORSO A: </a:t>
            </a:r>
            <a:r>
              <a:rPr lang="it-IT" sz="3200" b="1" dirty="0"/>
              <a:t>dal partner di progetto al partner associato</a:t>
            </a:r>
            <a:r>
              <a:rPr lang="it-IT" sz="3200" b="1" dirty="0" smtClean="0">
                <a:cs typeface="Trebuchet MS"/>
              </a:rPr>
              <a:t>*;</a:t>
            </a:r>
          </a:p>
          <a:p>
            <a:pPr lvl="1" algn="just">
              <a:buClr>
                <a:schemeClr val="accent2"/>
              </a:buClr>
            </a:pPr>
            <a:endParaRPr lang="it-IT" sz="800" b="1" dirty="0" smtClean="0">
              <a:cs typeface="Trebuchet MS"/>
            </a:endParaRPr>
          </a:p>
          <a:p>
            <a:pPr lvl="1" algn="just">
              <a:buClrTx/>
            </a:pPr>
            <a:r>
              <a:rPr lang="it-IT" sz="3200" b="1" dirty="0" smtClean="0">
                <a:solidFill>
                  <a:srgbClr val="72A528"/>
                </a:solidFill>
                <a:cs typeface="Trebuchet MS"/>
              </a:rPr>
              <a:t>PERCORSO B:  </a:t>
            </a:r>
            <a:r>
              <a:rPr lang="it-IT" sz="3200" b="1" dirty="0"/>
              <a:t>da partner associato a utente </a:t>
            </a:r>
            <a:r>
              <a:rPr lang="it-IT" sz="3200" b="1" dirty="0" smtClean="0"/>
              <a:t>finale</a:t>
            </a:r>
            <a:r>
              <a:rPr lang="it-IT" sz="3200" b="1" dirty="0" smtClean="0">
                <a:cs typeface="Trebuchet MS"/>
              </a:rPr>
              <a:t>*. </a:t>
            </a:r>
          </a:p>
          <a:p>
            <a:pPr lvl="1" algn="just">
              <a:buClrTx/>
            </a:pPr>
            <a:endParaRPr lang="it-IT" sz="1400" b="1" dirty="0" smtClean="0">
              <a:cs typeface="Trebuchet MS"/>
            </a:endParaRPr>
          </a:p>
          <a:p>
            <a:pPr marL="0" lvl="1" indent="0" algn="just">
              <a:spcBef>
                <a:spcPts val="0"/>
              </a:spcBef>
              <a:buClrTx/>
              <a:buSzTx/>
              <a:buNone/>
            </a:pPr>
            <a:r>
              <a:rPr lang="it-IT" i="1" dirty="0">
                <a:solidFill>
                  <a:prstClr val="black"/>
                </a:solidFill>
              </a:rPr>
              <a:t>Note:</a:t>
            </a:r>
          </a:p>
          <a:p>
            <a:pPr marL="342900" lvl="1" indent="-34290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it-IT" dirty="0"/>
              <a:t>Il partner associato * è il centro di formazione. Gli utenti finali ** sono i partecipanti coinvolti nelle iniziative di mobilità</a:t>
            </a:r>
            <a:r>
              <a:rPr lang="it-IT" dirty="0" smtClean="0"/>
              <a:t>.</a:t>
            </a:r>
          </a:p>
          <a:p>
            <a:pPr marL="342900" lvl="1" indent="-34290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it-IT" dirty="0"/>
              <a:t>Nel PERCORSO A Il centro di formazione forma il socio associato; nel PERCORSO B il Partner associato forma l'Utente finale.</a:t>
            </a:r>
            <a:endParaRPr lang="en-GB" sz="32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617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smtClean="0">
                <a:solidFill>
                  <a:srgbClr val="72A528"/>
                </a:solidFill>
              </a:rPr>
              <a:t>PERCORSO B </a:t>
            </a:r>
            <a:r>
              <a:rPr lang="en-GB" sz="3200" b="1" dirty="0">
                <a:solidFill>
                  <a:srgbClr val="72A528"/>
                </a:solidFill>
              </a:rPr>
              <a:t/>
            </a:r>
            <a:br>
              <a:rPr lang="en-GB" sz="3200" b="1" dirty="0">
                <a:solidFill>
                  <a:srgbClr val="72A528"/>
                </a:solidFill>
              </a:rPr>
            </a:br>
            <a:r>
              <a:rPr lang="en-GB" sz="2200" b="1" dirty="0" err="1" smtClean="0">
                <a:solidFill>
                  <a:srgbClr val="72A528"/>
                </a:solidFill>
              </a:rPr>
              <a:t>dai</a:t>
            </a:r>
            <a:r>
              <a:rPr lang="en-GB" sz="2200" b="1" dirty="0" smtClean="0">
                <a:solidFill>
                  <a:srgbClr val="72A528"/>
                </a:solidFill>
              </a:rPr>
              <a:t> Partner </a:t>
            </a:r>
            <a:r>
              <a:rPr lang="en-GB" sz="2200" b="1" dirty="0" err="1" smtClean="0">
                <a:solidFill>
                  <a:srgbClr val="72A528"/>
                </a:solidFill>
              </a:rPr>
              <a:t>associati</a:t>
            </a:r>
            <a:r>
              <a:rPr lang="en-GB" sz="2200" b="1" dirty="0" smtClean="0">
                <a:solidFill>
                  <a:srgbClr val="72A528"/>
                </a:solidFill>
              </a:rPr>
              <a:t> </a:t>
            </a:r>
            <a:r>
              <a:rPr lang="en-GB" sz="2200" b="1" dirty="0" err="1" smtClean="0">
                <a:solidFill>
                  <a:srgbClr val="72A528"/>
                </a:solidFill>
              </a:rPr>
              <a:t>agli</a:t>
            </a:r>
            <a:r>
              <a:rPr lang="en-GB" sz="2200" b="1" dirty="0" smtClean="0">
                <a:solidFill>
                  <a:srgbClr val="72A528"/>
                </a:solidFill>
              </a:rPr>
              <a:t> </a:t>
            </a:r>
            <a:r>
              <a:rPr lang="en-GB" sz="2200" b="1" dirty="0" err="1" smtClean="0">
                <a:solidFill>
                  <a:srgbClr val="72A528"/>
                </a:solidFill>
              </a:rPr>
              <a:t>utenti</a:t>
            </a:r>
            <a:r>
              <a:rPr lang="en-GB" sz="2200" b="1" dirty="0" smtClean="0">
                <a:solidFill>
                  <a:srgbClr val="72A528"/>
                </a:solidFill>
              </a:rPr>
              <a:t> </a:t>
            </a:r>
            <a:r>
              <a:rPr lang="en-GB" sz="2200" b="1" dirty="0" err="1" smtClean="0">
                <a:solidFill>
                  <a:srgbClr val="72A528"/>
                </a:solidFill>
              </a:rPr>
              <a:t>finali</a:t>
            </a:r>
            <a:endParaRPr lang="en-GB" sz="2200" dirty="0">
              <a:solidFill>
                <a:srgbClr val="72A528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51520" y="1412776"/>
            <a:ext cx="6984776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 smtClean="0">
                <a:solidFill>
                  <a:schemeClr val="tx1"/>
                </a:solidFill>
              </a:rPr>
              <a:t>Focus sulla FASE 1</a:t>
            </a:r>
            <a:endParaRPr lang="it-IT" sz="1800" b="1" u="sng" dirty="0">
              <a:solidFill>
                <a:schemeClr val="tx1"/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323528" y="1916832"/>
            <a:ext cx="1512168" cy="864096"/>
            <a:chOff x="599659" y="19025"/>
            <a:chExt cx="1461019" cy="1022666"/>
          </a:xfrm>
          <a:solidFill>
            <a:schemeClr val="accent6">
              <a:lumMod val="75000"/>
            </a:schemeClr>
          </a:solidFill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19025"/>
              <a:ext cx="1361157" cy="92280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smtClean="0"/>
                <a:t>FASE 1</a:t>
              </a:r>
              <a:endParaRPr lang="it-IT" sz="2500" kern="1200" dirty="0"/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844824"/>
            <a:ext cx="7294140" cy="780712"/>
            <a:chOff x="1478882" y="76198"/>
            <a:chExt cx="4835590" cy="780712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it-IT" b="1" dirty="0" smtClean="0"/>
                <a:t>FORMAZIONE</a:t>
              </a:r>
              <a:endParaRPr lang="it-IT" b="1" dirty="0"/>
            </a:p>
          </p:txBody>
        </p:sp>
      </p:grpSp>
      <p:grpSp>
        <p:nvGrpSpPr>
          <p:cNvPr id="12" name="Gruppo 11"/>
          <p:cNvGrpSpPr/>
          <p:nvPr/>
        </p:nvGrpSpPr>
        <p:grpSpPr>
          <a:xfrm>
            <a:off x="342504" y="2780928"/>
            <a:ext cx="7541865" cy="584776"/>
            <a:chOff x="126480" y="3259951"/>
            <a:chExt cx="7541865" cy="584776"/>
          </a:xfrm>
        </p:grpSpPr>
        <p:sp>
          <p:nvSpPr>
            <p:cNvPr id="13" name="CasellaDiTesto 12"/>
            <p:cNvSpPr txBox="1"/>
            <p:nvPr/>
          </p:nvSpPr>
          <p:spPr>
            <a:xfrm>
              <a:off x="126480" y="3331959"/>
              <a:ext cx="1709216" cy="369332"/>
            </a:xfrm>
            <a:prstGeom prst="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STEP A</a:t>
              </a:r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1835697" y="3259951"/>
              <a:ext cx="5832648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i="1" dirty="0" smtClean="0">
                  <a:solidFill>
                    <a:srgbClr val="FF0000"/>
                  </a:solidFill>
                </a:rPr>
                <a:t>Mail:</a:t>
              </a:r>
              <a:r>
                <a:rPr lang="it-IT" sz="1600" i="1" dirty="0" smtClean="0"/>
                <a:t> </a:t>
              </a:r>
            </a:p>
            <a:p>
              <a:r>
                <a:rPr lang="it-IT" sz="1600" dirty="0"/>
                <a:t>Invio di diapositive e kit pedagogico </a:t>
              </a:r>
              <a:r>
                <a:rPr lang="it-IT" sz="1600" dirty="0" err="1"/>
                <a:t>Tool</a:t>
              </a:r>
              <a:r>
                <a:rPr lang="it-IT" sz="1600" dirty="0"/>
                <a:t> 2</a:t>
              </a:r>
              <a:endParaRPr lang="en-US" sz="1600" dirty="0"/>
            </a:p>
          </p:txBody>
        </p:sp>
      </p:grpSp>
      <p:graphicFrame>
        <p:nvGraphicFramePr>
          <p:cNvPr id="18" name="Tabel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689928"/>
              </p:ext>
            </p:extLst>
          </p:nvPr>
        </p:nvGraphicFramePr>
        <p:xfrm>
          <a:off x="323528" y="3861048"/>
          <a:ext cx="8424936" cy="233680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76064"/>
                <a:gridCol w="2736304"/>
                <a:gridCol w="3492386"/>
                <a:gridCol w="1620182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1400" b="0" dirty="0" smtClean="0"/>
                        <a:t>STEP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CONTENUTI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STRUMENTI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METODOLOGIA</a:t>
                      </a:r>
                      <a:endParaRPr lang="it-IT" sz="1400" b="0" dirty="0"/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500" dirty="0" smtClean="0"/>
                        <a:t>A</a:t>
                      </a:r>
                    </a:p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0" dirty="0" smtClean="0"/>
                        <a:t>PROGETTI </a:t>
                      </a:r>
                      <a:r>
                        <a:rPr lang="en-US" sz="1500" b="0" dirty="0" err="1" smtClean="0"/>
                        <a:t>SoMEX</a:t>
                      </a:r>
                      <a:r>
                        <a:rPr lang="en-US" sz="1500" b="0" dirty="0" smtClean="0"/>
                        <a:t> e</a:t>
                      </a:r>
                      <a:r>
                        <a:rPr lang="en-US" sz="1500" b="0" baseline="0" dirty="0" smtClean="0"/>
                        <a:t> </a:t>
                      </a:r>
                      <a:r>
                        <a:rPr lang="en-US" sz="1500" b="0" dirty="0" err="1" smtClean="0"/>
                        <a:t>SoMExNet</a:t>
                      </a:r>
                      <a:endParaRPr lang="en-US" sz="1500" b="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i="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0" dirty="0" err="1" smtClean="0"/>
                        <a:t>SoMExNet</a:t>
                      </a:r>
                      <a:r>
                        <a:rPr lang="en-US" sz="1500" i="0" dirty="0" smtClean="0"/>
                        <a:t> app: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0" dirty="0" smtClean="0"/>
                        <a:t>Tool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it-IT" sz="1600" dirty="0" smtClean="0"/>
                        <a:t>Diapositive sui progetti/diapositive di </a:t>
                      </a:r>
                      <a:r>
                        <a:rPr lang="it-IT" sz="1600" dirty="0" err="1" smtClean="0"/>
                        <a:t>SoMEX</a:t>
                      </a:r>
                      <a:r>
                        <a:rPr lang="it-IT" sz="1600" dirty="0" smtClean="0"/>
                        <a:t> e </a:t>
                      </a:r>
                      <a:r>
                        <a:rPr lang="it-IT" sz="1600" dirty="0" err="1" smtClean="0"/>
                        <a:t>SoMEXnet</a:t>
                      </a:r>
                      <a:r>
                        <a:rPr lang="it-IT" sz="1600" dirty="0" smtClean="0"/>
                        <a:t> sulla formazione</a:t>
                      </a:r>
                      <a:endParaRPr lang="it-IT" sz="1500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500" u="sng" dirty="0" smtClean="0"/>
                        <a:t>Tool 2 –</a:t>
                      </a:r>
                      <a:r>
                        <a:rPr lang="en-US" sz="1500" u="sng" baseline="0" dirty="0" smtClean="0"/>
                        <a:t> </a:t>
                      </a:r>
                      <a:r>
                        <a:rPr lang="en-US" sz="1500" u="sng" dirty="0" smtClean="0"/>
                        <a:t>kit </a:t>
                      </a:r>
                      <a:r>
                        <a:rPr lang="en-US" sz="1500" u="sng" dirty="0" err="1" smtClean="0"/>
                        <a:t>pedagogico</a:t>
                      </a:r>
                      <a:r>
                        <a:rPr lang="en-US" sz="1500" u="sng" dirty="0" smtClean="0"/>
                        <a:t>:</a:t>
                      </a:r>
                    </a:p>
                    <a:p>
                      <a:pPr marL="355600" indent="0">
                        <a:buFont typeface="Arial"/>
                        <a:buNone/>
                      </a:pPr>
                      <a:r>
                        <a:rPr lang="en-US" sz="1500" dirty="0" err="1" smtClean="0"/>
                        <a:t>powerpoint</a:t>
                      </a:r>
                      <a:r>
                        <a:rPr lang="en-US" sz="1500" dirty="0" smtClean="0"/>
                        <a:t> di </a:t>
                      </a:r>
                      <a:r>
                        <a:rPr lang="en-US" sz="1500" dirty="0" err="1" smtClean="0"/>
                        <a:t>presentazione</a:t>
                      </a:r>
                      <a:r>
                        <a:rPr lang="en-US" sz="1500" dirty="0" smtClean="0"/>
                        <a:t> </a:t>
                      </a:r>
                      <a:r>
                        <a:rPr lang="en-US" sz="1500" dirty="0" err="1" smtClean="0"/>
                        <a:t>dell’app</a:t>
                      </a:r>
                      <a:r>
                        <a:rPr lang="en-US" sz="1500" dirty="0" smtClean="0"/>
                        <a:t>; video  </a:t>
                      </a:r>
                      <a:r>
                        <a:rPr lang="en-US" sz="1500" dirty="0" err="1" smtClean="0"/>
                        <a:t>dell’app</a:t>
                      </a:r>
                      <a:r>
                        <a:rPr lang="en-US" sz="1500" dirty="0" smtClean="0"/>
                        <a:t>; </a:t>
                      </a:r>
                      <a:r>
                        <a:rPr lang="en-US" sz="1500" dirty="0" err="1" smtClean="0"/>
                        <a:t>infografica</a:t>
                      </a:r>
                      <a:r>
                        <a:rPr lang="en-US" sz="1500" dirty="0" smtClean="0"/>
                        <a:t>;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dirty="0" smtClean="0"/>
                        <a:t>mail</a:t>
                      </a:r>
                    </a:p>
                    <a:p>
                      <a:endParaRPr lang="it-IT" sz="1500" b="0" dirty="0"/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35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smtClean="0">
                <a:solidFill>
                  <a:srgbClr val="72A528"/>
                </a:solidFill>
              </a:rPr>
              <a:t>PERCORSO B </a:t>
            </a:r>
            <a:r>
              <a:rPr lang="en-GB" sz="3200" b="1" dirty="0">
                <a:solidFill>
                  <a:srgbClr val="72A528"/>
                </a:solidFill>
              </a:rPr>
              <a:t/>
            </a:r>
            <a:br>
              <a:rPr lang="en-GB" sz="3200" b="1" dirty="0">
                <a:solidFill>
                  <a:srgbClr val="72A528"/>
                </a:solidFill>
              </a:rPr>
            </a:br>
            <a:r>
              <a:rPr lang="en-GB" sz="2200" b="1" dirty="0" err="1">
                <a:solidFill>
                  <a:srgbClr val="72A528"/>
                </a:solidFill>
              </a:rPr>
              <a:t>dai</a:t>
            </a:r>
            <a:r>
              <a:rPr lang="en-GB" sz="2200" b="1" dirty="0">
                <a:solidFill>
                  <a:srgbClr val="72A528"/>
                </a:solidFill>
              </a:rPr>
              <a:t> Partner </a:t>
            </a:r>
            <a:r>
              <a:rPr lang="en-GB" sz="2200" b="1" dirty="0" err="1">
                <a:solidFill>
                  <a:srgbClr val="72A528"/>
                </a:solidFill>
              </a:rPr>
              <a:t>associati</a:t>
            </a:r>
            <a:r>
              <a:rPr lang="en-GB" sz="2200" b="1" dirty="0">
                <a:solidFill>
                  <a:srgbClr val="72A528"/>
                </a:solidFill>
              </a:rPr>
              <a:t> </a:t>
            </a:r>
            <a:r>
              <a:rPr lang="en-GB" sz="2200" b="1" dirty="0" err="1">
                <a:solidFill>
                  <a:srgbClr val="72A528"/>
                </a:solidFill>
              </a:rPr>
              <a:t>agli</a:t>
            </a:r>
            <a:r>
              <a:rPr lang="en-GB" sz="2200" b="1" dirty="0">
                <a:solidFill>
                  <a:srgbClr val="72A528"/>
                </a:solidFill>
              </a:rPr>
              <a:t> </a:t>
            </a:r>
            <a:r>
              <a:rPr lang="en-GB" sz="2200" b="1" dirty="0" err="1">
                <a:solidFill>
                  <a:srgbClr val="72A528"/>
                </a:solidFill>
              </a:rPr>
              <a:t>utenti</a:t>
            </a:r>
            <a:r>
              <a:rPr lang="en-GB" sz="2200" b="1" dirty="0">
                <a:solidFill>
                  <a:srgbClr val="72A528"/>
                </a:solidFill>
              </a:rPr>
              <a:t> </a:t>
            </a:r>
            <a:r>
              <a:rPr lang="en-GB" sz="2200" b="1" dirty="0" err="1">
                <a:solidFill>
                  <a:srgbClr val="72A528"/>
                </a:solidFill>
              </a:rPr>
              <a:t>finali</a:t>
            </a:r>
            <a:endParaRPr lang="en-GB" sz="2200" dirty="0">
              <a:solidFill>
                <a:srgbClr val="72A528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51520" y="1196752"/>
            <a:ext cx="6984776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 smtClean="0">
                <a:solidFill>
                  <a:schemeClr val="tx1"/>
                </a:solidFill>
              </a:rPr>
              <a:t>Focus sulla FASE 1</a:t>
            </a:r>
            <a:endParaRPr lang="it-IT" sz="1800" b="1" u="sng" dirty="0">
              <a:solidFill>
                <a:schemeClr val="tx1"/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323528" y="1700808"/>
            <a:ext cx="1512168" cy="576064"/>
            <a:chOff x="599659" y="19025"/>
            <a:chExt cx="1461019" cy="1022666"/>
          </a:xfrm>
          <a:solidFill>
            <a:schemeClr val="accent6">
              <a:lumMod val="75000"/>
            </a:schemeClr>
          </a:solidFill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19025"/>
              <a:ext cx="1361157" cy="83875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smtClean="0"/>
                <a:t>Fase 1</a:t>
              </a:r>
              <a:endParaRPr lang="it-IT" sz="2500" kern="1200" dirty="0"/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556792"/>
            <a:ext cx="7294140" cy="780712"/>
            <a:chOff x="1478882" y="76198"/>
            <a:chExt cx="4835590" cy="780712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it-IT" sz="1600" b="1" dirty="0" smtClean="0"/>
                <a:t>Formazione</a:t>
              </a:r>
              <a:endParaRPr lang="it-IT" sz="1600" b="1" dirty="0"/>
            </a:p>
          </p:txBody>
        </p:sp>
      </p:grpSp>
      <p:grpSp>
        <p:nvGrpSpPr>
          <p:cNvPr id="12" name="Gruppo 11"/>
          <p:cNvGrpSpPr/>
          <p:nvPr/>
        </p:nvGrpSpPr>
        <p:grpSpPr>
          <a:xfrm>
            <a:off x="342504" y="2381979"/>
            <a:ext cx="8333952" cy="369332"/>
            <a:chOff x="126480" y="3259951"/>
            <a:chExt cx="7541865" cy="369332"/>
          </a:xfrm>
        </p:grpSpPr>
        <p:sp>
          <p:nvSpPr>
            <p:cNvPr id="13" name="CasellaDiTesto 12"/>
            <p:cNvSpPr txBox="1"/>
            <p:nvPr/>
          </p:nvSpPr>
          <p:spPr>
            <a:xfrm>
              <a:off x="126480" y="3259951"/>
              <a:ext cx="1440160" cy="369332"/>
            </a:xfrm>
            <a:prstGeom prst="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dirty="0" err="1" smtClean="0"/>
                <a:t>Step</a:t>
              </a:r>
              <a:r>
                <a:rPr lang="it-IT" dirty="0" smtClean="0"/>
                <a:t> B</a:t>
              </a:r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1835697" y="3259951"/>
              <a:ext cx="58326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i="1" dirty="0" smtClean="0">
                  <a:solidFill>
                    <a:srgbClr val="FF0000"/>
                  </a:solidFill>
                </a:rPr>
                <a:t>Faccia </a:t>
              </a:r>
              <a:r>
                <a:rPr lang="it-IT" sz="1600" b="1" i="1" smtClean="0">
                  <a:solidFill>
                    <a:srgbClr val="FF0000"/>
                  </a:solidFill>
                </a:rPr>
                <a:t>a faccia*:</a:t>
              </a:r>
              <a:r>
                <a:rPr lang="it-IT" sz="1600" i="1" smtClean="0"/>
                <a:t> </a:t>
              </a:r>
              <a:endParaRPr lang="it-IT" sz="1600" i="1" dirty="0" smtClean="0"/>
            </a:p>
          </p:txBody>
        </p:sp>
      </p:grpSp>
      <p:graphicFrame>
        <p:nvGraphicFramePr>
          <p:cNvPr id="18" name="Tabel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679631"/>
              </p:ext>
            </p:extLst>
          </p:nvPr>
        </p:nvGraphicFramePr>
        <p:xfrm>
          <a:off x="323528" y="3044408"/>
          <a:ext cx="8424935" cy="3192904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76064"/>
                <a:gridCol w="792088"/>
                <a:gridCol w="2880320"/>
                <a:gridCol w="2664296"/>
                <a:gridCol w="1512167"/>
              </a:tblGrid>
              <a:tr h="397751">
                <a:tc>
                  <a:txBody>
                    <a:bodyPr/>
                    <a:lstStyle/>
                    <a:p>
                      <a:pPr algn="l"/>
                      <a:r>
                        <a:rPr lang="it-IT" sz="1400" b="0" dirty="0" smtClean="0"/>
                        <a:t>STEP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DURATA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CONTENUTI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STRUMENTI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METODOLOGIA</a:t>
                      </a:r>
                      <a:endParaRPr lang="it-IT" sz="1400" b="0" dirty="0"/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</a:tr>
              <a:tr h="2795153">
                <a:tc>
                  <a:txBody>
                    <a:bodyPr/>
                    <a:lstStyle/>
                    <a:p>
                      <a:r>
                        <a:rPr lang="it-IT" sz="1500" dirty="0" smtClean="0"/>
                        <a:t>B</a:t>
                      </a:r>
                    </a:p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i="1" dirty="0" smtClean="0"/>
                        <a:t>30 min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i="1" dirty="0" smtClean="0"/>
                        <a:t>60 min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i="1" dirty="0" smtClean="0"/>
                        <a:t>60</a:t>
                      </a:r>
                      <a:r>
                        <a:rPr lang="it-IT" sz="1500" i="1" baseline="0" dirty="0" smtClean="0"/>
                        <a:t> min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baseline="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baseline="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i="1" baseline="0" dirty="0" smtClean="0"/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="0" dirty="0" smtClean="0"/>
                        <a:t>Progetto </a:t>
                      </a:r>
                      <a:r>
                        <a:rPr lang="it-IT" sz="1500" b="0" dirty="0" err="1" smtClean="0"/>
                        <a:t>SoMEx</a:t>
                      </a:r>
                      <a:r>
                        <a:rPr lang="it-IT" sz="1500" b="0" baseline="0" dirty="0" smtClean="0"/>
                        <a:t> e </a:t>
                      </a:r>
                      <a:r>
                        <a:rPr lang="it-IT" sz="1500" b="0" dirty="0" err="1" smtClean="0"/>
                        <a:t>SoMExNet</a:t>
                      </a:r>
                      <a:r>
                        <a:rPr lang="it-IT" sz="1500" b="0" dirty="0" smtClean="0"/>
                        <a:t> : </a:t>
                      </a:r>
                      <a:r>
                        <a:rPr lang="it-IT" sz="1500" b="0" i="1" noProof="0" dirty="0" smtClean="0"/>
                        <a:t>obbiettivi</a:t>
                      </a:r>
                      <a:r>
                        <a:rPr lang="it-IT" sz="1500" b="0" i="1" dirty="0" smtClean="0"/>
                        <a:t> e contenuti</a:t>
                      </a:r>
                      <a:r>
                        <a:rPr lang="it-IT" sz="1500" b="0" baseline="0" dirty="0" smtClean="0"/>
                        <a:t>; </a:t>
                      </a:r>
                      <a:endParaRPr lang="it-IT" sz="1500" b="0" dirty="0" smtClean="0"/>
                    </a:p>
                    <a:p>
                      <a:endParaRPr lang="it-IT" sz="1500" b="0" dirty="0" smtClean="0"/>
                    </a:p>
                    <a:p>
                      <a:r>
                        <a:rPr lang="it-IT" sz="1500" b="0" dirty="0" err="1" smtClean="0"/>
                        <a:t>SoMExNet</a:t>
                      </a:r>
                      <a:r>
                        <a:rPr lang="it-IT" sz="1500" b="0" baseline="0" dirty="0" smtClean="0"/>
                        <a:t> </a:t>
                      </a:r>
                      <a:r>
                        <a:rPr lang="it-IT" sz="1500" b="0" baseline="0" dirty="0" err="1" smtClean="0"/>
                        <a:t>App</a:t>
                      </a:r>
                      <a:r>
                        <a:rPr lang="it-IT" sz="1500" b="0" baseline="0" dirty="0" smtClean="0"/>
                        <a:t>:</a:t>
                      </a:r>
                      <a:r>
                        <a:rPr lang="it-IT" sz="1500" b="0" dirty="0" smtClean="0"/>
                        <a:t>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1" noProof="0" dirty="0" smtClean="0"/>
                        <a:t>obbiettivi</a:t>
                      </a:r>
                      <a:r>
                        <a:rPr lang="it-IT" sz="1500" b="0" i="1" dirty="0" smtClean="0"/>
                        <a:t> e contenuti</a:t>
                      </a:r>
                      <a:r>
                        <a:rPr lang="it-IT" sz="1500" b="0" baseline="0" dirty="0" smtClean="0"/>
                        <a:t>;  </a:t>
                      </a:r>
                    </a:p>
                    <a:p>
                      <a:r>
                        <a:rPr lang="it-IT" sz="1500" b="0" baseline="0" dirty="0" smtClean="0"/>
                        <a:t>Area pubblica e area riservata</a:t>
                      </a:r>
                    </a:p>
                    <a:p>
                      <a:endParaRPr lang="it-IT" sz="1500" b="0" baseline="0" dirty="0" smtClean="0"/>
                    </a:p>
                    <a:p>
                      <a:r>
                        <a:rPr lang="it-IT" sz="1500" b="0" baseline="0" dirty="0" smtClean="0"/>
                        <a:t>Eserciti sull’</a:t>
                      </a:r>
                      <a:r>
                        <a:rPr lang="it-IT" sz="1500" b="0" baseline="0" dirty="0" err="1" smtClean="0"/>
                        <a:t>app</a:t>
                      </a:r>
                      <a:r>
                        <a:rPr lang="it-IT" sz="1500" b="0" baseline="0" dirty="0" smtClean="0"/>
                        <a:t> </a:t>
                      </a:r>
                      <a:r>
                        <a:rPr lang="it-IT" sz="1500" b="0" baseline="0" dirty="0" err="1" smtClean="0"/>
                        <a:t>SoMExNet</a:t>
                      </a:r>
                      <a:endParaRPr lang="it-IT" sz="1500" b="0" baseline="0" dirty="0" smtClean="0"/>
                    </a:p>
                    <a:p>
                      <a:endParaRPr lang="it-IT" sz="1500" b="0" baseline="0" dirty="0" smtClean="0"/>
                    </a:p>
                    <a:p>
                      <a:endParaRPr lang="it-IT" sz="1500" i="1" dirty="0" smtClean="0"/>
                    </a:p>
                    <a:p>
                      <a:r>
                        <a:rPr lang="it-IT" sz="1500" i="1" dirty="0" smtClean="0"/>
                        <a:t>Domande finali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it-IT" sz="1500" dirty="0" smtClean="0"/>
                        <a:t>Slide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500" u="sng" dirty="0" smtClean="0"/>
                        <a:t>Tool 2 – Kit </a:t>
                      </a:r>
                      <a:r>
                        <a:rPr lang="en-US" sz="1500" u="sng" dirty="0" err="1" smtClean="0"/>
                        <a:t>pedagogico</a:t>
                      </a:r>
                      <a:r>
                        <a:rPr lang="en-US" sz="1500" u="sng" dirty="0" smtClean="0"/>
                        <a:t>:</a:t>
                      </a:r>
                    </a:p>
                    <a:p>
                      <a:pPr marL="355600" indent="0">
                        <a:buFont typeface="Arial"/>
                        <a:buNone/>
                      </a:pPr>
                      <a:r>
                        <a:rPr lang="en-US" sz="1500" dirty="0" err="1" smtClean="0"/>
                        <a:t>Presentazione</a:t>
                      </a:r>
                      <a:r>
                        <a:rPr lang="en-US" sz="1500" dirty="0" smtClean="0"/>
                        <a:t>  </a:t>
                      </a:r>
                      <a:r>
                        <a:rPr lang="en-US" sz="1500" dirty="0" err="1" smtClean="0"/>
                        <a:t>Powerpoint</a:t>
                      </a:r>
                      <a:r>
                        <a:rPr lang="en-US" sz="1500" dirty="0" smtClean="0"/>
                        <a:t> </a:t>
                      </a:r>
                      <a:r>
                        <a:rPr lang="en-US" sz="1500" dirty="0" err="1" smtClean="0"/>
                        <a:t>dell’app</a:t>
                      </a:r>
                      <a:r>
                        <a:rPr lang="en-US" sz="1500" dirty="0" smtClean="0"/>
                        <a:t>; video  </a:t>
                      </a:r>
                      <a:r>
                        <a:rPr lang="en-US" sz="1500" dirty="0" err="1" smtClean="0"/>
                        <a:t>dell’app</a:t>
                      </a:r>
                      <a:r>
                        <a:rPr lang="en-US" sz="1500" dirty="0" smtClean="0"/>
                        <a:t>; </a:t>
                      </a:r>
                      <a:r>
                        <a:rPr lang="en-US" sz="1500" dirty="0" err="1" smtClean="0"/>
                        <a:t>infografica</a:t>
                      </a:r>
                      <a:r>
                        <a:rPr lang="en-US" sz="1500" dirty="0" smtClean="0"/>
                        <a:t>;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b="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dirty="0" smtClean="0"/>
                        <a:t>Faccia</a:t>
                      </a:r>
                      <a:r>
                        <a:rPr lang="it-IT" sz="1500" baseline="0" dirty="0" smtClean="0"/>
                        <a:t> a faccia</a:t>
                      </a:r>
                      <a:r>
                        <a:rPr lang="it-IT" sz="1500" dirty="0" smtClean="0"/>
                        <a:t>*</a:t>
                      </a:r>
                      <a:endParaRPr lang="it-IT" sz="1500" b="0" dirty="0"/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" name="Rettangolo 14"/>
          <p:cNvSpPr/>
          <p:nvPr/>
        </p:nvSpPr>
        <p:spPr>
          <a:xfrm>
            <a:off x="251520" y="6381328"/>
            <a:ext cx="86614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/>
              <a:t>* in alternativa sarà possibile attivare un allenamento a distanza, ad esempio tramite </a:t>
            </a:r>
            <a:r>
              <a:rPr lang="it-IT" sz="1600" dirty="0" err="1"/>
              <a:t>skype</a:t>
            </a:r>
            <a:endParaRPr lang="it-IT" sz="1500" i="1" dirty="0"/>
          </a:p>
        </p:txBody>
      </p:sp>
    </p:spTree>
    <p:extLst>
      <p:ext uri="{BB962C8B-B14F-4D97-AF65-F5344CB8AC3E}">
        <p14:creationId xmlns:p14="http://schemas.microsoft.com/office/powerpoint/2010/main" val="358599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smtClean="0">
                <a:solidFill>
                  <a:srgbClr val="72A528"/>
                </a:solidFill>
              </a:rPr>
              <a:t>PERCORSO B </a:t>
            </a:r>
            <a:r>
              <a:rPr lang="en-GB" sz="3200" b="1" dirty="0">
                <a:solidFill>
                  <a:srgbClr val="72A528"/>
                </a:solidFill>
              </a:rPr>
              <a:t/>
            </a:r>
            <a:br>
              <a:rPr lang="en-GB" sz="3200" b="1" dirty="0">
                <a:solidFill>
                  <a:srgbClr val="72A528"/>
                </a:solidFill>
              </a:rPr>
            </a:br>
            <a:r>
              <a:rPr lang="en-GB" sz="2200" b="1" dirty="0" err="1">
                <a:solidFill>
                  <a:srgbClr val="72A528"/>
                </a:solidFill>
              </a:rPr>
              <a:t>dai</a:t>
            </a:r>
            <a:r>
              <a:rPr lang="en-GB" sz="2200" b="1" dirty="0">
                <a:solidFill>
                  <a:srgbClr val="72A528"/>
                </a:solidFill>
              </a:rPr>
              <a:t> Partner </a:t>
            </a:r>
            <a:r>
              <a:rPr lang="en-GB" sz="2200" b="1" dirty="0" err="1">
                <a:solidFill>
                  <a:srgbClr val="72A528"/>
                </a:solidFill>
              </a:rPr>
              <a:t>associati</a:t>
            </a:r>
            <a:r>
              <a:rPr lang="en-GB" sz="2200" b="1" dirty="0">
                <a:solidFill>
                  <a:srgbClr val="72A528"/>
                </a:solidFill>
              </a:rPr>
              <a:t> </a:t>
            </a:r>
            <a:r>
              <a:rPr lang="en-GB" sz="2200" b="1" dirty="0" err="1">
                <a:solidFill>
                  <a:srgbClr val="72A528"/>
                </a:solidFill>
              </a:rPr>
              <a:t>agli</a:t>
            </a:r>
            <a:r>
              <a:rPr lang="en-GB" sz="2200" b="1" dirty="0">
                <a:solidFill>
                  <a:srgbClr val="72A528"/>
                </a:solidFill>
              </a:rPr>
              <a:t> </a:t>
            </a:r>
            <a:r>
              <a:rPr lang="en-GB" sz="2200" b="1" dirty="0" err="1">
                <a:solidFill>
                  <a:srgbClr val="72A528"/>
                </a:solidFill>
              </a:rPr>
              <a:t>utenti</a:t>
            </a:r>
            <a:r>
              <a:rPr lang="en-GB" sz="2200" b="1" dirty="0">
                <a:solidFill>
                  <a:srgbClr val="72A528"/>
                </a:solidFill>
              </a:rPr>
              <a:t> </a:t>
            </a:r>
            <a:r>
              <a:rPr lang="en-GB" sz="2200" b="1" dirty="0" err="1">
                <a:solidFill>
                  <a:srgbClr val="72A528"/>
                </a:solidFill>
              </a:rPr>
              <a:t>finali</a:t>
            </a:r>
            <a:endParaRPr lang="en-GB" sz="2200" dirty="0">
              <a:solidFill>
                <a:srgbClr val="72A528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325139" y="1184871"/>
            <a:ext cx="6400800" cy="411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 smtClean="0">
                <a:solidFill>
                  <a:schemeClr val="tx1"/>
                </a:solidFill>
              </a:rPr>
              <a:t>Focus sulla FASE 2</a:t>
            </a:r>
            <a:endParaRPr lang="it-IT" sz="1800" b="1" u="sng" dirty="0">
              <a:solidFill>
                <a:schemeClr val="tx1"/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344387" y="1556792"/>
            <a:ext cx="1461019" cy="804267"/>
            <a:chOff x="599659" y="19025"/>
            <a:chExt cx="1461019" cy="1022666"/>
          </a:xfrm>
          <a:solidFill>
            <a:srgbClr val="72A528"/>
          </a:solidFill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smtClean="0"/>
                <a:t>FASE 2</a:t>
              </a:r>
              <a:endParaRPr lang="it-IT" sz="2500" kern="1200" dirty="0"/>
            </a:p>
          </p:txBody>
        </p:sp>
      </p:grpSp>
      <p:sp>
        <p:nvSpPr>
          <p:cNvPr id="9" name="Rettangolo 8"/>
          <p:cNvSpPr/>
          <p:nvPr/>
        </p:nvSpPr>
        <p:spPr>
          <a:xfrm>
            <a:off x="1907704" y="1628800"/>
            <a:ext cx="62492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err="1" smtClean="0"/>
              <a:t>Follow</a:t>
            </a:r>
            <a:r>
              <a:rPr lang="it-IT" b="1" dirty="0" smtClean="0"/>
              <a:t> up</a:t>
            </a:r>
            <a:endParaRPr lang="it-IT" b="1" dirty="0"/>
          </a:p>
        </p:txBody>
      </p:sp>
      <p:graphicFrame>
        <p:nvGraphicFramePr>
          <p:cNvPr id="11" name="Tabel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161053"/>
              </p:ext>
            </p:extLst>
          </p:nvPr>
        </p:nvGraphicFramePr>
        <p:xfrm>
          <a:off x="350539" y="2996952"/>
          <a:ext cx="8253909" cy="2518008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621061"/>
                <a:gridCol w="792088"/>
                <a:gridCol w="3168352"/>
                <a:gridCol w="2160240"/>
                <a:gridCol w="1512168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1400" b="0" dirty="0" smtClean="0"/>
                        <a:t>STEP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DURATA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CONTENUTI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STRUMENTI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metodologia</a:t>
                      </a:r>
                      <a:endParaRPr lang="it-IT" sz="1400" b="0" dirty="0"/>
                    </a:p>
                  </a:txBody>
                  <a:tcPr>
                    <a:solidFill>
                      <a:srgbClr val="FFFFFF">
                        <a:alpha val="60000"/>
                      </a:srgbClr>
                    </a:solidFill>
                  </a:tcPr>
                </a:tc>
              </a:tr>
              <a:tr h="370840">
                <a:tc rowSpan="4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 smtClean="0"/>
                        <a:t>A</a:t>
                      </a:r>
                      <a:endParaRPr lang="it-IT" sz="1500" b="0" dirty="0" smtClean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it-IT" sz="1500" dirty="0" smtClean="0"/>
                    </a:p>
                    <a:p>
                      <a:endParaRPr lang="it-IT" sz="1500" dirty="0" smtClean="0"/>
                    </a:p>
                    <a:p>
                      <a:r>
                        <a:rPr lang="it-IT" sz="1500" dirty="0" smtClean="0"/>
                        <a:t>60 </a:t>
                      </a:r>
                      <a:r>
                        <a:rPr lang="it-IT" sz="1500" dirty="0" err="1" smtClean="0"/>
                        <a:t>min</a:t>
                      </a:r>
                      <a:endParaRPr lang="it-IT" sz="1500" dirty="0" smtClean="0"/>
                    </a:p>
                    <a:p>
                      <a:endParaRPr lang="it-IT" sz="1500" dirty="0" smtClean="0"/>
                    </a:p>
                    <a:p>
                      <a:endParaRPr lang="it-IT" sz="1500" dirty="0" smtClean="0"/>
                    </a:p>
                    <a:p>
                      <a:r>
                        <a:rPr lang="it-IT" sz="1500" dirty="0" smtClean="0"/>
                        <a:t>30 min</a:t>
                      </a:r>
                    </a:p>
                    <a:p>
                      <a:endParaRPr lang="it-IT" sz="1500" dirty="0" smtClean="0"/>
                    </a:p>
                    <a:p>
                      <a:endParaRPr lang="it-IT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err="1" smtClean="0"/>
                        <a:t>Progetto</a:t>
                      </a:r>
                      <a:r>
                        <a:rPr lang="en-US" sz="1500" dirty="0" smtClean="0"/>
                        <a:t> </a:t>
                      </a:r>
                      <a:r>
                        <a:rPr lang="en-US" sz="1500" dirty="0" err="1" smtClean="0"/>
                        <a:t>Somex</a:t>
                      </a:r>
                      <a:r>
                        <a:rPr lang="en-US" sz="1500" dirty="0" smtClean="0"/>
                        <a:t> and </a:t>
                      </a:r>
                      <a:r>
                        <a:rPr lang="it-IT" sz="15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SoMExNet</a:t>
                      </a:r>
                      <a:endParaRPr lang="en-US" sz="1500" dirty="0" smtClean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it-IT" sz="15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500" dirty="0" smtClean="0"/>
                        <a:t>Griglia di intervista semi-strutturata</a:t>
                      </a: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 smtClean="0"/>
                        <a:t>Face</a:t>
                      </a:r>
                      <a:r>
                        <a:rPr lang="it-IT" sz="1500" baseline="0" dirty="0" smtClean="0"/>
                        <a:t> to face*</a:t>
                      </a:r>
                      <a:endParaRPr lang="it-IT" sz="1500" dirty="0" smtClean="0"/>
                    </a:p>
                  </a:txBody>
                  <a:tcPr>
                    <a:solidFill>
                      <a:srgbClr val="FFFFFF">
                        <a:alpha val="60000"/>
                      </a:srgb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b="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SoMExNet</a:t>
                      </a:r>
                      <a:r>
                        <a:rPr lang="en-US" sz="1500" baseline="0" dirty="0" smtClean="0"/>
                        <a:t> </a:t>
                      </a:r>
                      <a:r>
                        <a:rPr lang="en-US" sz="1500" dirty="0" smtClean="0"/>
                        <a:t>app</a:t>
                      </a:r>
                      <a:endParaRPr lang="it-IT" sz="150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dirty="0" smtClean="0"/>
                    </a:p>
                  </a:txBody>
                  <a:tcPr>
                    <a:solidFill>
                      <a:srgbClr val="FFFFFF">
                        <a:alpha val="60000"/>
                      </a:srgbClr>
                    </a:solidFill>
                  </a:tcPr>
                </a:tc>
              </a:tr>
              <a:tr h="399648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b="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Tool</a:t>
                      </a:r>
                      <a:r>
                        <a:rPr lang="it-IT" sz="15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n. 2- kit pedagogico</a:t>
                      </a:r>
                      <a:endParaRPr lang="it-IT" sz="150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dirty="0" smtClean="0"/>
                        <a:t>Contenuti della formazione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it-IT" sz="1500" dirty="0" smtClean="0"/>
                        <a:t>Griglia di intervista semi-strutturata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it-IT" sz="1500" dirty="0" smtClean="0"/>
                        <a:t>Questionario di apprendimento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422050" y="2420888"/>
            <a:ext cx="1053606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Step A</a:t>
            </a:r>
          </a:p>
        </p:txBody>
      </p:sp>
      <p:sp>
        <p:nvSpPr>
          <p:cNvPr id="2" name="Rettangolo 1"/>
          <p:cNvSpPr/>
          <p:nvPr/>
        </p:nvSpPr>
        <p:spPr>
          <a:xfrm>
            <a:off x="1547664" y="2442374"/>
            <a:ext cx="74888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>
                <a:solidFill>
                  <a:srgbClr val="FF0000"/>
                </a:solidFill>
              </a:rPr>
              <a:t>Face to </a:t>
            </a:r>
            <a:r>
              <a:rPr lang="en-US" sz="1600" b="1" i="1" dirty="0" smtClean="0">
                <a:solidFill>
                  <a:srgbClr val="FF0000"/>
                </a:solidFill>
              </a:rPr>
              <a:t>face*:  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323528" y="5661248"/>
            <a:ext cx="84704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/>
              <a:t>I "questionari per gli utenti finali" devono essere inviati al termine di ogni sessione di follow-up, dal partner associato al partner del progetto</a:t>
            </a:r>
            <a:endParaRPr lang="en-US" sz="1400" dirty="0"/>
          </a:p>
        </p:txBody>
      </p:sp>
      <p:sp>
        <p:nvSpPr>
          <p:cNvPr id="14" name="Rettangolo 13"/>
          <p:cNvSpPr/>
          <p:nvPr/>
        </p:nvSpPr>
        <p:spPr>
          <a:xfrm>
            <a:off x="365675" y="6381328"/>
            <a:ext cx="85472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/>
              <a:t>* in alternativa sarà possibile attivare un allenamento a distanza, ad esempio tramite </a:t>
            </a:r>
            <a:r>
              <a:rPr lang="it-IT" sz="1400" dirty="0" err="1"/>
              <a:t>skype</a:t>
            </a:r>
            <a:endParaRPr lang="it-IT" sz="1400" i="1" dirty="0"/>
          </a:p>
        </p:txBody>
      </p:sp>
    </p:spTree>
    <p:extLst>
      <p:ext uri="{BB962C8B-B14F-4D97-AF65-F5344CB8AC3E}">
        <p14:creationId xmlns:p14="http://schemas.microsoft.com/office/powerpoint/2010/main" val="34066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3948</TotalTime>
  <Words>384</Words>
  <Application>Microsoft Office PowerPoint</Application>
  <PresentationFormat>Presentazione su schermo (4:3)</PresentationFormat>
  <Paragraphs>122</Paragraphs>
  <Slides>5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Facette</vt:lpstr>
      <vt:lpstr>            SoMExNet  </vt:lpstr>
      <vt:lpstr>Presentazione standard di PowerPoint</vt:lpstr>
      <vt:lpstr>PERCORSO B  dai Partner associati agli utenti finali</vt:lpstr>
      <vt:lpstr>PERCORSO B  dai Partner associati agli utenti finali</vt:lpstr>
      <vt:lpstr>PERCORSO B  dai Partner associati agli utenti finali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SOMEX</dc:title>
  <dc:creator>Secretaire Direction</dc:creator>
  <cp:lastModifiedBy>Marco Golato</cp:lastModifiedBy>
  <cp:revision>387</cp:revision>
  <cp:lastPrinted>2018-10-01T11:08:47Z</cp:lastPrinted>
  <dcterms:created xsi:type="dcterms:W3CDTF">2014-10-06T10:05:01Z</dcterms:created>
  <dcterms:modified xsi:type="dcterms:W3CDTF">2019-09-05T07:50:27Z</dcterms:modified>
</cp:coreProperties>
</file>