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274" r:id="rId3"/>
    <p:sldId id="309" r:id="rId4"/>
    <p:sldId id="320" r:id="rId5"/>
    <p:sldId id="279" r:id="rId6"/>
    <p:sldId id="321" r:id="rId7"/>
    <p:sldId id="312" r:id="rId8"/>
    <p:sldId id="313" r:id="rId9"/>
    <p:sldId id="316" r:id="rId10"/>
    <p:sldId id="317" r:id="rId11"/>
    <p:sldId id="318" r:id="rId12"/>
    <p:sldId id="306" r:id="rId13"/>
    <p:sldId id="301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/>
            <a:t>Phase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/>
            <a:t>Phase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/>
            <a:t>Phase 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/>
            <a:t>Phase 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/>
            <a:t>Phase 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39031" custLinFactNeighborX="-144774" custLinFactNeighborY="-100000">
        <dgm:presLayoutVars>
          <dgm:chMax val="1"/>
          <dgm:chPref val="1"/>
          <dgm:bulletEnabled val="1"/>
        </dgm:presLayoutVars>
      </dgm:prSet>
      <dgm:spPr/>
    </dgm:pt>
  </dgm:ptLst>
  <dgm:cxnLst>
    <dgm:cxn modelId="{55636304-0065-BE49-8E5B-F5D458EEC43B}" type="presOf" srcId="{68494B02-FC5D-8243-8AFB-45395395917D}" destId="{4FF1AC7B-5A1A-7A40-B86C-BACE28880C3F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6F632C5D-ADF2-BF4C-95E1-EBEA919D471D}" type="presOf" srcId="{0CF30F3B-CFFF-7842-A442-5AAEF1E69018}" destId="{B544381A-6D34-5F41-9F09-74C9090DEB6A}" srcOrd="0" destOrd="0" presId="urn:microsoft.com/office/officeart/2005/8/layout/StepDownProcess"/>
    <dgm:cxn modelId="{734C727A-C794-F649-AFFF-2E8B99F19B25}" type="presOf" srcId="{3A9A5249-047C-6F46-9288-520D07DC559C}" destId="{FAA15ACD-C9B2-B949-809D-6C0FB04BB4B3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55253994-8267-9443-B5F2-71244EEDB3A1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D29788CB-FB7A-3E4D-86E6-89F25D6282CC}" type="presOf" srcId="{390A9F9F-6BA4-AB40-A466-5E2022CD594F}" destId="{3A27D9D2-E590-114C-A0A1-347B8C01C0BC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BF52CAFB-41F5-A84D-8434-DC22758BACFF}" type="presOf" srcId="{DC5B5194-622A-A44F-9D4C-89A6746D8CF0}" destId="{98BBA187-05ED-1049-8125-F77DDEB5CAA8}" srcOrd="0" destOrd="0" presId="urn:microsoft.com/office/officeart/2005/8/layout/StepDownProcess"/>
    <dgm:cxn modelId="{690ACF3C-720B-0E45-9D68-39B4BEEF858B}" type="presParOf" srcId="{B544381A-6D34-5F41-9F09-74C9090DEB6A}" destId="{6836F9F2-06C5-F64B-AD94-F1A98DCAC581}" srcOrd="0" destOrd="0" presId="urn:microsoft.com/office/officeart/2005/8/layout/StepDownProcess"/>
    <dgm:cxn modelId="{9C208553-B1F0-774B-A27B-0D76518EDA78}" type="presParOf" srcId="{6836F9F2-06C5-F64B-AD94-F1A98DCAC581}" destId="{AAEE2770-BA8C-F345-9CC3-E499009A6F17}" srcOrd="0" destOrd="0" presId="urn:microsoft.com/office/officeart/2005/8/layout/StepDownProcess"/>
    <dgm:cxn modelId="{D4E5986D-2118-E145-8D89-CDC6FAC739BA}" type="presParOf" srcId="{6836F9F2-06C5-F64B-AD94-F1A98DCAC581}" destId="{8926E5F5-873E-644D-B771-8DAC1D49769F}" srcOrd="1" destOrd="0" presId="urn:microsoft.com/office/officeart/2005/8/layout/StepDownProcess"/>
    <dgm:cxn modelId="{11A11754-CF0B-C249-B05C-BFA1284D3390}" type="presParOf" srcId="{6836F9F2-06C5-F64B-AD94-F1A98DCAC581}" destId="{6D49EDE3-EEA9-CE44-8710-3DD5BE29850C}" srcOrd="2" destOrd="0" presId="urn:microsoft.com/office/officeart/2005/8/layout/StepDownProcess"/>
    <dgm:cxn modelId="{BFCDF2AB-5C62-254E-9AF4-92A0066F37A9}" type="presParOf" srcId="{B544381A-6D34-5F41-9F09-74C9090DEB6A}" destId="{EF8C47E8-6384-1547-B8A1-41559C3DB7D1}" srcOrd="1" destOrd="0" presId="urn:microsoft.com/office/officeart/2005/8/layout/StepDownProcess"/>
    <dgm:cxn modelId="{D61E9C11-03EA-6740-B8C9-B6F17A6DF7C2}" type="presParOf" srcId="{B544381A-6D34-5F41-9F09-74C9090DEB6A}" destId="{F6AD1062-0FC4-B546-A6CC-173DCBC01EA6}" srcOrd="2" destOrd="0" presId="urn:microsoft.com/office/officeart/2005/8/layout/StepDownProcess"/>
    <dgm:cxn modelId="{A896FA71-140E-134A-90A9-839D81468B87}" type="presParOf" srcId="{F6AD1062-0FC4-B546-A6CC-173DCBC01EA6}" destId="{0105DCDA-5789-D24B-8FEB-A29BD8C1ADAB}" srcOrd="0" destOrd="0" presId="urn:microsoft.com/office/officeart/2005/8/layout/StepDownProcess"/>
    <dgm:cxn modelId="{658985F6-DBD7-9A42-B43C-959A3A80F9C4}" type="presParOf" srcId="{F6AD1062-0FC4-B546-A6CC-173DCBC01EA6}" destId="{98BBA187-05ED-1049-8125-F77DDEB5CAA8}" srcOrd="1" destOrd="0" presId="urn:microsoft.com/office/officeart/2005/8/layout/StepDownProcess"/>
    <dgm:cxn modelId="{C6707D69-737D-BC4D-9DF2-4E41FECFC1F6}" type="presParOf" srcId="{F6AD1062-0FC4-B546-A6CC-173DCBC01EA6}" destId="{1502112A-7BBE-6147-A245-E66B309DDDC3}" srcOrd="2" destOrd="0" presId="urn:microsoft.com/office/officeart/2005/8/layout/StepDownProcess"/>
    <dgm:cxn modelId="{128BD132-E25E-FA4F-9369-49E88E860A3B}" type="presParOf" srcId="{B544381A-6D34-5F41-9F09-74C9090DEB6A}" destId="{973A44FA-F6EC-1D48-A4E8-8EBEFEA74630}" srcOrd="3" destOrd="0" presId="urn:microsoft.com/office/officeart/2005/8/layout/StepDownProcess"/>
    <dgm:cxn modelId="{E367A333-B335-3E46-8129-309B893112F6}" type="presParOf" srcId="{B544381A-6D34-5F41-9F09-74C9090DEB6A}" destId="{BDAF936D-F4C7-EB45-A5D9-949C343FD271}" srcOrd="4" destOrd="0" presId="urn:microsoft.com/office/officeart/2005/8/layout/StepDownProcess"/>
    <dgm:cxn modelId="{F152D18D-D3CB-D845-819F-40C199026C1E}" type="presParOf" srcId="{BDAF936D-F4C7-EB45-A5D9-949C343FD271}" destId="{0D75C98D-83FF-594E-ACB0-01501AF9FDC8}" srcOrd="0" destOrd="0" presId="urn:microsoft.com/office/officeart/2005/8/layout/StepDownProcess"/>
    <dgm:cxn modelId="{357F1EAF-D3B3-5842-A2E4-F1FE70A813E2}" type="presParOf" srcId="{BDAF936D-F4C7-EB45-A5D9-949C343FD271}" destId="{FAA15ACD-C9B2-B949-809D-6C0FB04BB4B3}" srcOrd="1" destOrd="0" presId="urn:microsoft.com/office/officeart/2005/8/layout/StepDownProcess"/>
    <dgm:cxn modelId="{B035600C-C212-014F-9EAD-69FB7B0C3E67}" type="presParOf" srcId="{BDAF936D-F4C7-EB45-A5D9-949C343FD271}" destId="{AF34CB2D-63DB-FD46-95D0-346E74753B39}" srcOrd="2" destOrd="0" presId="urn:microsoft.com/office/officeart/2005/8/layout/StepDownProcess"/>
    <dgm:cxn modelId="{33FE9B3C-E862-324E-BA41-8599F2355618}" type="presParOf" srcId="{B544381A-6D34-5F41-9F09-74C9090DEB6A}" destId="{F7ABD03D-10F4-4644-BD65-559DBB8CEDA7}" srcOrd="5" destOrd="0" presId="urn:microsoft.com/office/officeart/2005/8/layout/StepDownProcess"/>
    <dgm:cxn modelId="{89ECE14E-2228-4744-8B35-E850F124D946}" type="presParOf" srcId="{B544381A-6D34-5F41-9F09-74C9090DEB6A}" destId="{A7782FF0-6D26-7440-9DE0-1125E3E2BDA3}" srcOrd="6" destOrd="0" presId="urn:microsoft.com/office/officeart/2005/8/layout/StepDownProcess"/>
    <dgm:cxn modelId="{F0578841-38CF-1C46-8A16-74BB1D0EB800}" type="presParOf" srcId="{A7782FF0-6D26-7440-9DE0-1125E3E2BDA3}" destId="{7A45FB45-0795-3548-A05F-A63C36451499}" srcOrd="0" destOrd="0" presId="urn:microsoft.com/office/officeart/2005/8/layout/StepDownProcess"/>
    <dgm:cxn modelId="{AB380F00-3534-4F41-BFF1-B98D40EE5100}" type="presParOf" srcId="{A7782FF0-6D26-7440-9DE0-1125E3E2BDA3}" destId="{4FF1AC7B-5A1A-7A40-B86C-BACE28880C3F}" srcOrd="1" destOrd="0" presId="urn:microsoft.com/office/officeart/2005/8/layout/StepDownProcess"/>
    <dgm:cxn modelId="{97178374-6543-624A-B5A2-92E42DC482F7}" type="presParOf" srcId="{A7782FF0-6D26-7440-9DE0-1125E3E2BDA3}" destId="{C0442ED0-5923-CC46-930E-A0E6811B02CB}" srcOrd="2" destOrd="0" presId="urn:microsoft.com/office/officeart/2005/8/layout/StepDownProcess"/>
    <dgm:cxn modelId="{A88167F3-FAC9-CF42-ACD4-1FE1945AB75A}" type="presParOf" srcId="{B544381A-6D34-5F41-9F09-74C9090DEB6A}" destId="{2DFEFBBE-F35B-C047-A893-07B0609D04A9}" srcOrd="7" destOrd="0" presId="urn:microsoft.com/office/officeart/2005/8/layout/StepDownProcess"/>
    <dgm:cxn modelId="{83490162-5109-074C-A738-398A8DEA5D69}" type="presParOf" srcId="{B544381A-6D34-5F41-9F09-74C9090DEB6A}" destId="{C6E23AC0-752F-E74D-9C38-7E1E03802849}" srcOrd="8" destOrd="0" presId="urn:microsoft.com/office/officeart/2005/8/layout/StepDownProcess"/>
    <dgm:cxn modelId="{FC5BD413-2BF2-744E-84FF-212F1828BD38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598FEAE5-5849-6B47-9C70-CD3AE1CD013C}">
      <dgm:prSet phldrT="[Testo]"/>
      <dgm:spPr/>
      <dgm:t>
        <a:bodyPr/>
        <a:lstStyle/>
        <a:p>
          <a:r>
            <a:rPr lang="it-IT" dirty="0"/>
            <a:t>Phase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/>
            <a:t>Phase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</dgm:pt>
  </dgm:ptLst>
  <dgm:cxnLst>
    <dgm:cxn modelId="{49EDCE45-D869-4F2B-843C-E868D278F09C}" type="presOf" srcId="{DC5B5194-622A-A44F-9D4C-89A6746D8CF0}" destId="{98BBA187-05ED-1049-8125-F77DDEB5CAA8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81394AB0-2D50-466F-8B51-346781FCA5B2}" type="presOf" srcId="{598FEAE5-5849-6B47-9C70-CD3AE1CD013C}" destId="{8926E5F5-873E-644D-B771-8DAC1D49769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D153D8F8-E7C2-4341-9490-CE546F7273A5}" type="presOf" srcId="{0CF30F3B-CFFF-7842-A442-5AAEF1E69018}" destId="{B544381A-6D34-5F41-9F09-74C9090DEB6A}" srcOrd="0" destOrd="0" presId="urn:microsoft.com/office/officeart/2005/8/layout/StepDownProcess"/>
    <dgm:cxn modelId="{9C6043C6-2366-41B2-B4E3-2E04CB2CD869}" type="presParOf" srcId="{B544381A-6D34-5F41-9F09-74C9090DEB6A}" destId="{6836F9F2-06C5-F64B-AD94-F1A98DCAC581}" srcOrd="0" destOrd="0" presId="urn:microsoft.com/office/officeart/2005/8/layout/StepDownProcess"/>
    <dgm:cxn modelId="{D51B5180-5EC6-4A9C-B16B-78F9F6E00E34}" type="presParOf" srcId="{6836F9F2-06C5-F64B-AD94-F1A98DCAC581}" destId="{AAEE2770-BA8C-F345-9CC3-E499009A6F17}" srcOrd="0" destOrd="0" presId="urn:microsoft.com/office/officeart/2005/8/layout/StepDownProcess"/>
    <dgm:cxn modelId="{154AF47D-2211-4A84-8295-54A959FF3F16}" type="presParOf" srcId="{6836F9F2-06C5-F64B-AD94-F1A98DCAC581}" destId="{8926E5F5-873E-644D-B771-8DAC1D49769F}" srcOrd="1" destOrd="0" presId="urn:microsoft.com/office/officeart/2005/8/layout/StepDownProcess"/>
    <dgm:cxn modelId="{5EE9B04A-2F7C-4217-A16E-8A97D3061252}" type="presParOf" srcId="{6836F9F2-06C5-F64B-AD94-F1A98DCAC581}" destId="{6D49EDE3-EEA9-CE44-8710-3DD5BE29850C}" srcOrd="2" destOrd="0" presId="urn:microsoft.com/office/officeart/2005/8/layout/StepDownProcess"/>
    <dgm:cxn modelId="{C7147DCC-61C2-4438-967D-8198EFCB0897}" type="presParOf" srcId="{B544381A-6D34-5F41-9F09-74C9090DEB6A}" destId="{EF8C47E8-6384-1547-B8A1-41559C3DB7D1}" srcOrd="1" destOrd="0" presId="urn:microsoft.com/office/officeart/2005/8/layout/StepDownProcess"/>
    <dgm:cxn modelId="{0EA380C6-92A5-4ADE-B4EE-574AC3CED5C3}" type="presParOf" srcId="{B544381A-6D34-5F41-9F09-74C9090DEB6A}" destId="{F6AD1062-0FC4-B546-A6CC-173DCBC01EA6}" srcOrd="2" destOrd="0" presId="urn:microsoft.com/office/officeart/2005/8/layout/StepDownProcess"/>
    <dgm:cxn modelId="{28F3B7D1-B51E-457D-B2E1-79749B531784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/>
            <a:t>Phase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/>
            <a:t>Phase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</dgm:pt>
  </dgm:ptLst>
  <dgm:cxnLst>
    <dgm:cxn modelId="{6C638865-51A5-F347-B72C-9D9611D74FFB}" type="presOf" srcId="{0CF30F3B-CFFF-7842-A442-5AAEF1E69018}" destId="{B544381A-6D34-5F41-9F09-74C9090DEB6A}" srcOrd="0" destOrd="0" presId="urn:microsoft.com/office/officeart/2005/8/layout/StepDownProcess"/>
    <dgm:cxn modelId="{C08E6F8A-5244-C041-8B2A-277FFE79BA67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271E38EC-C7BB-F448-946D-4EC5F9F5939B}" type="presOf" srcId="{DC5B5194-622A-A44F-9D4C-89A6746D8CF0}" destId="{98BBA187-05ED-1049-8125-F77DDEB5CAA8}" srcOrd="0" destOrd="0" presId="urn:microsoft.com/office/officeart/2005/8/layout/StepDownProcess"/>
    <dgm:cxn modelId="{FE1E8791-1511-1D49-AB8E-6F75728217B7}" type="presParOf" srcId="{B544381A-6D34-5F41-9F09-74C9090DEB6A}" destId="{6836F9F2-06C5-F64B-AD94-F1A98DCAC581}" srcOrd="0" destOrd="0" presId="urn:microsoft.com/office/officeart/2005/8/layout/StepDownProcess"/>
    <dgm:cxn modelId="{FDBAF209-5AB8-4246-827C-8528F49E659B}" type="presParOf" srcId="{6836F9F2-06C5-F64B-AD94-F1A98DCAC581}" destId="{AAEE2770-BA8C-F345-9CC3-E499009A6F17}" srcOrd="0" destOrd="0" presId="urn:microsoft.com/office/officeart/2005/8/layout/StepDownProcess"/>
    <dgm:cxn modelId="{C8DC039F-93FF-9D4E-940B-154895135B6F}" type="presParOf" srcId="{6836F9F2-06C5-F64B-AD94-F1A98DCAC581}" destId="{8926E5F5-873E-644D-B771-8DAC1D49769F}" srcOrd="1" destOrd="0" presId="urn:microsoft.com/office/officeart/2005/8/layout/StepDownProcess"/>
    <dgm:cxn modelId="{F502FC46-CEEB-9546-8BD1-F2F3DCFB9828}" type="presParOf" srcId="{6836F9F2-06C5-F64B-AD94-F1A98DCAC581}" destId="{6D49EDE3-EEA9-CE44-8710-3DD5BE29850C}" srcOrd="2" destOrd="0" presId="urn:microsoft.com/office/officeart/2005/8/layout/StepDownProcess"/>
    <dgm:cxn modelId="{188EEC46-AF95-CC40-ABA7-BF8F113329E1}" type="presParOf" srcId="{B544381A-6D34-5F41-9F09-74C9090DEB6A}" destId="{EF8C47E8-6384-1547-B8A1-41559C3DB7D1}" srcOrd="1" destOrd="0" presId="urn:microsoft.com/office/officeart/2005/8/layout/StepDownProcess"/>
    <dgm:cxn modelId="{22630B10-3E57-4D43-B7B3-EA3386162FCE}" type="presParOf" srcId="{B544381A-6D34-5F41-9F09-74C9090DEB6A}" destId="{F6AD1062-0FC4-B546-A6CC-173DCBC01EA6}" srcOrd="2" destOrd="0" presId="urn:microsoft.com/office/officeart/2005/8/layout/StepDownProcess"/>
    <dgm:cxn modelId="{EC26E71B-1A6D-A04A-8DCF-0C5CF33EF723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C30043B9-57E7-4602-8C83-B998D44171B2}">
      <dgm:prSet phldrT="[Testo]"/>
      <dgm:spPr/>
      <dgm:t>
        <a:bodyPr/>
        <a:lstStyle/>
        <a:p>
          <a:r>
            <a:rPr lang="it-IT" dirty="0"/>
            <a:t>Phase 3</a:t>
          </a:r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it-I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</dgm:pt>
  </dgm:ptLst>
  <dgm:cxnLst>
    <dgm:cxn modelId="{26438A93-35F9-403A-941F-FAF54F97AF28}" type="presOf" srcId="{0CF30F3B-CFFF-7842-A442-5AAEF1E69018}" destId="{B544381A-6D34-5F41-9F09-74C9090DEB6A}" srcOrd="0" destOrd="0" presId="urn:microsoft.com/office/officeart/2005/8/layout/StepDownProcess"/>
    <dgm:cxn modelId="{40EF5AD3-C878-4A73-9E33-7EEDA1D08D1A}" type="presOf" srcId="{C30043B9-57E7-4602-8C83-B998D44171B2}" destId="{FFCFCDEE-3C11-48C9-9197-7DCD10BB5DA3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AF199937-573F-4316-8304-30716E2427F6}" type="presParOf" srcId="{B544381A-6D34-5F41-9F09-74C9090DEB6A}" destId="{B7D3EC09-761D-4B8C-B339-F598BA589E55}" srcOrd="0" destOrd="0" presId="urn:microsoft.com/office/officeart/2005/8/layout/StepDownProcess"/>
    <dgm:cxn modelId="{78FBD3FC-E5E0-4195-8E0C-B0D31D2E609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Phase 1</a:t>
          </a:r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Phase 2</a:t>
          </a:r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Phase 1</a:t>
          </a:r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Phase 2</a:t>
          </a:r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15511" y="2558894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Phase 3 </a:t>
          </a:r>
        </a:p>
      </dsp:txBody>
      <dsp:txXfrm>
        <a:off x="5355333" y="2598716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/>
            <a:t>Phase 1</a:t>
          </a:r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/>
            <a:t>Phase 2</a:t>
          </a:r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/>
            <a:t>Phase 1</a:t>
          </a:r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/>
            <a:t>Phase 2</a:t>
          </a:r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/>
            <a:t>Phase 3</a:t>
          </a:r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23/12/2019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23/12/2019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23/12/2019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/>
              <a:t>            SoMExNet	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>
                <a:solidFill>
                  <a:schemeClr val="accent2"/>
                </a:solidFill>
              </a:rPr>
              <a:t>FORMATION</a:t>
            </a:r>
            <a:endParaRPr lang="fr-BE" sz="2200" dirty="0">
              <a:solidFill>
                <a:schemeClr val="accent2"/>
              </a:solidFill>
            </a:endParaRPr>
          </a:p>
          <a:p>
            <a:pPr algn="l"/>
            <a:r>
              <a:rPr lang="fr-BE" sz="1100" i="1" dirty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reflects the views only of the author, and the Commission cannot be held responsible for any use which may be made of the information contained therein</a:t>
            </a:r>
            <a:r>
              <a:rPr lang="en-GB" sz="900" i="1" dirty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rgbClr val="72A528"/>
                </a:solidFill>
              </a:rPr>
              <a:t>Parcours</a:t>
            </a:r>
            <a:r>
              <a:rPr lang="en-GB" sz="3200" b="1" dirty="0">
                <a:solidFill>
                  <a:srgbClr val="72A528"/>
                </a:solidFill>
              </a:rPr>
              <a:t>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Du </a:t>
            </a:r>
            <a:r>
              <a:rPr lang="en-GB" sz="2200" b="1" dirty="0" err="1">
                <a:solidFill>
                  <a:srgbClr val="72A528"/>
                </a:solidFill>
              </a:rPr>
              <a:t>partenaire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associé</a:t>
            </a:r>
            <a:r>
              <a:rPr lang="en-GB" sz="2200" b="1" dirty="0">
                <a:solidFill>
                  <a:srgbClr val="72A528"/>
                </a:solidFill>
              </a:rPr>
              <a:t> à </a:t>
            </a:r>
            <a:r>
              <a:rPr lang="en-GB" sz="2200" b="1" dirty="0" err="1">
                <a:solidFill>
                  <a:srgbClr val="72A528"/>
                </a:solidFill>
              </a:rPr>
              <a:t>l’utilisateur</a:t>
            </a:r>
            <a:r>
              <a:rPr lang="en-GB" sz="2200" b="1" dirty="0">
                <a:solidFill>
                  <a:srgbClr val="72A528"/>
                </a:solidFill>
              </a:rPr>
              <a:t> final 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/>
                <a:t>Formation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219659"/>
              </p:ext>
            </p:extLst>
          </p:nvPr>
        </p:nvGraphicFramePr>
        <p:xfrm>
          <a:off x="323528" y="3861048"/>
          <a:ext cx="8424936" cy="22910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err="1"/>
                        <a:t>Projets</a:t>
                      </a:r>
                      <a:r>
                        <a:rPr lang="en-US" sz="1500" b="0" dirty="0"/>
                        <a:t> </a:t>
                      </a:r>
                      <a:r>
                        <a:rPr lang="en-US" sz="1500" b="0" dirty="0" err="1"/>
                        <a:t>SoMEX</a:t>
                      </a:r>
                      <a:r>
                        <a:rPr lang="en-US" sz="1500" b="0" dirty="0"/>
                        <a:t> et </a:t>
                      </a:r>
                      <a:r>
                        <a:rPr lang="en-US" sz="1500" b="0" dirty="0" err="1"/>
                        <a:t>SoMExNet</a:t>
                      </a:r>
                      <a:r>
                        <a:rPr lang="en-US" sz="1500" b="0" dirty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/>
                        <a:t>Application web </a:t>
                      </a:r>
                      <a:r>
                        <a:rPr lang="en-US" sz="1500" i="0" dirty="0" err="1"/>
                        <a:t>SoMExNet</a:t>
                      </a:r>
                      <a:r>
                        <a:rPr lang="en-US" sz="1500" i="0" dirty="0"/>
                        <a:t> 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/>
                        <a:t>Outil</a:t>
                      </a:r>
                      <a:r>
                        <a:rPr lang="en-US" sz="1500" i="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b="0" i="0" baseline="0" dirty="0"/>
                        <a:t>Diapositives sur les </a:t>
                      </a:r>
                      <a:r>
                        <a:rPr lang="en-US" sz="1500" b="0" i="0" baseline="0" dirty="0" err="1"/>
                        <a:t>projets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SoMEX</a:t>
                      </a:r>
                      <a:r>
                        <a:rPr lang="en-US" sz="1500" b="0" i="0" baseline="0" dirty="0"/>
                        <a:t> et </a:t>
                      </a:r>
                      <a:r>
                        <a:rPr lang="en-US" sz="1500" b="0" i="0" baseline="0" dirty="0" err="1"/>
                        <a:t>SoMEXnet</a:t>
                      </a:r>
                      <a:r>
                        <a:rPr lang="en-US" sz="1500" b="0" i="0" baseline="0" dirty="0"/>
                        <a:t>, et sur la formation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>
                        <a:highlight>
                          <a:srgbClr val="FFFF00"/>
                        </a:highlight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/>
                        <a:t>Outil</a:t>
                      </a:r>
                      <a:r>
                        <a:rPr lang="en-US" sz="1500" u="sng" dirty="0"/>
                        <a:t> 2 – Kit </a:t>
                      </a:r>
                      <a:r>
                        <a:rPr lang="en-US" sz="1500" u="sng" dirty="0" err="1"/>
                        <a:t>pédagogique</a:t>
                      </a:r>
                      <a:r>
                        <a:rPr lang="en-US" sz="1500" u="sng" dirty="0"/>
                        <a:t>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u="none" dirty="0"/>
                        <a:t>Power Point de presentation de </a:t>
                      </a:r>
                      <a:r>
                        <a:rPr lang="en-US" sz="1500" u="none" dirty="0" err="1"/>
                        <a:t>l’application</a:t>
                      </a:r>
                      <a:r>
                        <a:rPr lang="en-US" sz="1500" u="none" dirty="0"/>
                        <a:t>, </a:t>
                      </a:r>
                      <a:r>
                        <a:rPr lang="en-US" sz="1500" dirty="0"/>
                        <a:t>video de </a:t>
                      </a:r>
                      <a:r>
                        <a:rPr lang="en-US" sz="1500" dirty="0" err="1"/>
                        <a:t>l’application</a:t>
                      </a:r>
                      <a:r>
                        <a:rPr lang="en-US" sz="1500" dirty="0"/>
                        <a:t> et plaquette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Par 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1979712" y="2875002"/>
            <a:ext cx="6286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</a:t>
            </a:r>
            <a:r>
              <a:rPr lang="en-US" dirty="0"/>
              <a:t> Envoi de diapositives et de </a:t>
            </a:r>
            <a:r>
              <a:rPr lang="en-US" dirty="0" err="1"/>
              <a:t>l’outil</a:t>
            </a:r>
            <a:r>
              <a:rPr lang="en-US" dirty="0"/>
              <a:t> 2 – Kit </a:t>
            </a:r>
            <a:r>
              <a:rPr lang="en-US" dirty="0" err="1"/>
              <a:t>pédagogique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8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39"/>
            <a:ext cx="8373616" cy="1044277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rgbClr val="72A528"/>
                </a:solidFill>
              </a:rPr>
              <a:t>Parcours</a:t>
            </a:r>
            <a:r>
              <a:rPr lang="en-GB" sz="3200" b="1" dirty="0">
                <a:solidFill>
                  <a:srgbClr val="72A528"/>
                </a:solidFill>
              </a:rPr>
              <a:t>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du </a:t>
            </a:r>
            <a:r>
              <a:rPr lang="en-GB" sz="2200" b="1" dirty="0" err="1">
                <a:solidFill>
                  <a:srgbClr val="72A528"/>
                </a:solidFill>
              </a:rPr>
              <a:t>partenaire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associé</a:t>
            </a:r>
            <a:r>
              <a:rPr lang="en-GB" sz="2200" b="1" dirty="0">
                <a:solidFill>
                  <a:srgbClr val="72A528"/>
                </a:solidFill>
              </a:rPr>
              <a:t> à </a:t>
            </a:r>
            <a:r>
              <a:rPr lang="en-GB" sz="2200" b="1" dirty="0" err="1">
                <a:solidFill>
                  <a:srgbClr val="72A528"/>
                </a:solidFill>
              </a:rPr>
              <a:t>l’utilisateur</a:t>
            </a:r>
            <a:r>
              <a:rPr lang="en-GB" sz="2200" b="1" dirty="0">
                <a:solidFill>
                  <a:srgbClr val="72A528"/>
                </a:solidFill>
              </a:rPr>
              <a:t> final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/>
                <a:t>Formation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Etape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>
                  <a:solidFill>
                    <a:srgbClr val="FF0000"/>
                  </a:solidFill>
                </a:rPr>
                <a:t>En présentiel*:</a:t>
              </a:r>
              <a:r>
                <a:rPr lang="it-IT" sz="1600" i="1" dirty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860779"/>
              </p:ext>
            </p:extLst>
          </p:nvPr>
        </p:nvGraphicFramePr>
        <p:xfrm>
          <a:off x="323528" y="3044408"/>
          <a:ext cx="8424935" cy="33528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DUREE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</a:t>
                      </a:r>
                      <a:r>
                        <a:rPr lang="it-IT" sz="1500" i="1" baseline="0" dirty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/>
                        <a:t>SoMEx</a:t>
                      </a:r>
                      <a:r>
                        <a:rPr lang="it-IT" sz="1500" b="0" baseline="0" dirty="0"/>
                        <a:t> and </a:t>
                      </a:r>
                      <a:r>
                        <a:rPr lang="it-IT" sz="1500" b="0" dirty="0"/>
                        <a:t>SoMExNet Project: </a:t>
                      </a:r>
                      <a:r>
                        <a:rPr lang="it-IT" sz="1500" b="0" i="1" dirty="0"/>
                        <a:t>Les objectifs </a:t>
                      </a:r>
                      <a:r>
                        <a:rPr lang="it-IT" sz="1500" b="0" i="1" strike="noStrike" dirty="0"/>
                        <a:t>et contenu</a:t>
                      </a:r>
                      <a:endParaRPr lang="it-IT" sz="1500" b="0" strike="noStrike" dirty="0"/>
                    </a:p>
                    <a:p>
                      <a:endParaRPr lang="it-IT" sz="1500" b="0" dirty="0"/>
                    </a:p>
                    <a:p>
                      <a:r>
                        <a:rPr lang="it-IT" sz="1500" b="0" dirty="0"/>
                        <a:t>Application web SoMExNet</a:t>
                      </a:r>
                      <a:r>
                        <a:rPr lang="it-IT" sz="1500" b="0" baseline="0" dirty="0"/>
                        <a:t>: </a:t>
                      </a:r>
                      <a:r>
                        <a:rPr lang="it-IT" sz="1500" b="0" dirty="0"/>
                        <a:t> </a:t>
                      </a:r>
                    </a:p>
                    <a:p>
                      <a:r>
                        <a:rPr lang="it-IT" sz="1500" b="0" dirty="0"/>
                        <a:t>Les objectifs et </a:t>
                      </a:r>
                      <a:r>
                        <a:rPr lang="it-IT" sz="1500" b="0" strike="noStrike" dirty="0"/>
                        <a:t>contenu</a:t>
                      </a:r>
                      <a:r>
                        <a:rPr lang="it-IT" sz="1500" b="0" strike="noStrike" baseline="0" dirty="0"/>
                        <a:t> </a:t>
                      </a:r>
                    </a:p>
                    <a:p>
                      <a:r>
                        <a:rPr lang="it-IT" sz="1500" b="0" strike="noStrike" baseline="0" dirty="0"/>
                        <a:t>Zones publiques et zones reservées</a:t>
                      </a:r>
                    </a:p>
                    <a:p>
                      <a:endParaRPr lang="it-IT" sz="1500" b="0" u="sng" baseline="0" dirty="0"/>
                    </a:p>
                    <a:p>
                      <a:r>
                        <a:rPr lang="it-IT" sz="1500" b="0" baseline="0" dirty="0"/>
                        <a:t>Des exercices sur l’application SoMExNet </a:t>
                      </a:r>
                    </a:p>
                    <a:p>
                      <a:endParaRPr lang="it-IT" sz="1500" i="1" dirty="0"/>
                    </a:p>
                    <a:p>
                      <a:r>
                        <a:rPr lang="it-IT" sz="1500" i="1" dirty="0"/>
                        <a:t>Questionnaire final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/>
                        <a:t>Diapositives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/>
                        <a:t>Tool 2 – pedagogical kit: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/>
                        <a:t>PowerPoint presentation de </a:t>
                      </a:r>
                      <a:r>
                        <a:rPr lang="en-US" sz="1500" dirty="0" err="1"/>
                        <a:t>l’application</a:t>
                      </a:r>
                      <a:r>
                        <a:rPr lang="en-US" sz="1500" dirty="0"/>
                        <a:t>; video de </a:t>
                      </a:r>
                      <a:r>
                        <a:rPr lang="en-US" sz="1500" dirty="0" err="1"/>
                        <a:t>l’application</a:t>
                      </a:r>
                      <a:r>
                        <a:rPr lang="en-US" sz="1500" dirty="0"/>
                        <a:t>; plaquette 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Présentiel*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638132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Il </a:t>
            </a:r>
            <a:r>
              <a:rPr lang="en-US" sz="1500" i="1" dirty="0" err="1"/>
              <a:t>est</a:t>
            </a:r>
            <a:r>
              <a:rPr lang="en-US" sz="1500" i="1" dirty="0"/>
              <a:t> possible de </a:t>
            </a:r>
            <a:r>
              <a:rPr lang="en-US" sz="1500" i="1" dirty="0" err="1"/>
              <a:t>réaliser</a:t>
            </a:r>
            <a:r>
              <a:rPr lang="en-US" sz="1500" i="1" dirty="0"/>
              <a:t> la formation à distance, par </a:t>
            </a:r>
            <a:r>
              <a:rPr lang="en-US" sz="1500" i="1" dirty="0" err="1"/>
              <a:t>exemple</a:t>
            </a:r>
            <a:r>
              <a:rPr lang="en-US" sz="1500" i="1" dirty="0"/>
              <a:t> par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018459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>
                <a:solidFill>
                  <a:srgbClr val="72A528"/>
                </a:solidFill>
              </a:rPr>
              <a:t>Parcours</a:t>
            </a:r>
            <a:r>
              <a:rPr lang="en-GB" sz="3200" b="1" dirty="0">
                <a:solidFill>
                  <a:srgbClr val="72A528"/>
                </a:solidFill>
              </a:rPr>
              <a:t> 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du </a:t>
            </a:r>
            <a:r>
              <a:rPr lang="en-GB" sz="2200" b="1" dirty="0" err="1">
                <a:solidFill>
                  <a:srgbClr val="72A528"/>
                </a:solidFill>
              </a:rPr>
              <a:t>partenaire</a:t>
            </a:r>
            <a:r>
              <a:rPr lang="en-GB" sz="2200" b="1" dirty="0">
                <a:solidFill>
                  <a:srgbClr val="72A528"/>
                </a:solidFill>
              </a:rPr>
              <a:t> </a:t>
            </a:r>
            <a:r>
              <a:rPr lang="en-GB" sz="2200" b="1" dirty="0" err="1">
                <a:solidFill>
                  <a:srgbClr val="72A528"/>
                </a:solidFill>
              </a:rPr>
              <a:t>associé</a:t>
            </a:r>
            <a:r>
              <a:rPr lang="en-GB" sz="2200" b="1" dirty="0">
                <a:solidFill>
                  <a:srgbClr val="72A528"/>
                </a:solidFill>
              </a:rPr>
              <a:t> à </a:t>
            </a:r>
            <a:r>
              <a:rPr lang="en-GB" sz="2200" b="1" dirty="0" err="1">
                <a:solidFill>
                  <a:srgbClr val="72A528"/>
                </a:solidFill>
              </a:rPr>
              <a:t>l’utilisateur</a:t>
            </a:r>
            <a:r>
              <a:rPr lang="en-GB" sz="2200" b="1" dirty="0">
                <a:solidFill>
                  <a:srgbClr val="72A528"/>
                </a:solidFill>
              </a:rPr>
              <a:t> final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Suivi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281746"/>
              </p:ext>
            </p:extLst>
          </p:nvPr>
        </p:nvGraphicFramePr>
        <p:xfrm>
          <a:off x="350539" y="2996952"/>
          <a:ext cx="8253909" cy="266532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DUREE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A</a:t>
                      </a:r>
                      <a:endParaRPr lang="it-IT" sz="1500" b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60 </a:t>
                      </a:r>
                      <a:r>
                        <a:rPr lang="it-IT" sz="1500" dirty="0" err="1"/>
                        <a:t>min</a:t>
                      </a:r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30 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Projets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et 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dirty="0"/>
                        <a:t>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/>
                        <a:t>Grille d’entrevue Semi-structurée</a:t>
                      </a:r>
                    </a:p>
                    <a:p>
                      <a:endParaRPr lang="it-IT" sz="15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aseline="0" dirty="0"/>
                        <a:t>Présentiel*</a:t>
                      </a: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Application web SoMExNet</a:t>
                      </a:r>
                      <a:r>
                        <a:rPr lang="en-US" sz="1500" baseline="0" dirty="0"/>
                        <a:t> 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Outil 2- Kit pédagogique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aseline="0" dirty="0"/>
                        <a:t>Contenu de formations</a:t>
                      </a:r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/>
                        <a:t>Grille d’entrevue Semi-structurée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/>
                        <a:t>Questionnaire d’évaluation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979712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err="1">
                <a:solidFill>
                  <a:srgbClr val="FF0000"/>
                </a:solidFill>
              </a:rPr>
              <a:t>En</a:t>
            </a:r>
            <a:r>
              <a:rPr lang="en-US" sz="1600" b="1" i="1" dirty="0">
                <a:solidFill>
                  <a:srgbClr val="FF0000"/>
                </a:solidFill>
              </a:rPr>
              <a:t> </a:t>
            </a:r>
            <a:r>
              <a:rPr lang="en-US" sz="1600" b="1" i="1" dirty="0" err="1">
                <a:solidFill>
                  <a:srgbClr val="FF0000"/>
                </a:solidFill>
              </a:rPr>
              <a:t>présentiel</a:t>
            </a:r>
            <a:r>
              <a:rPr lang="en-US" sz="1600" b="1" i="1" dirty="0">
                <a:solidFill>
                  <a:srgbClr val="FF0000"/>
                </a:solidFill>
              </a:rPr>
              <a:t>*: 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23528" y="5589240"/>
            <a:ext cx="8470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Les “Questionnaires de </a:t>
            </a:r>
            <a:r>
              <a:rPr lang="en-US" sz="1600" i="1" dirty="0" err="1"/>
              <a:t>l’utilisateur</a:t>
            </a:r>
            <a:r>
              <a:rPr lang="en-US" sz="1600" i="1" dirty="0"/>
              <a:t> final” </a:t>
            </a:r>
            <a:r>
              <a:rPr lang="en-US" sz="1600" i="1" dirty="0" err="1"/>
              <a:t>doivent</a:t>
            </a:r>
            <a:r>
              <a:rPr lang="en-US" sz="1600" i="1" dirty="0"/>
              <a:t> </a:t>
            </a:r>
            <a:r>
              <a:rPr lang="en-US" sz="1600" i="1" dirty="0" err="1"/>
              <a:t>être</a:t>
            </a:r>
            <a:r>
              <a:rPr lang="en-US" sz="1600" i="1" dirty="0"/>
              <a:t> </a:t>
            </a:r>
            <a:r>
              <a:rPr lang="en-US" sz="1600" i="1" dirty="0" err="1"/>
              <a:t>envoyés</a:t>
            </a:r>
            <a:r>
              <a:rPr lang="en-US" sz="1600" i="1" dirty="0"/>
              <a:t> par le </a:t>
            </a:r>
            <a:r>
              <a:rPr lang="en-US" sz="1600" i="1" dirty="0" err="1"/>
              <a:t>partenaire</a:t>
            </a:r>
            <a:r>
              <a:rPr lang="en-US" sz="1600" i="1" dirty="0"/>
              <a:t> </a:t>
            </a:r>
            <a:r>
              <a:rPr lang="en-US" sz="1600" i="1" dirty="0" err="1"/>
              <a:t>associé</a:t>
            </a:r>
            <a:r>
              <a:rPr lang="en-US" sz="1600" i="1" dirty="0"/>
              <a:t> au </a:t>
            </a:r>
            <a:r>
              <a:rPr lang="en-US" sz="1600" i="1" dirty="0" err="1"/>
              <a:t>partenaire</a:t>
            </a:r>
            <a:r>
              <a:rPr lang="en-US" sz="1600" i="1" dirty="0"/>
              <a:t> du </a:t>
            </a:r>
            <a:r>
              <a:rPr lang="en-US" sz="1600" i="1" dirty="0" err="1"/>
              <a:t>projet</a:t>
            </a:r>
            <a:r>
              <a:rPr lang="en-US" sz="1600" i="1" dirty="0"/>
              <a:t> à la fin de </a:t>
            </a:r>
            <a:r>
              <a:rPr lang="en-US" sz="1600" i="1" dirty="0" err="1"/>
              <a:t>chaque</a:t>
            </a:r>
            <a:r>
              <a:rPr lang="en-US" sz="1600" i="1" dirty="0"/>
              <a:t> session de </a:t>
            </a:r>
            <a:r>
              <a:rPr lang="en-US" sz="1600" i="1" dirty="0" err="1"/>
              <a:t>suivi</a:t>
            </a:r>
            <a:r>
              <a:rPr lang="en-US" sz="1600" i="1" dirty="0"/>
              <a:t>.</a:t>
            </a:r>
            <a:endParaRPr lang="en-US" sz="1600" dirty="0"/>
          </a:p>
        </p:txBody>
      </p:sp>
      <p:sp>
        <p:nvSpPr>
          <p:cNvPr id="14" name="Rettangolo 13"/>
          <p:cNvSpPr/>
          <p:nvPr/>
        </p:nvSpPr>
        <p:spPr>
          <a:xfrm>
            <a:off x="365675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Il </a:t>
            </a:r>
            <a:r>
              <a:rPr lang="en-US" sz="1500" i="1" dirty="0" err="1"/>
              <a:t>est</a:t>
            </a:r>
            <a:r>
              <a:rPr lang="en-US" sz="1500" i="1" dirty="0"/>
              <a:t> possible de </a:t>
            </a:r>
            <a:r>
              <a:rPr lang="en-US" sz="1500" i="1" dirty="0" err="1"/>
              <a:t>réaliser</a:t>
            </a:r>
            <a:r>
              <a:rPr lang="en-US" sz="1500" i="1" dirty="0"/>
              <a:t> la formation à distance, par </a:t>
            </a:r>
            <a:r>
              <a:rPr lang="en-US" sz="1500" i="1" dirty="0" err="1"/>
              <a:t>exemple</a:t>
            </a:r>
            <a:r>
              <a:rPr lang="en-US" sz="1500" i="1" dirty="0"/>
              <a:t> par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1786814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A/ </a:t>
            </a:r>
            <a:r>
              <a:rPr lang="en-GB" sz="3200" b="1" dirty="0" err="1">
                <a:solidFill>
                  <a:srgbClr val="92D050"/>
                </a:solidFill>
              </a:rPr>
              <a:t>Parcours</a:t>
            </a:r>
            <a:r>
              <a:rPr lang="en-GB" sz="3200" b="1" dirty="0">
                <a:solidFill>
                  <a:srgbClr val="92D050"/>
                </a:solidFill>
              </a:rPr>
              <a:t> B </a:t>
            </a:r>
            <a:br>
              <a:rPr lang="en-GB" sz="3200" b="1" dirty="0"/>
            </a:br>
            <a:r>
              <a:rPr lang="en-GB" sz="2200" b="1" dirty="0"/>
              <a:t>du </a:t>
            </a:r>
            <a:r>
              <a:rPr lang="en-GB" sz="2200" b="1" dirty="0" err="1"/>
              <a:t>partenaire</a:t>
            </a:r>
            <a:r>
              <a:rPr lang="en-GB" sz="2200" b="1" dirty="0"/>
              <a:t> du </a:t>
            </a:r>
            <a:r>
              <a:rPr lang="en-GB" sz="2200" b="1" dirty="0" err="1"/>
              <a:t>projet</a:t>
            </a:r>
            <a:r>
              <a:rPr lang="en-GB" sz="2200" b="1" dirty="0"/>
              <a:t> au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r>
              <a:rPr lang="en-GB" sz="2200" b="1" dirty="0"/>
              <a:t> 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3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3</a:t>
              </a: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/>
              <a:t>Observations finales: </a:t>
            </a:r>
          </a:p>
          <a:p>
            <a:pPr lvl="0"/>
            <a:r>
              <a:rPr lang="it-IT" sz="1600" dirty="0"/>
              <a:t>Mail à la fin de la formation.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124745"/>
              </p:ext>
            </p:extLst>
          </p:nvPr>
        </p:nvGraphicFramePr>
        <p:xfrm>
          <a:off x="323528" y="2924944"/>
          <a:ext cx="7776864" cy="207160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6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3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968">
                <a:tc rowSpan="3"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D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dirty="0">
                          <a:solidFill>
                            <a:srgbClr val="000000"/>
                          </a:solidFill>
                        </a:rPr>
                        <a:t>Processus de formation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dirty="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/>
                        <a:t>Questionnaire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baseline="0"/>
                        <a:t>de satisfaction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Par 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Suggestions par rapport aux actions à venir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Considérations finales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0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/>
              <a:t>Pour </a:t>
            </a:r>
            <a:r>
              <a:rPr lang="fr-FR" sz="3200" b="1" dirty="0"/>
              <a:t>atteindre</a:t>
            </a:r>
            <a:r>
              <a:rPr lang="en-GB" sz="3200" b="1" dirty="0"/>
              <a:t> les objectives: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1520" y="620688"/>
            <a:ext cx="8208912" cy="6237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it-IT" sz="8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tx1"/>
                </a:solidFill>
                <a:cs typeface="Trebuchet MS"/>
              </a:rPr>
              <a:t>Deux programmes différents avec deux groupes cibles différents:</a:t>
            </a:r>
            <a:endParaRPr lang="it-IT" sz="2000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just">
              <a:buClr>
                <a:schemeClr val="accent2"/>
              </a:buClr>
            </a:pPr>
            <a:r>
              <a:rPr lang="it-IT" sz="1800" b="1" dirty="0">
                <a:solidFill>
                  <a:schemeClr val="accent2"/>
                </a:solidFill>
                <a:cs typeface="Trebuchet MS"/>
              </a:rPr>
              <a:t>PARCOURS A: </a:t>
            </a:r>
            <a:r>
              <a:rPr lang="it-IT" sz="1800" b="1" dirty="0">
                <a:cs typeface="Trebuchet MS"/>
              </a:rPr>
              <a:t>De partenaire de projet à partenaire associé*;</a:t>
            </a:r>
          </a:p>
          <a:p>
            <a:pPr lvl="1" algn="just">
              <a:buClrTx/>
            </a:pPr>
            <a:r>
              <a:rPr lang="it-IT" sz="1800" b="1" dirty="0">
                <a:solidFill>
                  <a:srgbClr val="72A528"/>
                </a:solidFill>
                <a:cs typeface="Trebuchet MS"/>
              </a:rPr>
              <a:t>PARCOURS B:  </a:t>
            </a:r>
            <a:r>
              <a:rPr lang="it-IT" sz="1800" b="1" dirty="0">
                <a:cs typeface="Trebuchet MS"/>
              </a:rPr>
              <a:t>De partenaire associé à utilisateur final**. </a:t>
            </a: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cs typeface="Trebuchet MS"/>
              </a:rPr>
              <a:t>Training Language: </a:t>
            </a:r>
            <a:r>
              <a:rPr lang="en-GB" sz="2000" dirty="0" err="1">
                <a:solidFill>
                  <a:schemeClr val="tx1"/>
                </a:solidFill>
                <a:cs typeface="Trebuchet MS"/>
              </a:rPr>
              <a:t>Celles</a:t>
            </a:r>
            <a:r>
              <a:rPr lang="en-GB" sz="2000" dirty="0">
                <a:solidFill>
                  <a:schemeClr val="tx1"/>
                </a:solidFill>
                <a:cs typeface="Trebuchet MS"/>
              </a:rPr>
              <a:t> du </a:t>
            </a:r>
            <a:r>
              <a:rPr lang="en-GB" sz="2000" dirty="0" err="1">
                <a:solidFill>
                  <a:schemeClr val="tx1"/>
                </a:solidFill>
                <a:cs typeface="Trebuchet MS"/>
              </a:rPr>
              <a:t>partenaires</a:t>
            </a:r>
            <a:r>
              <a:rPr lang="en-GB" sz="2000" dirty="0">
                <a:solidFill>
                  <a:schemeClr val="tx1"/>
                </a:solidFill>
                <a:cs typeface="Trebuchet MS"/>
              </a:rPr>
              <a:t>;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fr-FR" sz="8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tx1"/>
                </a:solidFill>
                <a:cs typeface="Trebuchet MS"/>
              </a:rPr>
              <a:t>Caractéristique: Obligatoire pour les partenaires associés et l’utilisateur final; 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it-IT" sz="8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tx1"/>
                </a:solidFill>
                <a:cs typeface="Trebuchet MS"/>
              </a:rPr>
              <a:t>Equipements/outils: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Blackboard (tableau noir)/PC / Connection à internet /Papier/ Questionnaires / Diapositives Power point. </a:t>
            </a:r>
          </a:p>
          <a:p>
            <a:pPr marL="0" lvl="1" indent="0" algn="just">
              <a:buNone/>
            </a:pPr>
            <a:endParaRPr lang="en-US" sz="3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en-US" i="1" dirty="0">
                <a:solidFill>
                  <a:schemeClr val="tx1"/>
                </a:solidFill>
                <a:cs typeface="Trebuchet MS"/>
              </a:rPr>
              <a:t>Nota bene: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cs typeface="Trebuchet MS"/>
              </a:rPr>
              <a:t>Le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partenaire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associé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*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est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le CFA. Les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utilisateurs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finaux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**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sont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ceux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qui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participent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à un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projet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de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mobilité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. 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cs typeface="Trebuchet MS"/>
              </a:rPr>
              <a:t>Dans le PARCOURS A le CFA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forme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le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partenaire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associé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, dans le PARCOURS B, le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partenaire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associé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forme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l’utilisateur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final.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it-I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776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081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b="1" spc="-80" dirty="0" err="1"/>
              <a:t>Chronologie</a:t>
            </a:r>
            <a:r>
              <a:rPr lang="en-GB" sz="3200" b="1" spc="-80" dirty="0"/>
              <a:t> du </a:t>
            </a:r>
            <a:r>
              <a:rPr lang="en-GB" sz="3200" b="1" spc="-80" dirty="0" err="1"/>
              <a:t>processus</a:t>
            </a:r>
            <a:r>
              <a:rPr lang="en-GB" sz="3200" b="1" spc="-80" dirty="0"/>
              <a:t> de formation</a:t>
            </a:r>
            <a:endParaRPr lang="en-GB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99442736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4424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PARCOURS A</a:t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de </a:t>
            </a:r>
            <a:r>
              <a:rPr lang="en-GB" sz="1400" b="1" i="1" dirty="0" err="1">
                <a:solidFill>
                  <a:schemeClr val="accent2"/>
                </a:solidFill>
              </a:rPr>
              <a:t>projet</a:t>
            </a:r>
            <a:r>
              <a:rPr lang="en-GB" sz="1400" b="1" i="1" dirty="0">
                <a:solidFill>
                  <a:schemeClr val="accent2"/>
                </a:solidFill>
              </a:rPr>
              <a:t> au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associé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PARCOURS B </a:t>
            </a:r>
            <a:br>
              <a:rPr lang="en-GB" b="1" dirty="0">
                <a:solidFill>
                  <a:srgbClr val="008000"/>
                </a:solidFill>
              </a:rPr>
            </a:br>
            <a:r>
              <a:rPr lang="en-GB" sz="1400" b="1" i="1" dirty="0">
                <a:solidFill>
                  <a:srgbClr val="008000"/>
                </a:solidFill>
              </a:rPr>
              <a:t>du </a:t>
            </a:r>
            <a:r>
              <a:rPr lang="en-GB" sz="1400" b="1" i="1" dirty="0" err="1">
                <a:solidFill>
                  <a:srgbClr val="008000"/>
                </a:solidFill>
              </a:rPr>
              <a:t>partenaire</a:t>
            </a:r>
            <a:r>
              <a:rPr lang="en-GB" sz="1400" b="1" i="1" dirty="0">
                <a:solidFill>
                  <a:srgbClr val="008000"/>
                </a:solidFill>
              </a:rPr>
              <a:t> </a:t>
            </a:r>
            <a:r>
              <a:rPr lang="en-GB" sz="1400" b="1" i="1" dirty="0" err="1">
                <a:solidFill>
                  <a:srgbClr val="008000"/>
                </a:solidFill>
              </a:rPr>
              <a:t>associé</a:t>
            </a:r>
            <a:r>
              <a:rPr lang="en-GB" sz="1400" b="1" i="1" dirty="0">
                <a:solidFill>
                  <a:srgbClr val="008000"/>
                </a:solidFill>
              </a:rPr>
              <a:t> à </a:t>
            </a:r>
            <a:r>
              <a:rPr lang="en-GB" sz="1400" b="1" i="1" dirty="0" err="1">
                <a:solidFill>
                  <a:srgbClr val="008000"/>
                </a:solidFill>
              </a:rPr>
              <a:t>l’utilisateur</a:t>
            </a:r>
            <a:r>
              <a:rPr lang="en-GB" sz="1400" b="1" i="1" dirty="0">
                <a:solidFill>
                  <a:srgbClr val="008000"/>
                </a:solidFill>
              </a:rPr>
              <a:t> final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PARCOURS A/</a:t>
            </a:r>
            <a:r>
              <a:rPr lang="en-GB" b="1" dirty="0">
                <a:solidFill>
                  <a:srgbClr val="008000"/>
                </a:solidFill>
              </a:rPr>
              <a:t>PARCOURS B </a:t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du </a:t>
            </a:r>
            <a:r>
              <a:rPr lang="en-GB" sz="1400" b="1" i="1" dirty="0" err="1">
                <a:solidFill>
                  <a:schemeClr val="accent2"/>
                </a:solidFill>
              </a:rPr>
              <a:t>projet</a:t>
            </a:r>
            <a:r>
              <a:rPr lang="it-IT" sz="1400" b="1" i="1" dirty="0">
                <a:solidFill>
                  <a:schemeClr val="accent2"/>
                </a:solidFill>
              </a:rPr>
              <a:t> au partenaire associé</a:t>
            </a:r>
            <a:endParaRPr lang="en-GB" sz="1400" b="1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Se former sur : </a:t>
            </a:r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Projet SoMExNet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Application web SoMExNet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Outil</a:t>
            </a:r>
            <a:r>
              <a:rPr lang="en-US" sz="1200" dirty="0"/>
              <a:t> 1 et </a:t>
            </a:r>
            <a:r>
              <a:rPr lang="en-US" sz="1200" dirty="0" err="1"/>
              <a:t>outil</a:t>
            </a:r>
            <a:r>
              <a:rPr lang="en-US" sz="1200" dirty="0"/>
              <a:t> 2 </a:t>
            </a:r>
            <a:r>
              <a:rPr lang="en-US" sz="1200" dirty="0" err="1"/>
              <a:t>nécessaires</a:t>
            </a:r>
            <a:r>
              <a:rPr lang="en-US" sz="1200" dirty="0"/>
              <a:t> pour former </a:t>
            </a:r>
            <a:r>
              <a:rPr lang="en-US" sz="1200" dirty="0" err="1"/>
              <a:t>l’utilisateur</a:t>
            </a:r>
            <a:r>
              <a:rPr lang="en-US" sz="1200" dirty="0"/>
              <a:t> final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Processus</a:t>
            </a:r>
            <a:r>
              <a:rPr lang="en-US" sz="1200" dirty="0"/>
              <a:t> </a:t>
            </a:r>
            <a:r>
              <a:rPr lang="en-US" sz="1200" dirty="0" err="1"/>
              <a:t>d’évaluation</a:t>
            </a:r>
            <a:r>
              <a:rPr lang="en-US" sz="1200" dirty="0"/>
              <a:t> de </a:t>
            </a:r>
            <a:r>
              <a:rPr lang="en-US" sz="1200" dirty="0" err="1"/>
              <a:t>l’efficacité</a:t>
            </a:r>
            <a:r>
              <a:rPr lang="en-US" sz="1200" dirty="0"/>
              <a:t> des actions et des supports;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724128" y="5452774"/>
            <a:ext cx="15063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Considérations finales :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Feedback du </a:t>
            </a:r>
          </a:p>
          <a:p>
            <a:pPr marL="177800" lvl="0"/>
            <a:r>
              <a:rPr lang="it-IT" sz="1200" dirty="0"/>
              <a:t>PARCOURS A et PARCOURS B </a:t>
            </a:r>
          </a:p>
          <a:p>
            <a:pPr lvl="0"/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349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Se former sur :</a:t>
            </a:r>
          </a:p>
          <a:p>
            <a:pPr lvl="0"/>
            <a:r>
              <a:rPr lang="it-IT" sz="1200" b="1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Projet SoMExNet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Application web SoMExNet </a:t>
            </a: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Outil 2- kit pédagogique</a:t>
            </a:r>
          </a:p>
          <a:p>
            <a:pPr lvl="0"/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err="1"/>
              <a:t>Suivi</a:t>
            </a:r>
            <a:r>
              <a:rPr lang="en-US" sz="1200" b="1" dirty="0"/>
              <a:t> du : </a:t>
            </a:r>
          </a:p>
          <a:p>
            <a:pPr lvl="0"/>
            <a:endParaRPr lang="en-US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Feedback PARCOURS A </a:t>
            </a:r>
            <a:r>
              <a:rPr lang="en-US" sz="1200" dirty="0" err="1"/>
              <a:t>Etape</a:t>
            </a:r>
            <a:r>
              <a:rPr lang="en-US" sz="1200" dirty="0"/>
              <a:t> 1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Suivi du : 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Feedback PARCOURS B Etape 1</a:t>
            </a:r>
          </a:p>
        </p:txBody>
      </p:sp>
    </p:spTree>
    <p:extLst>
      <p:ext uri="{BB962C8B-B14F-4D97-AF65-F5344CB8AC3E}">
        <p14:creationId xmlns:p14="http://schemas.microsoft.com/office/powerpoint/2010/main" val="316022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936104"/>
          </a:xfrm>
        </p:spPr>
        <p:txBody>
          <a:bodyPr>
            <a:noAutofit/>
          </a:bodyPr>
          <a:lstStyle/>
          <a:p>
            <a:r>
              <a:rPr lang="en-GB" sz="3200" b="1" dirty="0"/>
              <a:t>PARCOURS A </a:t>
            </a:r>
            <a:br>
              <a:rPr lang="en-GB" sz="3200" b="1" dirty="0"/>
            </a:br>
            <a:r>
              <a:rPr lang="en-GB" sz="2400" b="1" i="1" dirty="0"/>
              <a:t>Du </a:t>
            </a:r>
            <a:r>
              <a:rPr lang="en-GB" sz="2400" b="1" i="1" dirty="0" err="1"/>
              <a:t>partenaire</a:t>
            </a:r>
            <a:r>
              <a:rPr lang="en-GB" sz="2400" b="1" i="1" dirty="0"/>
              <a:t> de </a:t>
            </a:r>
            <a:r>
              <a:rPr lang="en-GB" sz="2400" b="1" i="1" dirty="0" err="1"/>
              <a:t>projet</a:t>
            </a:r>
            <a:r>
              <a:rPr lang="en-GB" sz="2400" b="1" i="1" dirty="0"/>
              <a:t> au </a:t>
            </a:r>
            <a:r>
              <a:rPr lang="en-GB" sz="2400" b="1" i="1" dirty="0" err="1"/>
              <a:t>partenaire</a:t>
            </a:r>
            <a:r>
              <a:rPr lang="en-GB" sz="2400" b="1" i="1" dirty="0"/>
              <a:t> </a:t>
            </a:r>
            <a:r>
              <a:rPr lang="en-GB" sz="2400" b="1" i="1" dirty="0" err="1"/>
              <a:t>associé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653595710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SE FORMER SUR: </a:t>
            </a:r>
            <a:endParaRPr lang="it-IT" sz="1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/>
              <a:t>Projet SoMExNet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600" dirty="0"/>
              <a:t>Application web SoMExNet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 err="1"/>
              <a:t>Outil</a:t>
            </a:r>
            <a:r>
              <a:rPr lang="en-US" sz="1600" dirty="0"/>
              <a:t> 1 and </a:t>
            </a:r>
            <a:r>
              <a:rPr lang="en-US" sz="1600" dirty="0" err="1"/>
              <a:t>Outil</a:t>
            </a:r>
            <a:r>
              <a:rPr lang="en-US" sz="1600" dirty="0"/>
              <a:t> 2 </a:t>
            </a:r>
            <a:r>
              <a:rPr lang="en-US" sz="1600" dirty="0" err="1"/>
              <a:t>nécessaires</a:t>
            </a:r>
            <a:r>
              <a:rPr lang="en-US" sz="1600" dirty="0"/>
              <a:t> pour former </a:t>
            </a:r>
            <a:r>
              <a:rPr lang="en-US" sz="1600" dirty="0" err="1"/>
              <a:t>l’utilisateur</a:t>
            </a:r>
            <a:r>
              <a:rPr lang="en-US" sz="1600" dirty="0"/>
              <a:t> final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 err="1"/>
              <a:t>Processus</a:t>
            </a:r>
            <a:r>
              <a:rPr lang="en-US" sz="1600" dirty="0"/>
              <a:t> </a:t>
            </a:r>
            <a:r>
              <a:rPr lang="en-US" sz="1600" dirty="0" err="1"/>
              <a:t>d’évaluation</a:t>
            </a:r>
            <a:r>
              <a:rPr lang="en-US" sz="1600" dirty="0"/>
              <a:t> de </a:t>
            </a:r>
            <a:r>
              <a:rPr lang="en-US" sz="1600" dirty="0" err="1"/>
              <a:t>l’efficacité</a:t>
            </a:r>
            <a:r>
              <a:rPr lang="en-US" sz="1600" dirty="0"/>
              <a:t> des actions et des supports;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err="1"/>
              <a:t>Suivi</a:t>
            </a:r>
            <a:r>
              <a:rPr lang="en-US" sz="1600" b="1" dirty="0"/>
              <a:t> du : 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/>
              <a:t>Feedback PARCOURS A </a:t>
            </a:r>
            <a:r>
              <a:rPr lang="en-US" sz="1600" dirty="0" err="1"/>
              <a:t>Etape</a:t>
            </a:r>
            <a:r>
              <a:rPr lang="en-US" sz="1600" dirty="0"/>
              <a:t> 1 </a:t>
            </a:r>
          </a:p>
        </p:txBody>
      </p:sp>
    </p:spTree>
    <p:extLst>
      <p:ext uri="{BB962C8B-B14F-4D97-AF65-F5344CB8AC3E}">
        <p14:creationId xmlns:p14="http://schemas.microsoft.com/office/powerpoint/2010/main" val="3974484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476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PARCOURS B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</a:rPr>
              <a:t>du </a:t>
            </a:r>
            <a:r>
              <a:rPr lang="en-GB" sz="2400" b="1" i="1" dirty="0" err="1">
                <a:solidFill>
                  <a:schemeClr val="accent6">
                    <a:lumMod val="75000"/>
                  </a:schemeClr>
                </a:solidFill>
              </a:rPr>
              <a:t>partenaire</a:t>
            </a:r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400" b="1" i="1" dirty="0" err="1">
                <a:solidFill>
                  <a:schemeClr val="accent6">
                    <a:lumMod val="75000"/>
                  </a:schemeClr>
                </a:solidFill>
              </a:rPr>
              <a:t>associé</a:t>
            </a:r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</a:rPr>
              <a:t> à </a:t>
            </a:r>
            <a:r>
              <a:rPr lang="en-GB" sz="2400" b="1" i="1" dirty="0" err="1">
                <a:solidFill>
                  <a:schemeClr val="accent6">
                    <a:lumMod val="75000"/>
                  </a:schemeClr>
                </a:solidFill>
              </a:rPr>
              <a:t>l’utilisateur</a:t>
            </a:r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</a:rPr>
              <a:t> final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450117792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/>
              <a:t>Se former sur: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/>
              <a:t>Projet SoMExNet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/>
              <a:t>Application web SoMExNet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/>
              <a:t>Outil 2- Kit pédagogique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/>
              <a:t>Suivi du: </a:t>
            </a:r>
            <a:endParaRPr lang="it-IT" sz="1400" dirty="0"/>
          </a:p>
          <a:p>
            <a:pPr lvl="0"/>
            <a:r>
              <a:rPr lang="it-IT" sz="1400" dirty="0"/>
              <a:t>Feedback PARCOURS B Etape 1</a:t>
            </a:r>
          </a:p>
        </p:txBody>
      </p:sp>
    </p:spTree>
    <p:extLst>
      <p:ext uri="{BB962C8B-B14F-4D97-AF65-F5344CB8AC3E}">
        <p14:creationId xmlns:p14="http://schemas.microsoft.com/office/powerpoint/2010/main" val="1063733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08112"/>
          </a:xfrm>
        </p:spPr>
        <p:txBody>
          <a:bodyPr>
            <a:noAutofit/>
          </a:bodyPr>
          <a:lstStyle/>
          <a:p>
            <a:r>
              <a:rPr lang="en-GB" sz="3200" b="1" dirty="0"/>
              <a:t>PARCOURS A/</a:t>
            </a:r>
            <a:r>
              <a:rPr lang="en-GB" sz="3200" b="1" dirty="0">
                <a:solidFill>
                  <a:srgbClr val="008000"/>
                </a:solidFill>
              </a:rPr>
              <a:t>PARCOURS B</a:t>
            </a:r>
            <a:br>
              <a:rPr lang="en-GB" sz="3200" b="1" dirty="0"/>
            </a:br>
            <a:r>
              <a:rPr lang="en-GB" sz="2200" b="1" dirty="0"/>
              <a:t>Du </a:t>
            </a:r>
            <a:r>
              <a:rPr lang="en-GB" sz="2200" b="1" dirty="0" err="1"/>
              <a:t>partenaire</a:t>
            </a:r>
            <a:r>
              <a:rPr lang="en-GB" sz="2200" b="1" dirty="0"/>
              <a:t> de </a:t>
            </a:r>
            <a:r>
              <a:rPr lang="en-GB" sz="2200" b="1" dirty="0" err="1"/>
              <a:t>projet</a:t>
            </a:r>
            <a:r>
              <a:rPr lang="en-GB" sz="2200" b="1" dirty="0"/>
              <a:t> au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659196534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Observations finales:</a:t>
            </a:r>
            <a:endParaRPr lang="it-IT" sz="1600" dirty="0"/>
          </a:p>
          <a:p>
            <a:pPr lvl="0"/>
            <a:r>
              <a:rPr lang="it-IT" sz="1600" dirty="0"/>
              <a:t>Feedback entre le PARCOURS A et le PARCOURS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i="1" dirty="0"/>
              <a:t>A la fin du PARCOURS A et du PARCOURS B: 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37932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2266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</a:t>
            </a:r>
            <a:br>
              <a:rPr lang="en-GB" sz="3200" b="1" dirty="0"/>
            </a:br>
            <a:r>
              <a:rPr lang="en-GB" sz="2200" b="1" dirty="0"/>
              <a:t>Du </a:t>
            </a:r>
            <a:r>
              <a:rPr lang="en-GB" sz="2200" b="1" dirty="0" err="1"/>
              <a:t>partenaire</a:t>
            </a:r>
            <a:r>
              <a:rPr lang="en-GB" sz="2200" b="1" dirty="0"/>
              <a:t> du </a:t>
            </a:r>
            <a:r>
              <a:rPr lang="en-GB" sz="2200" b="1" dirty="0" err="1"/>
              <a:t>projet</a:t>
            </a:r>
            <a:r>
              <a:rPr lang="en-GB" sz="2200" b="1" dirty="0"/>
              <a:t> au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r>
              <a:rPr lang="en-GB" sz="2200" b="1" dirty="0"/>
              <a:t> 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/>
                <a:t>Phase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Formation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89466"/>
              </p:ext>
            </p:extLst>
          </p:nvPr>
        </p:nvGraphicFramePr>
        <p:xfrm>
          <a:off x="179511" y="3204160"/>
          <a:ext cx="8784977" cy="36576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5361">
                <a:tc>
                  <a:txBody>
                    <a:bodyPr/>
                    <a:lstStyle/>
                    <a:p>
                      <a:r>
                        <a:rPr lang="it-IT" sz="1400" b="0" dirty="0"/>
                        <a:t>ETAPE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895"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/>
                        <a:t>A</a:t>
                      </a:r>
                    </a:p>
                    <a:p>
                      <a:pPr algn="ctr"/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/>
                        <a:t>SoMEX</a:t>
                      </a:r>
                      <a:r>
                        <a:rPr lang="it-IT" sz="1500" b="0" dirty="0"/>
                        <a:t> and SoMExNet Project 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Application web SoMExNet</a:t>
                      </a:r>
                      <a:r>
                        <a:rPr lang="it-IT" sz="1500" baseline="0" dirty="0"/>
                        <a:t> :</a:t>
                      </a:r>
                      <a:endParaRPr lang="it-IT" sz="1500" dirty="0"/>
                    </a:p>
                    <a:p>
                      <a:r>
                        <a:rPr lang="it-IT" sz="1500" dirty="0"/>
                        <a:t>Outil 1 and Outil 2</a:t>
                      </a:r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en-US" sz="1500" baseline="0" dirty="0"/>
                    </a:p>
                    <a:p>
                      <a:endParaRPr lang="en-US" sz="700" baseline="0" dirty="0"/>
                    </a:p>
                    <a:p>
                      <a:r>
                        <a:rPr lang="en-US" sz="1500" baseline="0" dirty="0" err="1"/>
                        <a:t>Processus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baseline="0" dirty="0" err="1"/>
                        <a:t>d’évaluation</a:t>
                      </a:r>
                      <a:endParaRPr lang="en-US" sz="1500" baseline="0" dirty="0"/>
                    </a:p>
                    <a:p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b="0" i="0" baseline="0" dirty="0"/>
                        <a:t>Diapositives sur les </a:t>
                      </a:r>
                      <a:r>
                        <a:rPr lang="en-US" sz="1500" b="0" i="0" baseline="0" dirty="0" err="1"/>
                        <a:t>projets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SoMEX</a:t>
                      </a:r>
                      <a:r>
                        <a:rPr lang="en-US" sz="1500" b="0" i="0" baseline="0" dirty="0"/>
                        <a:t> et </a:t>
                      </a:r>
                      <a:r>
                        <a:rPr lang="en-US" sz="1500" b="0" i="0" baseline="0" dirty="0" err="1"/>
                        <a:t>SoMEXnet</a:t>
                      </a:r>
                      <a:r>
                        <a:rPr lang="en-US" sz="1500" b="0" i="0" baseline="0" dirty="0"/>
                        <a:t> et sur la formation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4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>
                          <a:solidFill>
                            <a:schemeClr val="tx1"/>
                          </a:solidFill>
                        </a:rPr>
                        <a:t>Outil 1- Kit de l’utilisateur </a:t>
                      </a:r>
                      <a:endParaRPr lang="it-IT" sz="1500" u="none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Le guide de l’utilisateur et le tutoriel sur le CMS.      </a:t>
                      </a: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Outil 2 – Kit pédagogique </a:t>
                      </a:r>
                      <a:endParaRPr lang="it-IT" sz="15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Diapositives de présentation de l’application, vidéo de l’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application et plaquette.</a:t>
                      </a:r>
                    </a:p>
                    <a:p>
                      <a:pPr marL="266700" indent="-266700">
                        <a:buFont typeface="Arial"/>
                        <a:buNone/>
                      </a:pPr>
                      <a:endParaRPr lang="en-US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/>
                        <a:t>Diapositives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/>
                        <a:t>Kit </a:t>
                      </a:r>
                      <a:r>
                        <a:rPr lang="en-US" sz="1500" dirty="0" err="1"/>
                        <a:t>d’évaluation</a:t>
                      </a:r>
                      <a:r>
                        <a:rPr lang="en-US" sz="1500" dirty="0"/>
                        <a:t> des supports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Par 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 </a:t>
            </a:r>
            <a:r>
              <a:rPr lang="en-US" sz="1500" dirty="0"/>
              <a:t>Envoi de diapositives, </a:t>
            </a:r>
            <a:r>
              <a:rPr lang="en-US" sz="1500" dirty="0" err="1"/>
              <a:t>outils</a:t>
            </a:r>
            <a:r>
              <a:rPr lang="en-US" sz="1500" dirty="0"/>
              <a:t> (</a:t>
            </a:r>
            <a:r>
              <a:rPr lang="en-US" sz="1500" dirty="0" err="1"/>
              <a:t>Outil</a:t>
            </a:r>
            <a:r>
              <a:rPr lang="en-US" sz="1500" dirty="0"/>
              <a:t> 1- Kit </a:t>
            </a:r>
            <a:r>
              <a:rPr lang="en-US" sz="1500" dirty="0" err="1"/>
              <a:t>utilisateur</a:t>
            </a:r>
            <a:r>
              <a:rPr lang="en-US" sz="1500" dirty="0"/>
              <a:t> et </a:t>
            </a:r>
            <a:r>
              <a:rPr lang="en-US" sz="1500" dirty="0" err="1"/>
              <a:t>Outil</a:t>
            </a:r>
            <a:r>
              <a:rPr lang="en-US" sz="1500" dirty="0"/>
              <a:t> 2- kit </a:t>
            </a:r>
            <a:r>
              <a:rPr lang="en-US" sz="1500" dirty="0" err="1"/>
              <a:t>pédagogique</a:t>
            </a:r>
            <a:r>
              <a:rPr lang="en-US" sz="1500" dirty="0"/>
              <a:t>) et </a:t>
            </a:r>
            <a:r>
              <a:rPr lang="en-US" sz="1500" dirty="0" err="1"/>
              <a:t>évaluation</a:t>
            </a:r>
            <a:r>
              <a:rPr lang="en-US" sz="1500" dirty="0"/>
              <a:t> des supports.</a:t>
            </a:r>
            <a:endParaRPr lang="it-IT" sz="1500" dirty="0"/>
          </a:p>
        </p:txBody>
      </p:sp>
    </p:spTree>
    <p:extLst>
      <p:ext uri="{BB962C8B-B14F-4D97-AF65-F5344CB8AC3E}">
        <p14:creationId xmlns:p14="http://schemas.microsoft.com/office/powerpoint/2010/main" val="2594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/>
              <a:t>Du </a:t>
            </a:r>
            <a:r>
              <a:rPr lang="en-GB" sz="2200" b="1" dirty="0" err="1"/>
              <a:t>partenaire</a:t>
            </a:r>
            <a:r>
              <a:rPr lang="en-GB" sz="2200" b="1" dirty="0"/>
              <a:t> du </a:t>
            </a:r>
            <a:r>
              <a:rPr lang="en-GB" sz="2200" b="1" dirty="0" err="1"/>
              <a:t>projet</a:t>
            </a:r>
            <a:r>
              <a:rPr lang="en-GB" sz="2200" b="1" dirty="0"/>
              <a:t> au </a:t>
            </a:r>
            <a:r>
              <a:rPr lang="en-GB" sz="2200" b="1" dirty="0" err="1"/>
              <a:t>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r>
              <a:rPr lang="en-GB" sz="2200" b="1" dirty="0"/>
              <a:t> 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Formation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Etape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b="1" i="1" dirty="0">
                  <a:solidFill>
                    <a:srgbClr val="008000"/>
                  </a:solidFill>
                </a:rPr>
                <a:t>En présentiel*</a:t>
              </a:r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08228"/>
              </p:ext>
            </p:extLst>
          </p:nvPr>
        </p:nvGraphicFramePr>
        <p:xfrm>
          <a:off x="179513" y="2780928"/>
          <a:ext cx="8712967" cy="334096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2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71">
                <a:tc>
                  <a:txBody>
                    <a:bodyPr/>
                    <a:lstStyle/>
                    <a:p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DUREE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   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baseline="0" dirty="0"/>
                        <a:t>B</a:t>
                      </a: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500" i="0" dirty="0"/>
                    </a:p>
                    <a:p>
                      <a:endParaRPr lang="en-US" sz="1400" i="0" dirty="0"/>
                    </a:p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baseline="0" dirty="0"/>
                    </a:p>
                    <a:p>
                      <a:r>
                        <a:rPr lang="en-US" sz="1300" i="0" baseline="0" dirty="0"/>
                        <a:t>120min</a:t>
                      </a:r>
                    </a:p>
                    <a:p>
                      <a:endParaRPr lang="en-US" sz="140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Projets</a:t>
                      </a:r>
                      <a:r>
                        <a:rPr lang="en-US" sz="1500" i="0" dirty="0"/>
                        <a:t> </a:t>
                      </a:r>
                      <a:r>
                        <a:rPr lang="en-US" sz="1500" i="0" dirty="0" err="1"/>
                        <a:t>SoMEX</a:t>
                      </a:r>
                      <a:r>
                        <a:rPr lang="en-US" sz="1500" i="0" dirty="0"/>
                        <a:t> et SoMExNet Project: </a:t>
                      </a:r>
                      <a:r>
                        <a:rPr lang="en-US" sz="1500" i="0" dirty="0" err="1"/>
                        <a:t>O</a:t>
                      </a:r>
                      <a:r>
                        <a:rPr lang="en-US" sz="1500" i="1" dirty="0" err="1"/>
                        <a:t>bjectifs</a:t>
                      </a:r>
                      <a:r>
                        <a:rPr lang="en-US" sz="1500" i="1" dirty="0"/>
                        <a:t> et </a:t>
                      </a:r>
                      <a:r>
                        <a:rPr lang="en-US" sz="1500" i="1" dirty="0" err="1"/>
                        <a:t>contenu</a:t>
                      </a:r>
                      <a:endParaRPr lang="en-US" sz="8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SoMExNet Project: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/>
                        <a:t>Le </a:t>
                      </a:r>
                      <a:r>
                        <a:rPr lang="en-US" sz="1500" i="1" baseline="0" dirty="0" err="1"/>
                        <a:t>processus</a:t>
                      </a:r>
                      <a:r>
                        <a:rPr lang="en-US" sz="1500" i="1" baseline="0" dirty="0"/>
                        <a:t> de formation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0" dirty="0"/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00" i="0" dirty="0"/>
                        <a:t>SoMExNet web application: </a:t>
                      </a:r>
                      <a:r>
                        <a:rPr lang="en-US" sz="1500" i="0" dirty="0" err="1"/>
                        <a:t>O</a:t>
                      </a:r>
                      <a:r>
                        <a:rPr lang="en-US" sz="1500" i="1" dirty="0" err="1"/>
                        <a:t>bjectifs</a:t>
                      </a:r>
                      <a:r>
                        <a:rPr lang="en-US" sz="1500" i="1" dirty="0"/>
                        <a:t> et </a:t>
                      </a:r>
                      <a:r>
                        <a:rPr lang="en-US" sz="1500" i="1" dirty="0" err="1"/>
                        <a:t>contenu</a:t>
                      </a:r>
                      <a:endParaRPr lang="en-US" sz="800" i="1" dirty="0"/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Outil</a:t>
                      </a:r>
                      <a:r>
                        <a:rPr lang="en-US" sz="1500" i="0" dirty="0"/>
                        <a:t> 1: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/>
                        <a:t>Kit de </a:t>
                      </a:r>
                      <a:r>
                        <a:rPr lang="en-US" sz="1500" i="1" baseline="0" dirty="0" err="1"/>
                        <a:t>l’utilisateur</a:t>
                      </a:r>
                      <a:endParaRPr lang="en-US" sz="1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Outil</a:t>
                      </a:r>
                      <a:r>
                        <a:rPr lang="en-US" sz="1500" i="0" dirty="0"/>
                        <a:t> 2: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/>
                        <a:t>Kit </a:t>
                      </a:r>
                      <a:r>
                        <a:rPr lang="en-US" sz="1500" i="1" baseline="0" dirty="0" err="1"/>
                        <a:t>pédagogique</a:t>
                      </a:r>
                      <a:r>
                        <a:rPr lang="en-US" sz="1500" i="1" baseline="0" dirty="0"/>
                        <a:t> </a:t>
                      </a:r>
                      <a:r>
                        <a:rPr lang="en-US" sz="1500" i="1" dirty="0"/>
                        <a:t> </a:t>
                      </a:r>
                      <a:endParaRPr lang="en-US" sz="500" i="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00" baseline="0" dirty="0" err="1"/>
                        <a:t>Processus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baseline="0" dirty="0" err="1"/>
                        <a:t>d’évaluation</a:t>
                      </a:r>
                      <a:r>
                        <a:rPr lang="en-US" sz="1500" baseline="0" dirty="0"/>
                        <a:t>: </a:t>
                      </a:r>
                      <a:r>
                        <a:rPr lang="en-US" sz="1500" i="1" baseline="0" dirty="0" err="1"/>
                        <a:t>objectifs</a:t>
                      </a:r>
                      <a:r>
                        <a:rPr lang="en-US" sz="1500" i="1" baseline="0" dirty="0"/>
                        <a:t> et </a:t>
                      </a:r>
                      <a:r>
                        <a:rPr lang="en-US" sz="1500" i="1" baseline="0" dirty="0" err="1"/>
                        <a:t>contenu</a:t>
                      </a:r>
                      <a:r>
                        <a:rPr lang="en-US" sz="1500" i="1" baseline="0" dirty="0"/>
                        <a:t>: </a:t>
                      </a:r>
                      <a:r>
                        <a:rPr lang="en-US" sz="1500" i="1" baseline="0" dirty="0" err="1"/>
                        <a:t>typologie</a:t>
                      </a:r>
                      <a:r>
                        <a:rPr lang="en-US" sz="1500" i="1" baseline="0" dirty="0"/>
                        <a:t> de questionnaires, </a:t>
                      </a:r>
                      <a:r>
                        <a:rPr lang="en-US" sz="1500" i="1" baseline="0" dirty="0" err="1"/>
                        <a:t>modalités</a:t>
                      </a:r>
                      <a:r>
                        <a:rPr lang="en-US" sz="1500" i="1" baseline="0" dirty="0"/>
                        <a:t> de </a:t>
                      </a:r>
                      <a:r>
                        <a:rPr lang="en-US" sz="1500" i="1" baseline="0" dirty="0" err="1"/>
                        <a:t>réalisation</a:t>
                      </a:r>
                      <a:r>
                        <a:rPr lang="en-US" sz="1500" i="1" baseline="0" dirty="0"/>
                        <a:t>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/>
                        <a:t>Diapositives</a:t>
                      </a:r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Diapositives</a:t>
                      </a:r>
                    </a:p>
                    <a:p>
                      <a:pPr algn="l"/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Demo web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Outils</a:t>
                      </a:r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Diapositives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Kit d’évaluation des supports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it-IT" sz="1500" dirty="0"/>
                        <a:t>Face</a:t>
                      </a:r>
                      <a:r>
                        <a:rPr lang="it-IT" sz="1500" baseline="0" dirty="0"/>
                        <a:t> to face* </a:t>
                      </a:r>
                      <a:br>
                        <a:rPr lang="it-IT" sz="1500" baseline="0" dirty="0"/>
                      </a:br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Questionnaire final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354767" y="6522051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Il </a:t>
            </a:r>
            <a:r>
              <a:rPr lang="en-US" sz="1500" i="1" dirty="0" err="1"/>
              <a:t>est</a:t>
            </a:r>
            <a:r>
              <a:rPr lang="en-US" sz="1500" i="1" dirty="0"/>
              <a:t> possible de </a:t>
            </a:r>
            <a:r>
              <a:rPr lang="en-US" sz="1500" i="1" dirty="0" err="1"/>
              <a:t>réaliser</a:t>
            </a:r>
            <a:r>
              <a:rPr lang="en-US" sz="1500" i="1" dirty="0"/>
              <a:t> la formation à distance, par </a:t>
            </a:r>
            <a:r>
              <a:rPr lang="en-US" sz="1500" i="1" dirty="0" err="1"/>
              <a:t>exemple</a:t>
            </a:r>
            <a:r>
              <a:rPr lang="en-US" sz="1500" i="1" dirty="0"/>
              <a:t> par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846067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/>
              <a:t>Du </a:t>
            </a:r>
            <a:r>
              <a:rPr lang="en-GB" sz="2200" b="1" dirty="0" err="1"/>
              <a:t>partenaire</a:t>
            </a:r>
            <a:r>
              <a:rPr lang="en-GB" sz="2200" b="1" dirty="0"/>
              <a:t> du </a:t>
            </a:r>
            <a:r>
              <a:rPr lang="en-GB" sz="2200" b="1" dirty="0" err="1"/>
              <a:t>projet</a:t>
            </a:r>
            <a:r>
              <a:rPr lang="en-GB" sz="2200" b="1" dirty="0"/>
              <a:t> au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Suivi 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rgbClr val="008000"/>
                </a:solidFill>
              </a:rPr>
              <a:t>En présentiel*:</a:t>
            </a:r>
            <a:endParaRPr lang="it-IT" sz="1600" i="1" dirty="0">
              <a:solidFill>
                <a:srgbClr val="008000"/>
              </a:solidFill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882003"/>
              </p:ext>
            </p:extLst>
          </p:nvPr>
        </p:nvGraphicFramePr>
        <p:xfrm>
          <a:off x="307481" y="3356993"/>
          <a:ext cx="8568953" cy="24079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9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/>
                        <a:t>DUREE</a:t>
                      </a:r>
                    </a:p>
                    <a:p>
                      <a:pPr algn="ctr"/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Projet SoMEXNet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/>
                        <a:t> Grille </a:t>
                      </a:r>
                      <a:r>
                        <a:rPr lang="en-US" sz="1500" dirty="0" err="1"/>
                        <a:t>d’entrevue</a:t>
                      </a:r>
                      <a:r>
                        <a:rPr lang="en-US" sz="1500" dirty="0"/>
                        <a:t> semi-</a:t>
                      </a:r>
                      <a:r>
                        <a:rPr lang="en-US" sz="1500" dirty="0" err="1"/>
                        <a:t>structurée</a:t>
                      </a:r>
                      <a:endParaRPr lang="en-US" sz="1500" dirty="0"/>
                    </a:p>
                    <a:p>
                      <a:pPr algn="ctr"/>
                      <a:endParaRPr lang="it-I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aseline="0" dirty="0"/>
                        <a:t>Présentiel* </a:t>
                      </a:r>
                      <a:br>
                        <a:rPr lang="it-IT" sz="1500" baseline="0" dirty="0"/>
                      </a:b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Application web SoMExNet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it-IT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Outils SoMExNet 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(Outil Le guide de l’utilisateur; Outil 2- Kit pédagogique)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Contenu de formations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500" baseline="0" dirty="0"/>
                        <a:t>Questionnaire d’évaluation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Il </a:t>
            </a:r>
            <a:r>
              <a:rPr lang="en-US" sz="1500" i="1" dirty="0" err="1"/>
              <a:t>est</a:t>
            </a:r>
            <a:r>
              <a:rPr lang="en-US" sz="1500" i="1" dirty="0"/>
              <a:t> possible de </a:t>
            </a:r>
            <a:r>
              <a:rPr lang="en-US" sz="1500" i="1" dirty="0" err="1"/>
              <a:t>réaliser</a:t>
            </a:r>
            <a:r>
              <a:rPr lang="en-US" sz="1500" i="1" dirty="0"/>
              <a:t> la formation à distance, par </a:t>
            </a:r>
            <a:r>
              <a:rPr lang="en-US" sz="1500" i="1" dirty="0" err="1"/>
              <a:t>exemple</a:t>
            </a:r>
            <a:r>
              <a:rPr lang="en-US" sz="1500" i="1" dirty="0"/>
              <a:t> par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8815180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4588</TotalTime>
  <Words>972</Words>
  <Application>Microsoft Office PowerPoint</Application>
  <PresentationFormat>Affichage à l'écran (4:3)</PresentationFormat>
  <Paragraphs>321</Paragraphs>
  <Slides>13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Facette</vt:lpstr>
      <vt:lpstr>            SoMExNet  </vt:lpstr>
      <vt:lpstr>Présentation PowerPoint</vt:lpstr>
      <vt:lpstr>Chronologie du processus de formation</vt:lpstr>
      <vt:lpstr>PARCOURS A  Du partenaire de projet au partenaire associé</vt:lpstr>
      <vt:lpstr>PARCOURS B du partenaire associé à l’utilisateur final</vt:lpstr>
      <vt:lpstr>PARCOURS A/PARCOURS B Du partenaire de projet au partenaire associé</vt:lpstr>
      <vt:lpstr>Parcours A Du partenaire du projet au partenaire associé </vt:lpstr>
      <vt:lpstr>Parcours A  Du partenaire du projet au artenaire associé </vt:lpstr>
      <vt:lpstr>Parcours A  Du partenaire du projet au partenaire associé</vt:lpstr>
      <vt:lpstr>Parcours B  Du partenaire associé à l’utilisateur final </vt:lpstr>
      <vt:lpstr>Parcours B  du partenaire associé à l’utilisateur final</vt:lpstr>
      <vt:lpstr>Parcours B  du partenaire associé à l’utilisateur final</vt:lpstr>
      <vt:lpstr>Parcours A/ Parcours B  du partenaire du projet au partenaire associé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Caroline Bricteux</cp:lastModifiedBy>
  <cp:revision>504</cp:revision>
  <cp:lastPrinted>2019-02-05T11:20:17Z</cp:lastPrinted>
  <dcterms:created xsi:type="dcterms:W3CDTF">2014-10-06T10:05:01Z</dcterms:created>
  <dcterms:modified xsi:type="dcterms:W3CDTF">2019-12-23T09:28:26Z</dcterms:modified>
</cp:coreProperties>
</file>