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notesMasterIdLst>
    <p:notesMasterId r:id="rId7"/>
  </p:notesMasterIdLst>
  <p:handoutMasterIdLst>
    <p:handoutMasterId r:id="rId8"/>
  </p:handoutMasterIdLst>
  <p:sldIdLst>
    <p:sldId id="271" r:id="rId2"/>
    <p:sldId id="274" r:id="rId3"/>
    <p:sldId id="317" r:id="rId4"/>
    <p:sldId id="319" r:id="rId5"/>
    <p:sldId id="320" r:id="rId6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Stile con tema 2 - Colore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ile chiaro 1 - Color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428" y="-5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34" Type="http://schemas.microsoft.com/office/2015/10/relationships/revisionInfo" Target="revisionInfo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BC57D-2E86-432E-8E9C-CAC50EA2E1F3}" type="datetimeFigureOut">
              <a:rPr lang="it-IT" smtClean="0"/>
              <a:pPr/>
              <a:t>15/08/2019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49689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745262-354C-4EA9-9A41-010323C61AF1}" type="slidenum">
              <a:rPr lang="it-IT" smtClean="0"/>
              <a:pPr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8301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778454-2244-4C86-BE07-D0E62A06848D}" type="datetimeFigureOut">
              <a:rPr lang="fr-BE" smtClean="0"/>
              <a:pPr/>
              <a:t>15-08-19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608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46FCCB-04B7-4BAF-B50E-2370C8461BA7}" type="slidenum">
              <a:rPr lang="fr-BE" smtClean="0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74080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2D778-C3B9-47BE-B352-7BACC1931BD8}" type="slidenum">
              <a:rPr lang="fr-BE" smtClean="0"/>
              <a:pPr/>
              <a:t>1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925490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592601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545305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545305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678520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15/08/2019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78341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15/08/2019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791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15/08/2019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‹Nr.›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8401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15/08/2019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77166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15/08/2019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‹Nr.›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8677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15/08/2019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32566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15/08/2019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175173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15/08/2019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5155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15/08/2019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70391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15/08/2019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25702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15/08/2019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80981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15/08/2019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8310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15/08/2019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32803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15/08/2019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32574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15/08/2019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93696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15/08/2019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23256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15/08/2019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3984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87624" y="2422396"/>
            <a:ext cx="5829300" cy="1463040"/>
          </a:xfrm>
        </p:spPr>
        <p:txBody>
          <a:bodyPr/>
          <a:lstStyle/>
          <a:p>
            <a:pPr algn="ctr"/>
            <a:r>
              <a:rPr lang="fr-BE" dirty="0" smtClean="0"/>
              <a:t>            SoMExNet		</a:t>
            </a:r>
            <a:endParaRPr lang="fr-BE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23528" y="3011052"/>
            <a:ext cx="6400800" cy="3846948"/>
          </a:xfrm>
        </p:spPr>
        <p:txBody>
          <a:bodyPr>
            <a:normAutofit/>
          </a:bodyPr>
          <a:lstStyle/>
          <a:p>
            <a:endParaRPr lang="fr-BE" dirty="0">
              <a:solidFill>
                <a:schemeClr val="accent2"/>
              </a:solidFill>
            </a:endParaRPr>
          </a:p>
          <a:p>
            <a:pPr algn="ctr"/>
            <a:r>
              <a:rPr lang="it-IT" sz="2200" dirty="0" smtClean="0">
                <a:solidFill>
                  <a:schemeClr val="accent2"/>
                </a:solidFill>
              </a:rPr>
              <a:t>TRAINING</a:t>
            </a:r>
            <a:endParaRPr lang="fr-BE" sz="2200" dirty="0" smtClean="0">
              <a:solidFill>
                <a:schemeClr val="accent2"/>
              </a:solidFill>
            </a:endParaRPr>
          </a:p>
          <a:p>
            <a:pPr algn="l"/>
            <a:r>
              <a:rPr lang="fr-BE" sz="1100" i="1" dirty="0" smtClean="0">
                <a:solidFill>
                  <a:schemeClr val="accent2"/>
                </a:solidFill>
              </a:rPr>
              <a:t>    </a:t>
            </a:r>
          </a:p>
          <a:p>
            <a:pPr algn="l"/>
            <a:endParaRPr lang="fr-BE" sz="1100" i="1" dirty="0">
              <a:solidFill>
                <a:schemeClr val="accent2"/>
              </a:solidFill>
            </a:endParaRPr>
          </a:p>
          <a:p>
            <a:endParaRPr lang="en-GB" sz="1100" i="1" dirty="0">
              <a:solidFill>
                <a:schemeClr val="tx1"/>
              </a:solidFill>
            </a:endParaRPr>
          </a:p>
          <a:p>
            <a:endParaRPr lang="en-GB" sz="900" i="1" dirty="0" smtClean="0">
              <a:solidFill>
                <a:schemeClr val="tx1"/>
              </a:solidFill>
            </a:endParaRPr>
          </a:p>
          <a:p>
            <a:endParaRPr lang="en-GB" sz="900" i="1" dirty="0">
              <a:solidFill>
                <a:schemeClr val="tx1"/>
              </a:solidFill>
            </a:endParaRPr>
          </a:p>
          <a:p>
            <a:endParaRPr lang="en-GB" sz="900" i="1" dirty="0" smtClean="0">
              <a:solidFill>
                <a:schemeClr val="tx1"/>
              </a:solidFill>
            </a:endParaRPr>
          </a:p>
          <a:p>
            <a:endParaRPr lang="en-GB" sz="1000" i="1" dirty="0">
              <a:solidFill>
                <a:schemeClr val="tx1"/>
              </a:solidFill>
            </a:endParaRPr>
          </a:p>
          <a:p>
            <a:r>
              <a:rPr lang="en-GB" sz="1000" i="1" dirty="0" smtClean="0">
                <a:solidFill>
                  <a:schemeClr val="tx1"/>
                </a:solidFill>
              </a:rPr>
              <a:t>This </a:t>
            </a:r>
            <a:r>
              <a:rPr lang="en-GB" sz="1000" i="1" dirty="0">
                <a:solidFill>
                  <a:schemeClr val="tx1"/>
                </a:solidFill>
              </a:rPr>
              <a:t>project has been funded with support from the European Commission.</a:t>
            </a:r>
            <a:endParaRPr lang="fr-BE" sz="1000" dirty="0">
              <a:solidFill>
                <a:schemeClr val="tx1"/>
              </a:solidFill>
            </a:endParaRPr>
          </a:p>
          <a:p>
            <a:r>
              <a:rPr lang="en-GB" sz="1000" i="1" dirty="0">
                <a:solidFill>
                  <a:schemeClr val="tx1"/>
                </a:solidFill>
              </a:rPr>
              <a:t>This publication </a:t>
            </a:r>
            <a:r>
              <a:rPr lang="en-GB" sz="1000" i="1" dirty="0" smtClean="0">
                <a:solidFill>
                  <a:schemeClr val="tx1"/>
                </a:solidFill>
              </a:rPr>
              <a:t>reflects </a:t>
            </a:r>
            <a:r>
              <a:rPr lang="en-GB" sz="1000" i="1" dirty="0">
                <a:solidFill>
                  <a:schemeClr val="tx1"/>
                </a:solidFill>
              </a:rPr>
              <a:t>the views only of the author, and the Commission cannot be held responsible for any use which may be made of the information contained </a:t>
            </a:r>
            <a:r>
              <a:rPr lang="en-GB" sz="1000" i="1" dirty="0" smtClean="0">
                <a:solidFill>
                  <a:schemeClr val="tx1"/>
                </a:solidFill>
              </a:rPr>
              <a:t>therein</a:t>
            </a:r>
            <a:r>
              <a:rPr lang="en-GB" sz="900" i="1" dirty="0" smtClean="0">
                <a:solidFill>
                  <a:schemeClr val="tx1"/>
                </a:solidFill>
              </a:rPr>
              <a:t>.</a:t>
            </a:r>
            <a:endParaRPr lang="fr-BE" sz="900" dirty="0">
              <a:solidFill>
                <a:schemeClr val="tx1"/>
              </a:solidFill>
            </a:endParaRPr>
          </a:p>
          <a:p>
            <a:endParaRPr lang="fr-BE" i="1" dirty="0">
              <a:solidFill>
                <a:schemeClr val="tx1"/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1123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	      </a:t>
            </a:r>
            <a:endParaRPr kumimoji="0" lang="pt-PT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0" y="1924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2266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altLang="fr-FR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fr-BE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2750"/>
            <a:ext cx="5554953" cy="169615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445224"/>
            <a:ext cx="2627784" cy="75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195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251520" y="188640"/>
            <a:ext cx="6552728" cy="5040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sz="3200" b="1" dirty="0" err="1" smtClean="0"/>
              <a:t>Zielerreichung</a:t>
            </a:r>
            <a:r>
              <a:rPr lang="en-GB" sz="3200" b="1" dirty="0" smtClean="0"/>
              <a:t>:</a:t>
            </a:r>
            <a:endParaRPr lang="en-GB" sz="3200" dirty="0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251520" y="1268760"/>
            <a:ext cx="7776864" cy="5328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it-IT" sz="3200" b="1" dirty="0" err="1" smtClean="0">
                <a:cs typeface="Trebuchet MS"/>
              </a:rPr>
              <a:t>Zwei</a:t>
            </a:r>
            <a:r>
              <a:rPr lang="it-IT" sz="3200" b="1" dirty="0" smtClean="0">
                <a:cs typeface="Trebuchet MS"/>
              </a:rPr>
              <a:t> </a:t>
            </a:r>
            <a:r>
              <a:rPr lang="it-IT" sz="3200" b="1" dirty="0" err="1" smtClean="0">
                <a:cs typeface="Trebuchet MS"/>
              </a:rPr>
              <a:t>Trainingsprogramme</a:t>
            </a:r>
            <a:r>
              <a:rPr lang="it-IT" sz="3200" b="1" dirty="0" smtClean="0">
                <a:cs typeface="Trebuchet MS"/>
              </a:rPr>
              <a:t> </a:t>
            </a:r>
            <a:r>
              <a:rPr lang="it-IT" sz="3200" b="1" dirty="0" err="1" smtClean="0">
                <a:cs typeface="Trebuchet MS"/>
              </a:rPr>
              <a:t>mit</a:t>
            </a:r>
            <a:r>
              <a:rPr lang="it-IT" sz="3200" b="1" dirty="0" smtClean="0">
                <a:cs typeface="Trebuchet MS"/>
              </a:rPr>
              <a:t> </a:t>
            </a:r>
            <a:r>
              <a:rPr lang="it-IT" sz="3200" b="1" dirty="0" err="1" smtClean="0">
                <a:cs typeface="Trebuchet MS"/>
              </a:rPr>
              <a:t>verschiedenen</a:t>
            </a:r>
            <a:r>
              <a:rPr lang="it-IT" sz="3200" b="1" dirty="0" smtClean="0">
                <a:cs typeface="Trebuchet MS"/>
              </a:rPr>
              <a:t> </a:t>
            </a:r>
            <a:r>
              <a:rPr lang="it-IT" sz="3200" b="1" dirty="0" err="1" smtClean="0">
                <a:cs typeface="Trebuchet MS"/>
              </a:rPr>
              <a:t>Zielgruppen</a:t>
            </a:r>
            <a:r>
              <a:rPr lang="it-IT" sz="3200" b="1" dirty="0" smtClean="0">
                <a:cs typeface="Trebuchet MS"/>
              </a:rPr>
              <a:t>:</a:t>
            </a:r>
            <a:endParaRPr lang="it-IT" sz="3200" b="1" dirty="0">
              <a:cs typeface="Trebuchet MS"/>
            </a:endParaRPr>
          </a:p>
          <a:p>
            <a:pPr marL="0" indent="0" algn="just">
              <a:buNone/>
            </a:pPr>
            <a:endParaRPr lang="it-IT" sz="800" dirty="0" smtClean="0">
              <a:solidFill>
                <a:schemeClr val="tx1"/>
              </a:solidFill>
              <a:latin typeface="Trebuchet MS"/>
              <a:cs typeface="Trebuchet MS"/>
            </a:endParaRPr>
          </a:p>
          <a:p>
            <a:pPr lvl="1" algn="just">
              <a:buClr>
                <a:schemeClr val="accent2"/>
              </a:buClr>
            </a:pPr>
            <a:r>
              <a:rPr lang="it-IT" sz="3200" b="1" dirty="0" smtClean="0">
                <a:solidFill>
                  <a:schemeClr val="accent2"/>
                </a:solidFill>
                <a:cs typeface="Trebuchet MS"/>
              </a:rPr>
              <a:t>PFAD A: </a:t>
            </a:r>
            <a:r>
              <a:rPr lang="it-IT" sz="3200" b="1" dirty="0" err="1" smtClean="0">
                <a:cs typeface="Trebuchet MS"/>
              </a:rPr>
              <a:t>vom</a:t>
            </a:r>
            <a:r>
              <a:rPr lang="it-IT" sz="3200" b="1" dirty="0" smtClean="0">
                <a:cs typeface="Trebuchet MS"/>
              </a:rPr>
              <a:t> </a:t>
            </a:r>
            <a:r>
              <a:rPr lang="it-IT" sz="3200" b="1" dirty="0" err="1" smtClean="0">
                <a:cs typeface="Trebuchet MS"/>
              </a:rPr>
              <a:t>Projekt</a:t>
            </a:r>
            <a:r>
              <a:rPr lang="it-IT" sz="3200" b="1" dirty="0" err="1">
                <a:cs typeface="Trebuchet MS"/>
              </a:rPr>
              <a:t>p</a:t>
            </a:r>
            <a:r>
              <a:rPr lang="it-IT" sz="3200" b="1" dirty="0" err="1" smtClean="0">
                <a:cs typeface="Trebuchet MS"/>
              </a:rPr>
              <a:t>artner</a:t>
            </a:r>
            <a:r>
              <a:rPr lang="it-IT" sz="3200" b="1" dirty="0" smtClean="0">
                <a:cs typeface="Trebuchet MS"/>
              </a:rPr>
              <a:t> </a:t>
            </a:r>
            <a:r>
              <a:rPr lang="it-IT" sz="3200" b="1" dirty="0" err="1" smtClean="0">
                <a:cs typeface="Trebuchet MS"/>
              </a:rPr>
              <a:t>zum</a:t>
            </a:r>
            <a:r>
              <a:rPr lang="it-IT" sz="3200" b="1" dirty="0" smtClean="0">
                <a:cs typeface="Trebuchet MS"/>
              </a:rPr>
              <a:t> </a:t>
            </a:r>
            <a:r>
              <a:rPr lang="it-IT" sz="3200" b="1" dirty="0" err="1" smtClean="0">
                <a:cs typeface="Trebuchet MS"/>
              </a:rPr>
              <a:t>assoziierten</a:t>
            </a:r>
            <a:r>
              <a:rPr lang="it-IT" sz="3200" b="1" dirty="0" smtClean="0">
                <a:cs typeface="Trebuchet MS"/>
              </a:rPr>
              <a:t> Partner*</a:t>
            </a:r>
          </a:p>
          <a:p>
            <a:pPr lvl="1" algn="just">
              <a:buClr>
                <a:schemeClr val="accent2"/>
              </a:buClr>
            </a:pPr>
            <a:endParaRPr lang="it-IT" sz="800" b="1" dirty="0" smtClean="0">
              <a:cs typeface="Trebuchet MS"/>
            </a:endParaRPr>
          </a:p>
          <a:p>
            <a:pPr lvl="1" algn="just">
              <a:buClrTx/>
            </a:pPr>
            <a:r>
              <a:rPr lang="it-IT" sz="3200" b="1" dirty="0" smtClean="0">
                <a:solidFill>
                  <a:srgbClr val="72A528"/>
                </a:solidFill>
                <a:cs typeface="Trebuchet MS"/>
              </a:rPr>
              <a:t>PFAD B:  </a:t>
            </a:r>
            <a:r>
              <a:rPr lang="it-IT" sz="3200" b="1" dirty="0" err="1">
                <a:cs typeface="Trebuchet MS"/>
              </a:rPr>
              <a:t>v</a:t>
            </a:r>
            <a:r>
              <a:rPr lang="it-IT" sz="3200" b="1" dirty="0" err="1" smtClean="0">
                <a:cs typeface="Trebuchet MS"/>
              </a:rPr>
              <a:t>om</a:t>
            </a:r>
            <a:r>
              <a:rPr lang="it-IT" sz="3200" b="1" dirty="0" smtClean="0">
                <a:cs typeface="Trebuchet MS"/>
              </a:rPr>
              <a:t> </a:t>
            </a:r>
            <a:r>
              <a:rPr lang="it-IT" sz="3200" b="1" dirty="0" err="1" smtClean="0">
                <a:cs typeface="Trebuchet MS"/>
              </a:rPr>
              <a:t>assoziierten</a:t>
            </a:r>
            <a:r>
              <a:rPr lang="it-IT" sz="3200" b="1" dirty="0" smtClean="0">
                <a:cs typeface="Trebuchet MS"/>
              </a:rPr>
              <a:t> Partner </a:t>
            </a:r>
            <a:r>
              <a:rPr lang="it-IT" sz="3200" b="1" dirty="0" err="1" smtClean="0">
                <a:cs typeface="Trebuchet MS"/>
              </a:rPr>
              <a:t>zum</a:t>
            </a:r>
            <a:r>
              <a:rPr lang="it-IT" sz="3200" b="1" dirty="0" smtClean="0">
                <a:cs typeface="Trebuchet MS"/>
              </a:rPr>
              <a:t> </a:t>
            </a:r>
            <a:r>
              <a:rPr lang="it-IT" sz="3200" b="1" dirty="0" err="1" smtClean="0">
                <a:cs typeface="Trebuchet MS"/>
              </a:rPr>
              <a:t>Endnutzer</a:t>
            </a:r>
            <a:r>
              <a:rPr lang="it-IT" sz="3200" b="1" dirty="0" smtClean="0">
                <a:cs typeface="Trebuchet MS"/>
              </a:rPr>
              <a:t>** </a:t>
            </a:r>
          </a:p>
          <a:p>
            <a:pPr lvl="1" algn="just">
              <a:buClrTx/>
            </a:pPr>
            <a:endParaRPr lang="it-IT" sz="1400" b="1" dirty="0" smtClean="0">
              <a:cs typeface="Trebuchet MS"/>
            </a:endParaRPr>
          </a:p>
          <a:p>
            <a:pPr marL="0" lvl="1" indent="0" algn="just">
              <a:spcBef>
                <a:spcPts val="0"/>
              </a:spcBef>
              <a:buClrTx/>
              <a:buSzTx/>
              <a:buNone/>
            </a:pPr>
            <a:r>
              <a:rPr lang="it-IT" i="1" dirty="0" err="1" smtClean="0">
                <a:solidFill>
                  <a:prstClr val="black"/>
                </a:solidFill>
              </a:rPr>
              <a:t>Anmerkung</a:t>
            </a:r>
            <a:r>
              <a:rPr lang="it-IT" i="1" dirty="0" smtClean="0">
                <a:solidFill>
                  <a:prstClr val="black"/>
                </a:solidFill>
              </a:rPr>
              <a:t>:</a:t>
            </a:r>
            <a:endParaRPr lang="it-IT" i="1" dirty="0">
              <a:solidFill>
                <a:prstClr val="black"/>
              </a:solidFill>
            </a:endParaRPr>
          </a:p>
          <a:p>
            <a:pPr marL="342900" lvl="1" indent="-342900" algn="just">
              <a:spcBef>
                <a:spcPts val="0"/>
              </a:spcBef>
              <a:buClrTx/>
              <a:buSzTx/>
              <a:buFont typeface="Wingdings" panose="05000000000000000000" pitchFamily="2" charset="2"/>
              <a:buChar char="ü"/>
            </a:pPr>
            <a:r>
              <a:rPr lang="it-IT" dirty="0" err="1" smtClean="0">
                <a:solidFill>
                  <a:prstClr val="black"/>
                </a:solidFill>
              </a:rPr>
              <a:t>Assoziierte</a:t>
            </a:r>
            <a:r>
              <a:rPr lang="it-IT" dirty="0" smtClean="0">
                <a:solidFill>
                  <a:prstClr val="black"/>
                </a:solidFill>
              </a:rPr>
              <a:t> Partner* </a:t>
            </a:r>
            <a:r>
              <a:rPr lang="it-IT" dirty="0" err="1" smtClean="0">
                <a:solidFill>
                  <a:prstClr val="black"/>
                </a:solidFill>
              </a:rPr>
              <a:t>sind</a:t>
            </a:r>
            <a:r>
              <a:rPr lang="it-IT" dirty="0" smtClean="0">
                <a:solidFill>
                  <a:prstClr val="black"/>
                </a:solidFill>
              </a:rPr>
              <a:t> </a:t>
            </a:r>
            <a:r>
              <a:rPr lang="it-IT" dirty="0" err="1" smtClean="0">
                <a:solidFill>
                  <a:prstClr val="black"/>
                </a:solidFill>
              </a:rPr>
              <a:t>Berufsbildungszentren</a:t>
            </a:r>
            <a:r>
              <a:rPr lang="it-IT" dirty="0" smtClean="0">
                <a:solidFill>
                  <a:prstClr val="black"/>
                </a:solidFill>
              </a:rPr>
              <a:t>. </a:t>
            </a:r>
            <a:r>
              <a:rPr lang="en-US" dirty="0" err="1" smtClean="0">
                <a:solidFill>
                  <a:prstClr val="black"/>
                </a:solidFill>
              </a:rPr>
              <a:t>Endnutzer</a:t>
            </a:r>
            <a:r>
              <a:rPr lang="en-US" dirty="0" smtClean="0">
                <a:solidFill>
                  <a:prstClr val="black"/>
                </a:solidFill>
              </a:rPr>
              <a:t>** </a:t>
            </a:r>
            <a:r>
              <a:rPr lang="en-US" dirty="0" err="1" smtClean="0">
                <a:solidFill>
                  <a:prstClr val="black"/>
                </a:solidFill>
              </a:rPr>
              <a:t>sind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 err="1" smtClean="0">
                <a:solidFill>
                  <a:prstClr val="black"/>
                </a:solidFill>
              </a:rPr>
              <a:t>Teilnehmer</a:t>
            </a:r>
            <a:r>
              <a:rPr lang="en-US" dirty="0" smtClean="0">
                <a:solidFill>
                  <a:prstClr val="black"/>
                </a:solidFill>
              </a:rPr>
              <a:t> in </a:t>
            </a:r>
            <a:r>
              <a:rPr lang="en-US" dirty="0" err="1" smtClean="0">
                <a:solidFill>
                  <a:prstClr val="black"/>
                </a:solidFill>
              </a:rPr>
              <a:t>Mobilitätsinitiativen</a:t>
            </a:r>
            <a:r>
              <a:rPr lang="it-IT" dirty="0" smtClean="0">
                <a:solidFill>
                  <a:prstClr val="black"/>
                </a:solidFill>
              </a:rPr>
              <a:t>.  </a:t>
            </a:r>
            <a:endParaRPr lang="it-IT" dirty="0">
              <a:solidFill>
                <a:prstClr val="black"/>
              </a:solidFill>
            </a:endParaRPr>
          </a:p>
          <a:p>
            <a:pPr marL="342900" lvl="1" indent="-342900" algn="just">
              <a:spcBef>
                <a:spcPts val="0"/>
              </a:spcBef>
              <a:buClrTx/>
              <a:buSzTx/>
              <a:buFont typeface="Wingdings" panose="05000000000000000000" pitchFamily="2" charset="2"/>
              <a:buChar char="ü"/>
            </a:pPr>
            <a:r>
              <a:rPr lang="it-IT" dirty="0" err="1" smtClean="0">
                <a:solidFill>
                  <a:prstClr val="black"/>
                </a:solidFill>
              </a:rPr>
              <a:t>Auf</a:t>
            </a:r>
            <a:r>
              <a:rPr lang="it-IT" dirty="0" smtClean="0">
                <a:solidFill>
                  <a:prstClr val="black"/>
                </a:solidFill>
              </a:rPr>
              <a:t> PFAD </a:t>
            </a:r>
            <a:r>
              <a:rPr lang="it-IT" dirty="0">
                <a:solidFill>
                  <a:prstClr val="black"/>
                </a:solidFill>
              </a:rPr>
              <a:t>A </a:t>
            </a:r>
            <a:r>
              <a:rPr lang="it-IT" dirty="0" err="1" smtClean="0">
                <a:solidFill>
                  <a:prstClr val="black"/>
                </a:solidFill>
              </a:rPr>
              <a:t>schult</a:t>
            </a:r>
            <a:r>
              <a:rPr lang="it-IT" dirty="0" smtClean="0">
                <a:solidFill>
                  <a:prstClr val="black"/>
                </a:solidFill>
              </a:rPr>
              <a:t> die </a:t>
            </a:r>
            <a:r>
              <a:rPr lang="it-IT" dirty="0" err="1" smtClean="0">
                <a:solidFill>
                  <a:prstClr val="black"/>
                </a:solidFill>
              </a:rPr>
              <a:t>Berufsbildungsstätte</a:t>
            </a:r>
            <a:r>
              <a:rPr lang="it-IT" dirty="0" smtClean="0">
                <a:solidFill>
                  <a:prstClr val="black"/>
                </a:solidFill>
              </a:rPr>
              <a:t> </a:t>
            </a:r>
            <a:r>
              <a:rPr lang="it-IT" dirty="0" err="1" smtClean="0">
                <a:solidFill>
                  <a:prstClr val="black"/>
                </a:solidFill>
              </a:rPr>
              <a:t>den</a:t>
            </a:r>
            <a:r>
              <a:rPr lang="it-IT" dirty="0" smtClean="0">
                <a:solidFill>
                  <a:prstClr val="black"/>
                </a:solidFill>
              </a:rPr>
              <a:t> </a:t>
            </a:r>
            <a:r>
              <a:rPr lang="it-IT" dirty="0" err="1" smtClean="0">
                <a:solidFill>
                  <a:prstClr val="black"/>
                </a:solidFill>
              </a:rPr>
              <a:t>assoziierten</a:t>
            </a:r>
            <a:r>
              <a:rPr lang="it-IT" dirty="0" smtClean="0">
                <a:solidFill>
                  <a:prstClr val="black"/>
                </a:solidFill>
              </a:rPr>
              <a:t> </a:t>
            </a:r>
            <a:r>
              <a:rPr lang="it-IT" dirty="0">
                <a:solidFill>
                  <a:prstClr val="black"/>
                </a:solidFill>
              </a:rPr>
              <a:t>Partner; </a:t>
            </a:r>
            <a:r>
              <a:rPr lang="it-IT" dirty="0" err="1" smtClean="0">
                <a:solidFill>
                  <a:prstClr val="black"/>
                </a:solidFill>
              </a:rPr>
              <a:t>auf</a:t>
            </a:r>
            <a:r>
              <a:rPr lang="it-IT" dirty="0" smtClean="0">
                <a:solidFill>
                  <a:prstClr val="black"/>
                </a:solidFill>
              </a:rPr>
              <a:t> PFAD </a:t>
            </a:r>
            <a:r>
              <a:rPr lang="it-IT" dirty="0">
                <a:solidFill>
                  <a:prstClr val="black"/>
                </a:solidFill>
              </a:rPr>
              <a:t>B </a:t>
            </a:r>
            <a:r>
              <a:rPr lang="it-IT" dirty="0" err="1" smtClean="0">
                <a:solidFill>
                  <a:prstClr val="black"/>
                </a:solidFill>
              </a:rPr>
              <a:t>schult</a:t>
            </a:r>
            <a:r>
              <a:rPr lang="it-IT" dirty="0" smtClean="0">
                <a:solidFill>
                  <a:prstClr val="black"/>
                </a:solidFill>
              </a:rPr>
              <a:t> </a:t>
            </a:r>
            <a:r>
              <a:rPr lang="it-IT" dirty="0" err="1" smtClean="0">
                <a:solidFill>
                  <a:prstClr val="black"/>
                </a:solidFill>
              </a:rPr>
              <a:t>der</a:t>
            </a:r>
            <a:r>
              <a:rPr lang="it-IT" dirty="0" smtClean="0">
                <a:solidFill>
                  <a:prstClr val="black"/>
                </a:solidFill>
              </a:rPr>
              <a:t> </a:t>
            </a:r>
            <a:r>
              <a:rPr lang="it-IT" dirty="0" err="1" smtClean="0">
                <a:solidFill>
                  <a:prstClr val="black"/>
                </a:solidFill>
              </a:rPr>
              <a:t>assoziierte</a:t>
            </a:r>
            <a:r>
              <a:rPr lang="it-IT" dirty="0" smtClean="0">
                <a:solidFill>
                  <a:prstClr val="black"/>
                </a:solidFill>
              </a:rPr>
              <a:t> </a:t>
            </a:r>
            <a:r>
              <a:rPr lang="it-IT" dirty="0">
                <a:solidFill>
                  <a:prstClr val="black"/>
                </a:solidFill>
              </a:rPr>
              <a:t>Partner </a:t>
            </a:r>
            <a:r>
              <a:rPr lang="it-IT" dirty="0" err="1" smtClean="0">
                <a:solidFill>
                  <a:prstClr val="black"/>
                </a:solidFill>
              </a:rPr>
              <a:t>den</a:t>
            </a:r>
            <a:r>
              <a:rPr lang="it-IT" dirty="0" smtClean="0">
                <a:solidFill>
                  <a:prstClr val="black"/>
                </a:solidFill>
              </a:rPr>
              <a:t> </a:t>
            </a:r>
            <a:r>
              <a:rPr lang="it-IT" dirty="0" err="1" smtClean="0">
                <a:solidFill>
                  <a:prstClr val="black"/>
                </a:solidFill>
              </a:rPr>
              <a:t>Endnutzer</a:t>
            </a:r>
            <a:r>
              <a:rPr lang="it-IT" dirty="0" smtClean="0">
                <a:solidFill>
                  <a:prstClr val="black"/>
                </a:solidFill>
              </a:rPr>
              <a:t>.</a:t>
            </a:r>
            <a:endParaRPr lang="it-IT" dirty="0">
              <a:solidFill>
                <a:prstClr val="black"/>
              </a:solidFill>
            </a:endParaRPr>
          </a:p>
          <a:p>
            <a:pPr marL="457200" lvl="1" indent="0" algn="just">
              <a:buNone/>
            </a:pPr>
            <a:endParaRPr lang="en-GB" sz="32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617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 err="1" smtClean="0">
                <a:solidFill>
                  <a:srgbClr val="72A528"/>
                </a:solidFill>
              </a:rPr>
              <a:t>Pfad</a:t>
            </a:r>
            <a:r>
              <a:rPr lang="en-GB" sz="3200" b="1" dirty="0" smtClean="0">
                <a:solidFill>
                  <a:srgbClr val="72A528"/>
                </a:solidFill>
              </a:rPr>
              <a:t> B </a:t>
            </a:r>
            <a:r>
              <a:rPr lang="en-GB" sz="3200" b="1" dirty="0">
                <a:solidFill>
                  <a:srgbClr val="72A528"/>
                </a:solidFill>
              </a:rPr>
              <a:t/>
            </a:r>
            <a:br>
              <a:rPr lang="en-GB" sz="3200" b="1" dirty="0">
                <a:solidFill>
                  <a:srgbClr val="72A528"/>
                </a:solidFill>
              </a:rPr>
            </a:br>
            <a:r>
              <a:rPr lang="en-GB" sz="2200" b="1" dirty="0" err="1" smtClean="0">
                <a:solidFill>
                  <a:srgbClr val="72A528"/>
                </a:solidFill>
              </a:rPr>
              <a:t>vom</a:t>
            </a:r>
            <a:r>
              <a:rPr lang="en-GB" sz="2200" b="1" dirty="0" smtClean="0">
                <a:solidFill>
                  <a:srgbClr val="72A528"/>
                </a:solidFill>
              </a:rPr>
              <a:t> </a:t>
            </a:r>
            <a:r>
              <a:rPr lang="en-GB" sz="2200" b="1" dirty="0" err="1" smtClean="0">
                <a:solidFill>
                  <a:srgbClr val="72A528"/>
                </a:solidFill>
              </a:rPr>
              <a:t>assoziierten</a:t>
            </a:r>
            <a:r>
              <a:rPr lang="en-GB" sz="2200" b="1" dirty="0" smtClean="0">
                <a:solidFill>
                  <a:srgbClr val="72A528"/>
                </a:solidFill>
              </a:rPr>
              <a:t> </a:t>
            </a:r>
            <a:r>
              <a:rPr lang="en-GB" sz="2200" b="1" dirty="0">
                <a:solidFill>
                  <a:srgbClr val="72A528"/>
                </a:solidFill>
              </a:rPr>
              <a:t>Partner </a:t>
            </a:r>
            <a:r>
              <a:rPr lang="en-GB" sz="2200" b="1" dirty="0" err="1" smtClean="0">
                <a:solidFill>
                  <a:srgbClr val="72A528"/>
                </a:solidFill>
              </a:rPr>
              <a:t>zum</a:t>
            </a:r>
            <a:r>
              <a:rPr lang="en-GB" sz="2200" b="1" dirty="0" smtClean="0">
                <a:solidFill>
                  <a:srgbClr val="72A528"/>
                </a:solidFill>
              </a:rPr>
              <a:t> </a:t>
            </a:r>
            <a:r>
              <a:rPr lang="en-GB" sz="2200" b="1" dirty="0" err="1" smtClean="0">
                <a:solidFill>
                  <a:srgbClr val="72A528"/>
                </a:solidFill>
              </a:rPr>
              <a:t>Endnutzer</a:t>
            </a:r>
            <a:endParaRPr lang="en-GB" sz="2200" dirty="0">
              <a:solidFill>
                <a:srgbClr val="72A528"/>
              </a:solidFill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251520" y="1412776"/>
            <a:ext cx="6984776" cy="4111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800" b="1" u="sng" dirty="0" err="1" smtClean="0">
                <a:solidFill>
                  <a:schemeClr val="tx1"/>
                </a:solidFill>
              </a:rPr>
              <a:t>Fokus</a:t>
            </a:r>
            <a:r>
              <a:rPr lang="it-IT" sz="1800" b="1" u="sng" dirty="0" smtClean="0">
                <a:solidFill>
                  <a:schemeClr val="tx1"/>
                </a:solidFill>
              </a:rPr>
              <a:t> </a:t>
            </a:r>
            <a:r>
              <a:rPr lang="it-IT" sz="1800" b="1" u="sng" dirty="0" err="1" smtClean="0">
                <a:solidFill>
                  <a:schemeClr val="tx1"/>
                </a:solidFill>
              </a:rPr>
              <a:t>auf</a:t>
            </a:r>
            <a:r>
              <a:rPr lang="it-IT" sz="1800" b="1" u="sng" dirty="0" smtClean="0">
                <a:solidFill>
                  <a:schemeClr val="tx1"/>
                </a:solidFill>
              </a:rPr>
              <a:t> PHASE 1</a:t>
            </a:r>
            <a:endParaRPr lang="it-IT" sz="1800" b="1" u="sng" dirty="0">
              <a:solidFill>
                <a:schemeClr val="tx1"/>
              </a:solidFill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323528" y="1916832"/>
            <a:ext cx="1512168" cy="864096"/>
            <a:chOff x="599659" y="19025"/>
            <a:chExt cx="1461019" cy="1022666"/>
          </a:xfrm>
          <a:solidFill>
            <a:schemeClr val="accent6">
              <a:lumMod val="75000"/>
            </a:schemeClr>
          </a:solidFill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1022666"/>
            </a:xfrm>
            <a:prstGeom prst="roundRect">
              <a:avLst>
                <a:gd name="adj" fmla="val 1667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19025"/>
              <a:ext cx="1361157" cy="92280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500" kern="1200" dirty="0" err="1" smtClean="0"/>
                <a:t>Phase</a:t>
              </a:r>
              <a:r>
                <a:rPr lang="it-IT" sz="2500" kern="1200" dirty="0" smtClean="0"/>
                <a:t> 1</a:t>
              </a:r>
              <a:endParaRPr lang="it-IT" sz="2500" kern="1200" dirty="0"/>
            </a:p>
          </p:txBody>
        </p:sp>
      </p:grpSp>
      <p:grpSp>
        <p:nvGrpSpPr>
          <p:cNvPr id="9" name="Gruppo 8"/>
          <p:cNvGrpSpPr/>
          <p:nvPr/>
        </p:nvGrpSpPr>
        <p:grpSpPr>
          <a:xfrm>
            <a:off x="1979712" y="1844824"/>
            <a:ext cx="7294140" cy="780712"/>
            <a:chOff x="1478882" y="76198"/>
            <a:chExt cx="4835590" cy="780712"/>
          </a:xfrm>
        </p:grpSpPr>
        <p:sp>
          <p:nvSpPr>
            <p:cNvPr id="10" name="Rettangolo 9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ttangolo 10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285750" lvl="0" indent="-285750">
                <a:buFont typeface="Arial" panose="020B0604020202020204" pitchFamily="34" charset="0"/>
                <a:buChar char="•"/>
              </a:pPr>
              <a:r>
                <a:rPr lang="it-IT" b="1" dirty="0" smtClean="0"/>
                <a:t>Training</a:t>
              </a:r>
              <a:endParaRPr lang="it-IT" b="1" dirty="0"/>
            </a:p>
          </p:txBody>
        </p:sp>
      </p:grpSp>
      <p:grpSp>
        <p:nvGrpSpPr>
          <p:cNvPr id="12" name="Gruppo 11"/>
          <p:cNvGrpSpPr/>
          <p:nvPr/>
        </p:nvGrpSpPr>
        <p:grpSpPr>
          <a:xfrm>
            <a:off x="342504" y="2780928"/>
            <a:ext cx="7541865" cy="830997"/>
            <a:chOff x="126480" y="3259951"/>
            <a:chExt cx="7541865" cy="830997"/>
          </a:xfrm>
        </p:grpSpPr>
        <p:sp>
          <p:nvSpPr>
            <p:cNvPr id="13" name="CasellaDiTesto 12"/>
            <p:cNvSpPr txBox="1"/>
            <p:nvPr/>
          </p:nvSpPr>
          <p:spPr>
            <a:xfrm>
              <a:off x="126480" y="3331959"/>
              <a:ext cx="1440160" cy="369332"/>
            </a:xfrm>
            <a:prstGeom prst="rect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it-IT" dirty="0" err="1" smtClean="0"/>
                <a:t>Schritt</a:t>
              </a:r>
              <a:r>
                <a:rPr lang="it-IT" dirty="0" smtClean="0"/>
                <a:t> A</a:t>
              </a:r>
            </a:p>
          </p:txBody>
        </p:sp>
        <p:sp>
          <p:nvSpPr>
            <p:cNvPr id="14" name="CasellaDiTesto 13"/>
            <p:cNvSpPr txBox="1"/>
            <p:nvPr/>
          </p:nvSpPr>
          <p:spPr>
            <a:xfrm>
              <a:off x="1835697" y="3259951"/>
              <a:ext cx="58326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i="1" dirty="0" smtClean="0">
                  <a:solidFill>
                    <a:srgbClr val="FF0000"/>
                  </a:solidFill>
                </a:rPr>
                <a:t>Mail:</a:t>
              </a:r>
              <a:r>
                <a:rPr lang="it-IT" sz="1600" i="1" dirty="0" smtClean="0"/>
                <a:t> </a:t>
              </a:r>
            </a:p>
            <a:p>
              <a:r>
                <a:rPr lang="en-US" sz="1600" dirty="0" err="1" smtClean="0"/>
                <a:t>Senden</a:t>
              </a:r>
              <a:r>
                <a:rPr lang="en-US" sz="1600" dirty="0" smtClean="0"/>
                <a:t> von </a:t>
              </a:r>
              <a:r>
                <a:rPr lang="en-US" sz="1600" dirty="0" err="1" smtClean="0"/>
                <a:t>Folien</a:t>
              </a:r>
              <a:r>
                <a:rPr lang="en-US" sz="1600" dirty="0" smtClean="0"/>
                <a:t> </a:t>
              </a:r>
              <a:r>
                <a:rPr lang="en-US" sz="1600" dirty="0"/>
                <a:t>u</a:t>
              </a:r>
              <a:r>
                <a:rPr lang="en-US" sz="1600" dirty="0" smtClean="0"/>
                <a:t>nd Instrument 2 – </a:t>
              </a:r>
              <a:r>
                <a:rPr lang="en-US" sz="1600" dirty="0" err="1" smtClean="0"/>
                <a:t>pädagogischer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Werkzeugkasten</a:t>
              </a:r>
              <a:endParaRPr lang="en-US" sz="1600" dirty="0"/>
            </a:p>
          </p:txBody>
        </p:sp>
      </p:grpSp>
      <p:graphicFrame>
        <p:nvGraphicFramePr>
          <p:cNvPr id="18" name="Tabel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1931766"/>
              </p:ext>
            </p:extLst>
          </p:nvPr>
        </p:nvGraphicFramePr>
        <p:xfrm>
          <a:off x="323528" y="3861048"/>
          <a:ext cx="8424936" cy="229108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864096"/>
                <a:gridCol w="2448272"/>
                <a:gridCol w="3492386"/>
                <a:gridCol w="1620182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sz="1400" b="0" dirty="0" smtClean="0"/>
                        <a:t>SCHRITT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INHALTE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INSTRUMENTE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METHODOLOGIE</a:t>
                      </a:r>
                      <a:endParaRPr lang="it-IT" sz="1400" b="0" dirty="0"/>
                    </a:p>
                  </a:txBody>
                  <a:tcPr>
                    <a:solidFill>
                      <a:schemeClr val="bg1">
                        <a:alpha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500" dirty="0" smtClean="0"/>
                        <a:t>A</a:t>
                      </a:r>
                    </a:p>
                    <a:p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="0" dirty="0" err="1" smtClean="0"/>
                        <a:t>SoMEx</a:t>
                      </a:r>
                      <a:r>
                        <a:rPr lang="en-US" sz="1500" b="0" dirty="0" smtClean="0"/>
                        <a:t> und </a:t>
                      </a:r>
                      <a:r>
                        <a:rPr lang="en-US" sz="1500" b="0" dirty="0" err="1" smtClean="0"/>
                        <a:t>SoMExNet</a:t>
                      </a:r>
                      <a:r>
                        <a:rPr lang="en-US" sz="1500" b="0" dirty="0" smtClean="0"/>
                        <a:t> </a:t>
                      </a:r>
                      <a:r>
                        <a:rPr lang="en-US" sz="1500" b="0" dirty="0" err="1" smtClean="0"/>
                        <a:t>Projekte</a:t>
                      </a:r>
                      <a:endParaRPr lang="en-US" sz="1500" b="0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500" i="0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i="0" dirty="0" err="1" smtClean="0"/>
                        <a:t>SoMExNet</a:t>
                      </a:r>
                      <a:r>
                        <a:rPr lang="en-US" sz="1500" i="0" dirty="0" smtClean="0"/>
                        <a:t> APP: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i="0" dirty="0" err="1" smtClean="0"/>
                        <a:t>Werkzeug</a:t>
                      </a:r>
                      <a:r>
                        <a:rPr lang="en-US" sz="1500" i="0" dirty="0" smtClean="0"/>
                        <a:t>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500" dirty="0" err="1" smtClean="0"/>
                        <a:t>Folien</a:t>
                      </a:r>
                      <a:r>
                        <a:rPr lang="en-US" sz="1500" dirty="0" smtClean="0"/>
                        <a:t> </a:t>
                      </a:r>
                      <a:r>
                        <a:rPr lang="en-US" sz="1500" dirty="0" err="1" smtClean="0"/>
                        <a:t>zu</a:t>
                      </a:r>
                      <a:r>
                        <a:rPr lang="en-US" sz="1500" dirty="0" smtClean="0"/>
                        <a:t> </a:t>
                      </a:r>
                      <a:r>
                        <a:rPr lang="en-US" sz="1500" dirty="0" err="1" smtClean="0"/>
                        <a:t>SoMEX</a:t>
                      </a:r>
                      <a:r>
                        <a:rPr lang="en-US" sz="1500" dirty="0" smtClean="0"/>
                        <a:t> und </a:t>
                      </a:r>
                      <a:r>
                        <a:rPr lang="en-US" sz="1500" dirty="0" err="1" smtClean="0"/>
                        <a:t>SoMExNet</a:t>
                      </a:r>
                      <a:r>
                        <a:rPr lang="en-US" sz="1500" dirty="0" smtClean="0"/>
                        <a:t> </a:t>
                      </a:r>
                      <a:r>
                        <a:rPr lang="en-US" sz="1500" dirty="0" err="1" smtClean="0"/>
                        <a:t>Projekten</a:t>
                      </a:r>
                      <a:r>
                        <a:rPr lang="en-US" sz="1500" dirty="0" smtClean="0"/>
                        <a:t>/</a:t>
                      </a:r>
                      <a:r>
                        <a:rPr lang="en-US" sz="1500" dirty="0" err="1" smtClean="0"/>
                        <a:t>Folien</a:t>
                      </a:r>
                      <a:r>
                        <a:rPr lang="en-US" sz="1500" dirty="0" smtClean="0"/>
                        <a:t> </a:t>
                      </a:r>
                      <a:r>
                        <a:rPr lang="en-US" sz="1500" dirty="0" err="1" smtClean="0"/>
                        <a:t>zum</a:t>
                      </a:r>
                      <a:r>
                        <a:rPr lang="en-US" sz="1500" dirty="0" smtClean="0"/>
                        <a:t> Training 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it-IT" sz="1500" dirty="0" smtClean="0"/>
                    </a:p>
                    <a:p>
                      <a:pPr marL="0" indent="0">
                        <a:buFont typeface="Arial"/>
                        <a:buNone/>
                      </a:pPr>
                      <a:endParaRPr lang="it-IT" sz="1500" dirty="0" smtClean="0"/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500" u="sng" dirty="0" err="1" smtClean="0"/>
                        <a:t>Werkzeug</a:t>
                      </a:r>
                      <a:r>
                        <a:rPr lang="en-US" sz="1500" u="sng" dirty="0" smtClean="0"/>
                        <a:t> 2 – </a:t>
                      </a:r>
                      <a:r>
                        <a:rPr lang="en-US" sz="1500" u="sng" dirty="0" err="1" smtClean="0"/>
                        <a:t>pädagische</a:t>
                      </a:r>
                      <a:r>
                        <a:rPr lang="en-US" sz="1500" u="sng" dirty="0" smtClean="0"/>
                        <a:t> </a:t>
                      </a:r>
                      <a:r>
                        <a:rPr lang="en-US" sz="1500" u="sng" dirty="0" err="1" smtClean="0"/>
                        <a:t>Hilfen</a:t>
                      </a:r>
                      <a:r>
                        <a:rPr lang="en-US" sz="1500" u="sng" dirty="0" smtClean="0"/>
                        <a:t>:</a:t>
                      </a:r>
                    </a:p>
                    <a:p>
                      <a:pPr marL="355600" indent="0">
                        <a:buFont typeface="Arial"/>
                        <a:buNone/>
                      </a:pPr>
                      <a:r>
                        <a:rPr lang="en-US" sz="1500" dirty="0" err="1" smtClean="0"/>
                        <a:t>Powerpoint-Präsentation</a:t>
                      </a:r>
                      <a:r>
                        <a:rPr lang="en-US" sz="1500" baseline="0" dirty="0" smtClean="0"/>
                        <a:t> der APP;</a:t>
                      </a:r>
                      <a:r>
                        <a:rPr lang="en-US" sz="1500" dirty="0" smtClean="0"/>
                        <a:t> Video </a:t>
                      </a:r>
                      <a:r>
                        <a:rPr lang="en-US" sz="1500" dirty="0" err="1" smtClean="0"/>
                        <a:t>zur</a:t>
                      </a:r>
                      <a:r>
                        <a:rPr lang="en-US" sz="1500" dirty="0" smtClean="0"/>
                        <a:t> APP; </a:t>
                      </a:r>
                      <a:r>
                        <a:rPr lang="en-US" sz="1500" dirty="0" err="1" smtClean="0"/>
                        <a:t>Infografiken</a:t>
                      </a:r>
                      <a:endParaRPr lang="en-US" sz="1500" dirty="0" smtClean="0"/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it-IT" sz="15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dirty="0" smtClean="0"/>
                        <a:t>mail</a:t>
                      </a:r>
                    </a:p>
                    <a:p>
                      <a:endParaRPr lang="it-IT" sz="1500" b="0" dirty="0"/>
                    </a:p>
                  </a:txBody>
                  <a:tcPr>
                    <a:solidFill>
                      <a:schemeClr val="bg1">
                        <a:alpha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35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 err="1" smtClean="0">
                <a:solidFill>
                  <a:srgbClr val="72A528"/>
                </a:solidFill>
              </a:rPr>
              <a:t>Pfad</a:t>
            </a:r>
            <a:r>
              <a:rPr lang="en-GB" sz="3200" b="1" dirty="0" smtClean="0">
                <a:solidFill>
                  <a:srgbClr val="72A528"/>
                </a:solidFill>
              </a:rPr>
              <a:t> B </a:t>
            </a:r>
            <a:r>
              <a:rPr lang="en-GB" sz="3200" b="1" dirty="0">
                <a:solidFill>
                  <a:srgbClr val="72A528"/>
                </a:solidFill>
              </a:rPr>
              <a:t/>
            </a:r>
            <a:br>
              <a:rPr lang="en-GB" sz="3200" b="1" dirty="0">
                <a:solidFill>
                  <a:srgbClr val="72A528"/>
                </a:solidFill>
              </a:rPr>
            </a:br>
            <a:r>
              <a:rPr lang="en-GB" sz="2200" b="1" dirty="0" err="1">
                <a:solidFill>
                  <a:srgbClr val="72A528"/>
                </a:solidFill>
              </a:rPr>
              <a:t>v</a:t>
            </a:r>
            <a:r>
              <a:rPr lang="en-GB" sz="2200" b="1" dirty="0" err="1" smtClean="0">
                <a:solidFill>
                  <a:srgbClr val="72A528"/>
                </a:solidFill>
              </a:rPr>
              <a:t>om</a:t>
            </a:r>
            <a:r>
              <a:rPr lang="en-GB" sz="2200" b="1" dirty="0" smtClean="0">
                <a:solidFill>
                  <a:srgbClr val="72A528"/>
                </a:solidFill>
              </a:rPr>
              <a:t> </a:t>
            </a:r>
            <a:r>
              <a:rPr lang="en-GB" sz="2200" b="1" dirty="0" err="1" smtClean="0">
                <a:solidFill>
                  <a:srgbClr val="72A528"/>
                </a:solidFill>
              </a:rPr>
              <a:t>assoziierten</a:t>
            </a:r>
            <a:r>
              <a:rPr lang="en-GB" sz="2200" b="1" dirty="0" smtClean="0">
                <a:solidFill>
                  <a:srgbClr val="72A528"/>
                </a:solidFill>
              </a:rPr>
              <a:t> </a:t>
            </a:r>
            <a:r>
              <a:rPr lang="en-GB" sz="2200" b="1" dirty="0">
                <a:solidFill>
                  <a:srgbClr val="72A528"/>
                </a:solidFill>
              </a:rPr>
              <a:t>Partner </a:t>
            </a:r>
            <a:r>
              <a:rPr lang="en-GB" sz="2200" b="1" dirty="0" err="1" smtClean="0">
                <a:solidFill>
                  <a:srgbClr val="72A528"/>
                </a:solidFill>
              </a:rPr>
              <a:t>zum</a:t>
            </a:r>
            <a:r>
              <a:rPr lang="en-GB" sz="2200" b="1" dirty="0" smtClean="0">
                <a:solidFill>
                  <a:srgbClr val="72A528"/>
                </a:solidFill>
              </a:rPr>
              <a:t> </a:t>
            </a:r>
            <a:r>
              <a:rPr lang="en-GB" sz="2200" b="1" dirty="0" err="1" smtClean="0">
                <a:solidFill>
                  <a:srgbClr val="72A528"/>
                </a:solidFill>
              </a:rPr>
              <a:t>Endnutzer</a:t>
            </a:r>
            <a:endParaRPr lang="en-GB" sz="2200" dirty="0">
              <a:solidFill>
                <a:srgbClr val="72A528"/>
              </a:solidFill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251520" y="1196752"/>
            <a:ext cx="6984776" cy="4111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800" b="1" u="sng" dirty="0" err="1" smtClean="0">
                <a:solidFill>
                  <a:schemeClr val="tx1"/>
                </a:solidFill>
              </a:rPr>
              <a:t>Fokus</a:t>
            </a:r>
            <a:r>
              <a:rPr lang="it-IT" sz="1800" b="1" u="sng" dirty="0" smtClean="0">
                <a:solidFill>
                  <a:schemeClr val="tx1"/>
                </a:solidFill>
              </a:rPr>
              <a:t> </a:t>
            </a:r>
            <a:r>
              <a:rPr lang="it-IT" sz="1800" b="1" u="sng" dirty="0" err="1" smtClean="0">
                <a:solidFill>
                  <a:schemeClr val="tx1"/>
                </a:solidFill>
              </a:rPr>
              <a:t>auf</a:t>
            </a:r>
            <a:r>
              <a:rPr lang="it-IT" sz="1800" b="1" u="sng" dirty="0" smtClean="0">
                <a:solidFill>
                  <a:schemeClr val="tx1"/>
                </a:solidFill>
              </a:rPr>
              <a:t> PHASE 1</a:t>
            </a:r>
            <a:endParaRPr lang="it-IT" sz="1800" b="1" u="sng" dirty="0">
              <a:solidFill>
                <a:schemeClr val="tx1"/>
              </a:solidFill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323528" y="1700808"/>
            <a:ext cx="1512168" cy="576064"/>
            <a:chOff x="599659" y="19025"/>
            <a:chExt cx="1461019" cy="1022666"/>
          </a:xfrm>
          <a:solidFill>
            <a:schemeClr val="accent6">
              <a:lumMod val="75000"/>
            </a:schemeClr>
          </a:solidFill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1022666"/>
            </a:xfrm>
            <a:prstGeom prst="roundRect">
              <a:avLst>
                <a:gd name="adj" fmla="val 1667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19025"/>
              <a:ext cx="1361157" cy="83875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500" kern="1200" dirty="0" err="1" smtClean="0"/>
                <a:t>Phase</a:t>
              </a:r>
              <a:r>
                <a:rPr lang="it-IT" sz="2500" kern="1200" dirty="0" smtClean="0"/>
                <a:t> 1</a:t>
              </a:r>
              <a:endParaRPr lang="it-IT" sz="2500" kern="1200" dirty="0"/>
            </a:p>
          </p:txBody>
        </p:sp>
      </p:grpSp>
      <p:grpSp>
        <p:nvGrpSpPr>
          <p:cNvPr id="9" name="Gruppo 8"/>
          <p:cNvGrpSpPr/>
          <p:nvPr/>
        </p:nvGrpSpPr>
        <p:grpSpPr>
          <a:xfrm>
            <a:off x="1979712" y="1556792"/>
            <a:ext cx="7294140" cy="780712"/>
            <a:chOff x="1478882" y="76198"/>
            <a:chExt cx="4835590" cy="780712"/>
          </a:xfrm>
        </p:grpSpPr>
        <p:sp>
          <p:nvSpPr>
            <p:cNvPr id="10" name="Rettangolo 9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ttangolo 10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285750" lvl="0" indent="-285750">
                <a:buFont typeface="Arial" panose="020B0604020202020204" pitchFamily="34" charset="0"/>
                <a:buChar char="•"/>
              </a:pPr>
              <a:r>
                <a:rPr lang="it-IT" sz="1600" b="1" dirty="0" smtClean="0"/>
                <a:t>Training</a:t>
              </a:r>
              <a:endParaRPr lang="it-IT" sz="1600" b="1" dirty="0"/>
            </a:p>
          </p:txBody>
        </p:sp>
      </p:grpSp>
      <p:grpSp>
        <p:nvGrpSpPr>
          <p:cNvPr id="12" name="Gruppo 11"/>
          <p:cNvGrpSpPr/>
          <p:nvPr/>
        </p:nvGrpSpPr>
        <p:grpSpPr>
          <a:xfrm>
            <a:off x="342504" y="2381979"/>
            <a:ext cx="8333952" cy="369332"/>
            <a:chOff x="126480" y="3259951"/>
            <a:chExt cx="7541865" cy="369332"/>
          </a:xfrm>
        </p:grpSpPr>
        <p:sp>
          <p:nvSpPr>
            <p:cNvPr id="13" name="CasellaDiTesto 12"/>
            <p:cNvSpPr txBox="1"/>
            <p:nvPr/>
          </p:nvSpPr>
          <p:spPr>
            <a:xfrm>
              <a:off x="126480" y="3259951"/>
              <a:ext cx="1440160" cy="369332"/>
            </a:xfrm>
            <a:prstGeom prst="rect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it-IT" dirty="0" err="1" smtClean="0"/>
                <a:t>Schritt</a:t>
              </a:r>
              <a:r>
                <a:rPr lang="it-IT" dirty="0" smtClean="0"/>
                <a:t> B</a:t>
              </a:r>
            </a:p>
          </p:txBody>
        </p:sp>
        <p:sp>
          <p:nvSpPr>
            <p:cNvPr id="14" name="CasellaDiTesto 13"/>
            <p:cNvSpPr txBox="1"/>
            <p:nvPr/>
          </p:nvSpPr>
          <p:spPr>
            <a:xfrm>
              <a:off x="1835697" y="3259951"/>
              <a:ext cx="58326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i="1" dirty="0" smtClean="0">
                  <a:solidFill>
                    <a:srgbClr val="FF0000"/>
                  </a:solidFill>
                </a:rPr>
                <a:t>«Face to face*»</a:t>
              </a:r>
              <a:r>
                <a:rPr lang="it-IT" sz="1600" i="1" dirty="0" smtClean="0"/>
                <a:t> </a:t>
              </a:r>
            </a:p>
          </p:txBody>
        </p:sp>
      </p:grpSp>
      <p:graphicFrame>
        <p:nvGraphicFramePr>
          <p:cNvPr id="18" name="Tabel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3728220"/>
              </p:ext>
            </p:extLst>
          </p:nvPr>
        </p:nvGraphicFramePr>
        <p:xfrm>
          <a:off x="323528" y="3044408"/>
          <a:ext cx="8424935" cy="3460991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864096"/>
                <a:gridCol w="720080"/>
                <a:gridCol w="2664296"/>
                <a:gridCol w="2664296"/>
                <a:gridCol w="1512167"/>
              </a:tblGrid>
              <a:tr h="397751">
                <a:tc>
                  <a:txBody>
                    <a:bodyPr/>
                    <a:lstStyle/>
                    <a:p>
                      <a:pPr algn="l"/>
                      <a:r>
                        <a:rPr lang="it-IT" sz="1400" b="0" dirty="0" smtClean="0"/>
                        <a:t>SCHRITT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DAUER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INHALTE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INSTRUMENTE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METHODOLOGIE</a:t>
                      </a:r>
                      <a:endParaRPr lang="it-IT" sz="1400" b="0" dirty="0"/>
                    </a:p>
                  </a:txBody>
                  <a:tcPr>
                    <a:solidFill>
                      <a:schemeClr val="bg1">
                        <a:alpha val="60000"/>
                      </a:schemeClr>
                    </a:solidFill>
                  </a:tcPr>
                </a:tc>
              </a:tr>
              <a:tr h="2795153">
                <a:tc>
                  <a:txBody>
                    <a:bodyPr/>
                    <a:lstStyle/>
                    <a:p>
                      <a:r>
                        <a:rPr lang="it-IT" sz="1500" dirty="0" smtClean="0"/>
                        <a:t>B</a:t>
                      </a:r>
                    </a:p>
                    <a:p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i="1" dirty="0" smtClean="0"/>
                        <a:t>30 min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i="1" dirty="0" smtClean="0"/>
                        <a:t>60 min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i="1" dirty="0" smtClean="0"/>
                        <a:t>60</a:t>
                      </a:r>
                      <a:r>
                        <a:rPr lang="it-IT" sz="1500" i="1" baseline="0" dirty="0" smtClean="0"/>
                        <a:t> min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baseline="0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i="1" baseline="0" dirty="0" smtClean="0"/>
                        <a:t>30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b="0" dirty="0" err="1" smtClean="0"/>
                        <a:t>SoMEx</a:t>
                      </a:r>
                      <a:r>
                        <a:rPr lang="it-IT" sz="1500" b="0" baseline="0" dirty="0" smtClean="0"/>
                        <a:t> and </a:t>
                      </a:r>
                      <a:r>
                        <a:rPr lang="it-IT" sz="1500" b="0" dirty="0" err="1" smtClean="0"/>
                        <a:t>SoMExNet</a:t>
                      </a:r>
                      <a:r>
                        <a:rPr lang="it-IT" sz="1500" b="0" dirty="0" smtClean="0"/>
                        <a:t> </a:t>
                      </a:r>
                      <a:r>
                        <a:rPr lang="it-IT" sz="1500" b="0" dirty="0" err="1" smtClean="0"/>
                        <a:t>Projekte</a:t>
                      </a:r>
                      <a:r>
                        <a:rPr lang="it-IT" sz="1500" b="0" dirty="0" smtClean="0"/>
                        <a:t>: </a:t>
                      </a:r>
                      <a:r>
                        <a:rPr lang="it-IT" sz="1500" b="0" i="1" dirty="0" err="1" smtClean="0"/>
                        <a:t>Ziele</a:t>
                      </a:r>
                      <a:r>
                        <a:rPr lang="it-IT" sz="1500" b="0" i="1" baseline="0" dirty="0" smtClean="0"/>
                        <a:t> und </a:t>
                      </a:r>
                      <a:r>
                        <a:rPr lang="it-IT" sz="1500" b="0" i="1" baseline="0" dirty="0" err="1" smtClean="0"/>
                        <a:t>Inhalte</a:t>
                      </a:r>
                      <a:r>
                        <a:rPr lang="it-IT" sz="1500" b="0" baseline="0" dirty="0" smtClean="0"/>
                        <a:t> </a:t>
                      </a:r>
                      <a:endParaRPr lang="it-IT" sz="1500" b="0" dirty="0" smtClean="0"/>
                    </a:p>
                    <a:p>
                      <a:endParaRPr lang="it-IT" sz="1500" b="0" dirty="0" smtClean="0"/>
                    </a:p>
                    <a:p>
                      <a:r>
                        <a:rPr lang="it-IT" sz="1500" b="0" dirty="0" err="1" smtClean="0"/>
                        <a:t>SoMExNet</a:t>
                      </a:r>
                      <a:r>
                        <a:rPr lang="it-IT" sz="1500" b="0" baseline="0" dirty="0" smtClean="0"/>
                        <a:t> APP</a:t>
                      </a:r>
                      <a:r>
                        <a:rPr lang="it-IT" sz="1500" b="0" dirty="0" smtClean="0"/>
                        <a:t>: </a:t>
                      </a:r>
                    </a:p>
                    <a:p>
                      <a:r>
                        <a:rPr lang="it-IT" sz="1500" b="0" baseline="0" dirty="0" err="1" smtClean="0"/>
                        <a:t>Ziele</a:t>
                      </a:r>
                      <a:r>
                        <a:rPr lang="it-IT" sz="1500" b="0" baseline="0" dirty="0" smtClean="0"/>
                        <a:t> und </a:t>
                      </a:r>
                      <a:r>
                        <a:rPr lang="it-IT" sz="1500" b="0" baseline="0" dirty="0" err="1" smtClean="0"/>
                        <a:t>Inhalte</a:t>
                      </a:r>
                      <a:r>
                        <a:rPr lang="it-IT" sz="1500" b="0" baseline="0" dirty="0" smtClean="0"/>
                        <a:t>,</a:t>
                      </a:r>
                      <a:endParaRPr lang="it-IT" sz="1500" b="0" baseline="0" dirty="0" smtClean="0"/>
                    </a:p>
                    <a:p>
                      <a:r>
                        <a:rPr lang="it-IT" sz="1500" b="0" baseline="0" dirty="0" err="1" smtClean="0"/>
                        <a:t>öffentlicher</a:t>
                      </a:r>
                      <a:r>
                        <a:rPr lang="it-IT" sz="1500" b="0" baseline="0" dirty="0" smtClean="0"/>
                        <a:t> </a:t>
                      </a:r>
                      <a:r>
                        <a:rPr lang="it-IT" sz="1500" b="0" baseline="0" dirty="0" smtClean="0"/>
                        <a:t>und </a:t>
                      </a:r>
                      <a:r>
                        <a:rPr lang="it-IT" sz="1500" b="0" baseline="0" dirty="0" err="1" smtClean="0"/>
                        <a:t>beschränkter</a:t>
                      </a:r>
                      <a:r>
                        <a:rPr lang="it-IT" sz="1500" b="0" baseline="0" dirty="0" smtClean="0"/>
                        <a:t> </a:t>
                      </a:r>
                      <a:r>
                        <a:rPr lang="it-IT" sz="1500" b="0" baseline="0" dirty="0" err="1" smtClean="0"/>
                        <a:t>Bereich</a:t>
                      </a:r>
                      <a:endParaRPr lang="it-IT" sz="1500" b="0" baseline="0" dirty="0" smtClean="0"/>
                    </a:p>
                    <a:p>
                      <a:endParaRPr lang="it-IT" sz="1500" b="0" baseline="0" dirty="0" smtClean="0"/>
                    </a:p>
                    <a:p>
                      <a:r>
                        <a:rPr lang="it-IT" sz="1500" b="0" baseline="0" dirty="0" err="1" smtClean="0"/>
                        <a:t>Übungen</a:t>
                      </a:r>
                      <a:r>
                        <a:rPr lang="it-IT" sz="1500" b="0" baseline="0" dirty="0" smtClean="0"/>
                        <a:t> </a:t>
                      </a:r>
                      <a:r>
                        <a:rPr lang="it-IT" sz="1500" b="0" baseline="0" dirty="0" err="1" smtClean="0"/>
                        <a:t>mit</a:t>
                      </a:r>
                      <a:r>
                        <a:rPr lang="it-IT" sz="1500" b="0" baseline="0" dirty="0" smtClean="0"/>
                        <a:t> </a:t>
                      </a:r>
                      <a:r>
                        <a:rPr lang="it-IT" sz="1500" b="0" baseline="0" dirty="0" err="1" smtClean="0"/>
                        <a:t>der</a:t>
                      </a:r>
                      <a:r>
                        <a:rPr lang="it-IT" sz="1500" b="0" baseline="0" dirty="0" smtClean="0"/>
                        <a:t> </a:t>
                      </a:r>
                      <a:r>
                        <a:rPr lang="it-IT" sz="1500" b="0" baseline="0" dirty="0" err="1" smtClean="0"/>
                        <a:t>SoMExNet</a:t>
                      </a:r>
                      <a:r>
                        <a:rPr lang="it-IT" sz="1500" b="0" baseline="0" dirty="0" smtClean="0"/>
                        <a:t> </a:t>
                      </a:r>
                      <a:r>
                        <a:rPr lang="it-IT" sz="1500" b="0" baseline="0" dirty="0" smtClean="0"/>
                        <a:t>APP</a:t>
                      </a:r>
                      <a:endParaRPr lang="it-IT" sz="1500" b="0" baseline="0" dirty="0" smtClean="0"/>
                    </a:p>
                    <a:p>
                      <a:endParaRPr lang="it-IT" sz="1500" i="1" dirty="0" smtClean="0"/>
                    </a:p>
                    <a:p>
                      <a:r>
                        <a:rPr lang="it-IT" sz="1500" i="1" dirty="0" err="1" smtClean="0"/>
                        <a:t>Abschließende</a:t>
                      </a:r>
                      <a:r>
                        <a:rPr lang="it-IT" sz="1500" i="1" baseline="0" dirty="0" smtClean="0"/>
                        <a:t> </a:t>
                      </a:r>
                      <a:r>
                        <a:rPr lang="it-IT" sz="1500" i="1" baseline="0" dirty="0" err="1" smtClean="0"/>
                        <a:t>Fragen</a:t>
                      </a:r>
                      <a:endParaRPr lang="it-IT" sz="1500" i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it-IT" sz="1500" dirty="0" err="1" smtClean="0"/>
                        <a:t>Folien</a:t>
                      </a:r>
                      <a:endParaRPr lang="it-IT" sz="1500" dirty="0" smtClean="0"/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it-IT" sz="1500" dirty="0" smtClean="0"/>
                    </a:p>
                    <a:p>
                      <a:pPr marL="0" indent="0">
                        <a:buFont typeface="Arial"/>
                        <a:buNone/>
                      </a:pPr>
                      <a:endParaRPr lang="it-IT" sz="1500" dirty="0" smtClean="0"/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500" u="sng" dirty="0" err="1" smtClean="0"/>
                        <a:t>Werkzeug</a:t>
                      </a:r>
                      <a:r>
                        <a:rPr lang="en-US" sz="1500" u="sng" dirty="0" smtClean="0"/>
                        <a:t> 2 – </a:t>
                      </a:r>
                      <a:r>
                        <a:rPr lang="en-US" sz="1500" u="sng" dirty="0" err="1" smtClean="0"/>
                        <a:t>pädagogische</a:t>
                      </a:r>
                      <a:r>
                        <a:rPr lang="en-US" sz="1500" u="sng" dirty="0" smtClean="0"/>
                        <a:t> </a:t>
                      </a:r>
                      <a:r>
                        <a:rPr lang="en-US" sz="1500" u="sng" dirty="0" err="1" smtClean="0"/>
                        <a:t>Hilfen</a:t>
                      </a:r>
                      <a:r>
                        <a:rPr lang="en-US" sz="1500" u="sng" dirty="0" smtClean="0"/>
                        <a:t>:</a:t>
                      </a:r>
                    </a:p>
                    <a:p>
                      <a:pPr marL="355600" indent="0">
                        <a:buFont typeface="Arial"/>
                        <a:buNone/>
                      </a:pPr>
                      <a:r>
                        <a:rPr lang="en-US" sz="1500" dirty="0" err="1" smtClean="0"/>
                        <a:t>Powerpoint-Präsentation</a:t>
                      </a:r>
                      <a:r>
                        <a:rPr lang="en-US" sz="1500" baseline="0" dirty="0" smtClean="0"/>
                        <a:t> </a:t>
                      </a:r>
                      <a:r>
                        <a:rPr lang="en-US" sz="1500" baseline="0" dirty="0" err="1" smtClean="0"/>
                        <a:t>zur</a:t>
                      </a:r>
                      <a:r>
                        <a:rPr lang="en-US" sz="1500" dirty="0" smtClean="0"/>
                        <a:t> APP; Video </a:t>
                      </a:r>
                      <a:r>
                        <a:rPr lang="en-US" sz="1500" dirty="0" err="1" smtClean="0"/>
                        <a:t>zur</a:t>
                      </a:r>
                      <a:r>
                        <a:rPr lang="en-US" sz="1500" dirty="0" smtClean="0"/>
                        <a:t> APP; </a:t>
                      </a:r>
                      <a:r>
                        <a:rPr lang="en-US" sz="1500" dirty="0" err="1" smtClean="0"/>
                        <a:t>Infografiken</a:t>
                      </a:r>
                      <a:endParaRPr lang="en-US" sz="1500" dirty="0" smtClean="0"/>
                    </a:p>
                    <a:p>
                      <a:pPr marL="0" indent="0">
                        <a:buFont typeface="Arial"/>
                        <a:buNone/>
                      </a:pPr>
                      <a:endParaRPr lang="it-IT" sz="1500" b="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dirty="0" smtClean="0"/>
                        <a:t>«Face to face*»</a:t>
                      </a:r>
                      <a:endParaRPr lang="it-IT" sz="1500" b="0" dirty="0"/>
                    </a:p>
                  </a:txBody>
                  <a:tcPr>
                    <a:solidFill>
                      <a:schemeClr val="bg1">
                        <a:alpha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5" name="Rettangolo 14"/>
          <p:cNvSpPr/>
          <p:nvPr/>
        </p:nvSpPr>
        <p:spPr>
          <a:xfrm>
            <a:off x="365675" y="6417007"/>
            <a:ext cx="854729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i="1" dirty="0" smtClean="0"/>
              <a:t>* </a:t>
            </a:r>
            <a:r>
              <a:rPr lang="en-US" sz="1500" i="1" dirty="0" err="1" smtClean="0"/>
              <a:t>alternativ</a:t>
            </a:r>
            <a:r>
              <a:rPr lang="en-US" sz="1500" i="1" dirty="0" smtClean="0"/>
              <a:t> </a:t>
            </a:r>
            <a:r>
              <a:rPr lang="en-US" sz="1500" i="1" dirty="0" err="1" smtClean="0"/>
              <a:t>durch</a:t>
            </a:r>
            <a:r>
              <a:rPr lang="en-US" sz="1500" i="1" dirty="0" smtClean="0"/>
              <a:t> </a:t>
            </a:r>
            <a:r>
              <a:rPr lang="en-US" sz="1500" i="1" dirty="0" err="1" smtClean="0"/>
              <a:t>Fernlernen</a:t>
            </a:r>
            <a:r>
              <a:rPr lang="en-US" sz="1500" i="1" dirty="0" smtClean="0"/>
              <a:t> </a:t>
            </a:r>
            <a:r>
              <a:rPr lang="en-US" sz="1500" i="1" dirty="0" err="1" smtClean="0"/>
              <a:t>möglich</a:t>
            </a:r>
            <a:r>
              <a:rPr lang="en-US" sz="1500" i="1" dirty="0" smtClean="0"/>
              <a:t>, </a:t>
            </a:r>
            <a:r>
              <a:rPr lang="en-US" sz="1500" i="1" dirty="0" err="1" smtClean="0"/>
              <a:t>z.B</a:t>
            </a:r>
            <a:r>
              <a:rPr lang="en-US" sz="1500" i="1" dirty="0" smtClean="0"/>
              <a:t>. via </a:t>
            </a:r>
            <a:r>
              <a:rPr lang="en-US" sz="1500" i="1" dirty="0"/>
              <a:t>skype</a:t>
            </a:r>
            <a:endParaRPr lang="it-IT" sz="1500" i="1" dirty="0"/>
          </a:p>
        </p:txBody>
      </p:sp>
    </p:spTree>
    <p:extLst>
      <p:ext uri="{BB962C8B-B14F-4D97-AF65-F5344CB8AC3E}">
        <p14:creationId xmlns:p14="http://schemas.microsoft.com/office/powerpoint/2010/main" val="3585992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 err="1" smtClean="0">
                <a:solidFill>
                  <a:srgbClr val="72A528"/>
                </a:solidFill>
              </a:rPr>
              <a:t>Pfad</a:t>
            </a:r>
            <a:r>
              <a:rPr lang="en-GB" sz="3200" b="1" dirty="0" smtClean="0">
                <a:solidFill>
                  <a:srgbClr val="72A528"/>
                </a:solidFill>
              </a:rPr>
              <a:t> </a:t>
            </a:r>
            <a:r>
              <a:rPr lang="en-GB" sz="3200" b="1" dirty="0">
                <a:solidFill>
                  <a:srgbClr val="72A528"/>
                </a:solidFill>
              </a:rPr>
              <a:t>B </a:t>
            </a:r>
            <a:br>
              <a:rPr lang="en-GB" sz="3200" b="1" dirty="0">
                <a:solidFill>
                  <a:srgbClr val="72A528"/>
                </a:solidFill>
              </a:rPr>
            </a:br>
            <a:r>
              <a:rPr lang="en-GB" sz="2200" b="1" dirty="0" err="1">
                <a:solidFill>
                  <a:srgbClr val="72A528"/>
                </a:solidFill>
              </a:rPr>
              <a:t>v</a:t>
            </a:r>
            <a:r>
              <a:rPr lang="en-GB" sz="2200" b="1" dirty="0" err="1" smtClean="0">
                <a:solidFill>
                  <a:srgbClr val="72A528"/>
                </a:solidFill>
              </a:rPr>
              <a:t>om</a:t>
            </a:r>
            <a:r>
              <a:rPr lang="en-GB" sz="2200" b="1" dirty="0" smtClean="0">
                <a:solidFill>
                  <a:srgbClr val="72A528"/>
                </a:solidFill>
              </a:rPr>
              <a:t> </a:t>
            </a:r>
            <a:r>
              <a:rPr lang="en-GB" sz="2200" b="1" dirty="0" err="1" smtClean="0">
                <a:solidFill>
                  <a:srgbClr val="72A528"/>
                </a:solidFill>
              </a:rPr>
              <a:t>assoziierten</a:t>
            </a:r>
            <a:r>
              <a:rPr lang="en-GB" sz="2200" b="1" dirty="0" smtClean="0">
                <a:solidFill>
                  <a:srgbClr val="72A528"/>
                </a:solidFill>
              </a:rPr>
              <a:t> </a:t>
            </a:r>
            <a:r>
              <a:rPr lang="en-GB" sz="2200" b="1" dirty="0">
                <a:solidFill>
                  <a:srgbClr val="72A528"/>
                </a:solidFill>
              </a:rPr>
              <a:t>Partner </a:t>
            </a:r>
            <a:r>
              <a:rPr lang="en-GB" sz="2200" b="1" dirty="0" err="1" smtClean="0">
                <a:solidFill>
                  <a:srgbClr val="72A528"/>
                </a:solidFill>
              </a:rPr>
              <a:t>zum</a:t>
            </a:r>
            <a:r>
              <a:rPr lang="en-GB" sz="2200" b="1" dirty="0" smtClean="0">
                <a:solidFill>
                  <a:srgbClr val="72A528"/>
                </a:solidFill>
              </a:rPr>
              <a:t> </a:t>
            </a:r>
            <a:r>
              <a:rPr lang="en-GB" sz="2200" b="1" dirty="0" err="1" smtClean="0">
                <a:solidFill>
                  <a:srgbClr val="72A528"/>
                </a:solidFill>
              </a:rPr>
              <a:t>Endnutzer</a:t>
            </a:r>
            <a:endParaRPr lang="en-GB" sz="2200" dirty="0">
              <a:solidFill>
                <a:srgbClr val="72A528"/>
              </a:solidFill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325139" y="1184871"/>
            <a:ext cx="6400800" cy="4111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800" b="1" u="sng" dirty="0" err="1" smtClean="0">
                <a:solidFill>
                  <a:schemeClr val="tx1"/>
                </a:solidFill>
              </a:rPr>
              <a:t>Fokus</a:t>
            </a:r>
            <a:r>
              <a:rPr lang="it-IT" sz="1800" b="1" u="sng" dirty="0" smtClean="0">
                <a:solidFill>
                  <a:schemeClr val="tx1"/>
                </a:solidFill>
              </a:rPr>
              <a:t> </a:t>
            </a:r>
            <a:r>
              <a:rPr lang="it-IT" sz="1800" b="1" u="sng" dirty="0" err="1" smtClean="0">
                <a:solidFill>
                  <a:schemeClr val="tx1"/>
                </a:solidFill>
              </a:rPr>
              <a:t>auf</a:t>
            </a:r>
            <a:r>
              <a:rPr lang="it-IT" sz="1800" b="1" u="sng" dirty="0" smtClean="0">
                <a:solidFill>
                  <a:schemeClr val="tx1"/>
                </a:solidFill>
              </a:rPr>
              <a:t> PHASE 2</a:t>
            </a:r>
            <a:endParaRPr lang="it-IT" sz="1800" b="1" u="sng" dirty="0">
              <a:solidFill>
                <a:schemeClr val="tx1"/>
              </a:solidFill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344387" y="1556792"/>
            <a:ext cx="1461019" cy="804267"/>
            <a:chOff x="599659" y="19025"/>
            <a:chExt cx="1461019" cy="1022666"/>
          </a:xfrm>
          <a:solidFill>
            <a:srgbClr val="72A528"/>
          </a:solidFill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1022666"/>
            </a:xfrm>
            <a:prstGeom prst="roundRect">
              <a:avLst>
                <a:gd name="adj" fmla="val 1667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68956"/>
              <a:ext cx="1361157" cy="92280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500" kern="1200" dirty="0" err="1" smtClean="0"/>
                <a:t>Phase</a:t>
              </a:r>
              <a:r>
                <a:rPr lang="it-IT" sz="2500" kern="1200" dirty="0" smtClean="0"/>
                <a:t> 2</a:t>
              </a:r>
              <a:endParaRPr lang="it-IT" sz="2500" kern="1200" dirty="0"/>
            </a:p>
          </p:txBody>
        </p:sp>
      </p:grpSp>
      <p:sp>
        <p:nvSpPr>
          <p:cNvPr id="9" name="Rettangolo 8"/>
          <p:cNvSpPr/>
          <p:nvPr/>
        </p:nvSpPr>
        <p:spPr>
          <a:xfrm>
            <a:off x="1907704" y="1628800"/>
            <a:ext cx="62492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err="1" smtClean="0"/>
              <a:t>Follow</a:t>
            </a:r>
            <a:r>
              <a:rPr lang="it-IT" b="1" dirty="0" smtClean="0"/>
              <a:t> up</a:t>
            </a:r>
            <a:endParaRPr lang="it-IT" b="1" dirty="0"/>
          </a:p>
        </p:txBody>
      </p:sp>
      <p:graphicFrame>
        <p:nvGraphicFramePr>
          <p:cNvPr id="11" name="Tabel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0103449"/>
              </p:ext>
            </p:extLst>
          </p:nvPr>
        </p:nvGraphicFramePr>
        <p:xfrm>
          <a:off x="350539" y="2996952"/>
          <a:ext cx="8253909" cy="251968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909093"/>
                <a:gridCol w="792088"/>
                <a:gridCol w="2880320"/>
                <a:gridCol w="2160240"/>
                <a:gridCol w="1512168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sz="1400" b="0" dirty="0" smtClean="0"/>
                        <a:t>SCHRITT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DAUER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INHALTE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INSTRUMENTE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METHODOLOGIE</a:t>
                      </a:r>
                      <a:endParaRPr lang="it-IT" sz="1400" b="0" dirty="0"/>
                    </a:p>
                  </a:txBody>
                  <a:tcPr>
                    <a:solidFill>
                      <a:srgbClr val="FFFFFF">
                        <a:alpha val="60000"/>
                      </a:srgbClr>
                    </a:solidFill>
                  </a:tcPr>
                </a:tc>
              </a:tr>
              <a:tr h="370840">
                <a:tc rowSpan="4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dirty="0" smtClean="0"/>
                        <a:t>A</a:t>
                      </a:r>
                      <a:endParaRPr lang="it-IT" sz="1500" b="0" dirty="0" smtClean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endParaRPr lang="it-IT" sz="1500" dirty="0" smtClean="0"/>
                    </a:p>
                    <a:p>
                      <a:endParaRPr lang="it-IT" sz="1500" dirty="0" smtClean="0"/>
                    </a:p>
                    <a:p>
                      <a:r>
                        <a:rPr lang="it-IT" sz="1500" dirty="0" smtClean="0"/>
                        <a:t>60 </a:t>
                      </a:r>
                      <a:r>
                        <a:rPr lang="it-IT" sz="1500" dirty="0" err="1" smtClean="0"/>
                        <a:t>min</a:t>
                      </a:r>
                      <a:endParaRPr lang="it-IT" sz="1500" dirty="0" smtClean="0"/>
                    </a:p>
                    <a:p>
                      <a:endParaRPr lang="it-IT" sz="1500" dirty="0" smtClean="0"/>
                    </a:p>
                    <a:p>
                      <a:endParaRPr lang="it-IT" sz="1500" dirty="0" smtClean="0"/>
                    </a:p>
                    <a:p>
                      <a:endParaRPr lang="it-IT" sz="1500" dirty="0" smtClean="0"/>
                    </a:p>
                    <a:p>
                      <a:r>
                        <a:rPr lang="it-IT" sz="1500" dirty="0" smtClean="0"/>
                        <a:t>30 min</a:t>
                      </a:r>
                    </a:p>
                    <a:p>
                      <a:endParaRPr lang="it-IT" sz="1500" dirty="0" smtClean="0"/>
                    </a:p>
                    <a:p>
                      <a:endParaRPr lang="it-IT" sz="15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err="1" smtClean="0"/>
                        <a:t>SoMEx</a:t>
                      </a:r>
                      <a:r>
                        <a:rPr lang="en-US" sz="1500" dirty="0" smtClean="0"/>
                        <a:t> und </a:t>
                      </a:r>
                      <a:r>
                        <a:rPr lang="it-IT" sz="15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SoMExNet</a:t>
                      </a:r>
                      <a:r>
                        <a:rPr lang="en-US" sz="1500" dirty="0" smtClean="0"/>
                        <a:t> </a:t>
                      </a:r>
                      <a:r>
                        <a:rPr lang="en-US" sz="1500" dirty="0" err="1" smtClean="0"/>
                        <a:t>Projekte</a:t>
                      </a:r>
                      <a:endParaRPr lang="en-US" sz="1500" dirty="0" smtClean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it-IT" sz="15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500" dirty="0" err="1" smtClean="0"/>
                        <a:t>Teil-strukturierte</a:t>
                      </a:r>
                      <a:r>
                        <a:rPr lang="it-IT" sz="1500" dirty="0" smtClean="0"/>
                        <a:t> </a:t>
                      </a:r>
                      <a:r>
                        <a:rPr lang="it-IT" sz="1500" dirty="0" err="1" smtClean="0"/>
                        <a:t>Interviews</a:t>
                      </a:r>
                      <a:endParaRPr lang="it-IT" sz="1500" dirty="0" smtClean="0"/>
                    </a:p>
                    <a:p>
                      <a:endParaRPr lang="it-IT" sz="1500" dirty="0" smtClean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dirty="0" smtClean="0"/>
                        <a:t>«Face</a:t>
                      </a:r>
                      <a:r>
                        <a:rPr lang="it-IT" sz="1500" baseline="0" dirty="0" smtClean="0"/>
                        <a:t> to face*»</a:t>
                      </a:r>
                      <a:endParaRPr lang="it-IT" sz="1500" dirty="0" smtClean="0"/>
                    </a:p>
                  </a:txBody>
                  <a:tcPr>
                    <a:solidFill>
                      <a:srgbClr val="FFFFFF">
                        <a:alpha val="60000"/>
                      </a:srgb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b="0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sz="15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SoMExNet</a:t>
                      </a:r>
                      <a:r>
                        <a:rPr lang="en-US" sz="1500" baseline="0" dirty="0" smtClean="0"/>
                        <a:t> APP</a:t>
                      </a:r>
                      <a:endParaRPr lang="it-IT" sz="1500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dirty="0" smtClean="0"/>
                    </a:p>
                  </a:txBody>
                  <a:tcPr>
                    <a:solidFill>
                      <a:srgbClr val="FFFFFF">
                        <a:alpha val="60000"/>
                      </a:srgbClr>
                    </a:solidFill>
                  </a:tcPr>
                </a:tc>
              </a:tr>
              <a:tr h="399648"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b="0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Werkzeug</a:t>
                      </a:r>
                      <a:r>
                        <a:rPr lang="it-IT" sz="15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2 - </a:t>
                      </a:r>
                      <a:r>
                        <a:rPr lang="it-IT" sz="15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pädagogische</a:t>
                      </a:r>
                      <a:r>
                        <a:rPr lang="it-IT" sz="15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5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Hilfen</a:t>
                      </a:r>
                      <a:endParaRPr lang="it-IT" sz="1500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500" baseline="0" dirty="0" smtClean="0"/>
                    </a:p>
                    <a:p>
                      <a:r>
                        <a:rPr lang="it-IT" sz="1500" baseline="0" dirty="0" err="1" smtClean="0"/>
                        <a:t>Trainingsinhalte</a:t>
                      </a:r>
                      <a:endParaRPr lang="it-IT" sz="15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it-IT" sz="1500" dirty="0" err="1" smtClean="0"/>
                        <a:t>Teil-strukturierte</a:t>
                      </a:r>
                      <a:r>
                        <a:rPr lang="it-IT" sz="1500" dirty="0" smtClean="0"/>
                        <a:t> </a:t>
                      </a:r>
                      <a:r>
                        <a:rPr lang="it-IT" sz="1500" dirty="0" err="1" smtClean="0"/>
                        <a:t>Interviews</a:t>
                      </a:r>
                      <a:endParaRPr lang="it-IT" sz="1500" dirty="0" smtClean="0"/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it-IT" sz="1500" dirty="0" err="1" smtClean="0"/>
                        <a:t>Lernfragebögen</a:t>
                      </a:r>
                      <a:endParaRPr lang="it-IT" sz="1500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CasellaDiTesto 11"/>
          <p:cNvSpPr txBox="1"/>
          <p:nvPr/>
        </p:nvSpPr>
        <p:spPr>
          <a:xfrm>
            <a:off x="422050" y="2420888"/>
            <a:ext cx="1383356" cy="36933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err="1" smtClean="0"/>
              <a:t>Schritt</a:t>
            </a:r>
            <a:r>
              <a:rPr lang="it-IT" dirty="0" smtClean="0"/>
              <a:t> </a:t>
            </a:r>
            <a:r>
              <a:rPr lang="it-IT" dirty="0" smtClean="0"/>
              <a:t>A</a:t>
            </a:r>
          </a:p>
        </p:txBody>
      </p:sp>
      <p:sp>
        <p:nvSpPr>
          <p:cNvPr id="2" name="Rettangolo 1"/>
          <p:cNvSpPr/>
          <p:nvPr/>
        </p:nvSpPr>
        <p:spPr>
          <a:xfrm>
            <a:off x="2195736" y="2451666"/>
            <a:ext cx="74888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i="1" dirty="0" smtClean="0">
                <a:solidFill>
                  <a:srgbClr val="FF0000"/>
                </a:solidFill>
              </a:rPr>
              <a:t>“Face </a:t>
            </a:r>
            <a:r>
              <a:rPr lang="en-US" sz="1600" b="1" i="1" dirty="0">
                <a:solidFill>
                  <a:srgbClr val="FF0000"/>
                </a:solidFill>
              </a:rPr>
              <a:t>to </a:t>
            </a:r>
            <a:r>
              <a:rPr lang="en-US" sz="1600" b="1" i="1" dirty="0" smtClean="0">
                <a:solidFill>
                  <a:srgbClr val="FF0000"/>
                </a:solidFill>
              </a:rPr>
              <a:t>face*”  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323528" y="5589240"/>
            <a:ext cx="84704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 smtClean="0"/>
              <a:t>Die “</a:t>
            </a:r>
            <a:r>
              <a:rPr lang="en-US" sz="1600" i="1" dirty="0" err="1" smtClean="0"/>
              <a:t>Endnutzerfragebögen</a:t>
            </a:r>
            <a:r>
              <a:rPr lang="en-US" sz="1600" i="1" dirty="0" smtClean="0"/>
              <a:t>” </a:t>
            </a:r>
            <a:r>
              <a:rPr lang="en-US" sz="1600" i="1" dirty="0" err="1" smtClean="0"/>
              <a:t>sind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nach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Ende</a:t>
            </a:r>
            <a:r>
              <a:rPr lang="en-US" sz="1600" i="1" dirty="0" smtClean="0"/>
              <a:t> des </a:t>
            </a:r>
            <a:r>
              <a:rPr lang="en-US" sz="1600" i="1" dirty="0" err="1" smtClean="0"/>
              <a:t>Prozesses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vom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assoziierten</a:t>
            </a:r>
            <a:r>
              <a:rPr lang="en-US" sz="1600" i="1" dirty="0" smtClean="0"/>
              <a:t> Partner and den </a:t>
            </a:r>
            <a:r>
              <a:rPr lang="en-US" sz="1600" i="1" dirty="0" err="1" smtClean="0"/>
              <a:t>Projektpartner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zurückzusenden</a:t>
            </a:r>
            <a:r>
              <a:rPr lang="en-US" sz="1600" i="1" dirty="0" smtClean="0"/>
              <a:t>.</a:t>
            </a:r>
            <a:endParaRPr lang="en-US" sz="1600" dirty="0"/>
          </a:p>
        </p:txBody>
      </p:sp>
      <p:sp>
        <p:nvSpPr>
          <p:cNvPr id="14" name="Rettangolo 13"/>
          <p:cNvSpPr/>
          <p:nvPr/>
        </p:nvSpPr>
        <p:spPr>
          <a:xfrm>
            <a:off x="365675" y="6237312"/>
            <a:ext cx="854729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i="1" dirty="0" smtClean="0"/>
              <a:t>* </a:t>
            </a:r>
            <a:r>
              <a:rPr lang="en-US" sz="1500" i="1" dirty="0" err="1" smtClean="0"/>
              <a:t>Alternativ</a:t>
            </a:r>
            <a:r>
              <a:rPr lang="en-US" sz="1500" i="1" dirty="0" smtClean="0"/>
              <a:t> </a:t>
            </a:r>
            <a:r>
              <a:rPr lang="en-US" sz="1500" i="1" dirty="0" err="1" smtClean="0"/>
              <a:t>ist</a:t>
            </a:r>
            <a:r>
              <a:rPr lang="en-US" sz="1500" i="1" dirty="0" smtClean="0"/>
              <a:t> </a:t>
            </a:r>
            <a:r>
              <a:rPr lang="en-US" sz="1500" i="1" dirty="0" err="1" smtClean="0"/>
              <a:t>auch</a:t>
            </a:r>
            <a:r>
              <a:rPr lang="en-US" sz="1500" i="1" dirty="0" smtClean="0"/>
              <a:t> </a:t>
            </a:r>
            <a:r>
              <a:rPr lang="en-US" sz="1500" i="1" smtClean="0"/>
              <a:t>durch</a:t>
            </a:r>
            <a:r>
              <a:rPr lang="en-US" sz="1500" i="1" smtClean="0"/>
              <a:t> </a:t>
            </a:r>
            <a:r>
              <a:rPr lang="en-US" sz="1500" i="1" dirty="0" err="1" smtClean="0"/>
              <a:t>Fernschulung</a:t>
            </a:r>
            <a:r>
              <a:rPr lang="en-US" sz="1500" i="1" dirty="0" smtClean="0"/>
              <a:t> </a:t>
            </a:r>
            <a:r>
              <a:rPr lang="en-US" sz="1500" i="1" dirty="0" err="1" smtClean="0"/>
              <a:t>möglich</a:t>
            </a:r>
            <a:r>
              <a:rPr lang="en-US" sz="1500" i="1" dirty="0" smtClean="0"/>
              <a:t>, </a:t>
            </a:r>
            <a:r>
              <a:rPr lang="en-US" sz="1500" i="1" dirty="0" err="1" smtClean="0"/>
              <a:t>z.B</a:t>
            </a:r>
            <a:r>
              <a:rPr lang="en-US" sz="1500" i="1" dirty="0" smtClean="0"/>
              <a:t>. via skype</a:t>
            </a:r>
            <a:endParaRPr lang="it-IT" sz="1500" i="1" dirty="0"/>
          </a:p>
        </p:txBody>
      </p:sp>
    </p:spTree>
    <p:extLst>
      <p:ext uri="{BB962C8B-B14F-4D97-AF65-F5344CB8AC3E}">
        <p14:creationId xmlns:p14="http://schemas.microsoft.com/office/powerpoint/2010/main" val="34066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te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342</Words>
  <Application>Microsoft Office PowerPoint</Application>
  <PresentationFormat>Bildschirmpräsentation (4:3)</PresentationFormat>
  <Paragraphs>124</Paragraphs>
  <Slides>5</Slides>
  <Notes>5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Facette</vt:lpstr>
      <vt:lpstr>            SoMExNet  </vt:lpstr>
      <vt:lpstr>PowerPoint-Präsentation</vt:lpstr>
      <vt:lpstr>Pfad B  vom assoziierten Partner zum Endnutzer</vt:lpstr>
      <vt:lpstr>Pfad B  vom assoziierten Partner zum Endnutzer</vt:lpstr>
      <vt:lpstr>Pfad B  vom assoziierten Partner zum Endnutzer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SOMEX</dc:title>
  <dc:creator>Secretaire Direction</dc:creator>
  <cp:lastModifiedBy>Bertelmann-Angenendt, Frank</cp:lastModifiedBy>
  <cp:revision>387</cp:revision>
  <cp:lastPrinted>2018-10-01T11:08:47Z</cp:lastPrinted>
  <dcterms:created xsi:type="dcterms:W3CDTF">2014-10-06T10:05:01Z</dcterms:created>
  <dcterms:modified xsi:type="dcterms:W3CDTF">2019-08-15T14:09:27Z</dcterms:modified>
</cp:coreProperties>
</file>