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7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8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9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7" r:id="rId1"/>
  </p:sldMasterIdLst>
  <p:notesMasterIdLst>
    <p:notesMasterId r:id="rId19"/>
  </p:notesMasterIdLst>
  <p:handoutMasterIdLst>
    <p:handoutMasterId r:id="rId20"/>
  </p:handoutMasterIdLst>
  <p:sldIdLst>
    <p:sldId id="338" r:id="rId2"/>
    <p:sldId id="357" r:id="rId3"/>
    <p:sldId id="358" r:id="rId4"/>
    <p:sldId id="340" r:id="rId5"/>
    <p:sldId id="341" r:id="rId6"/>
    <p:sldId id="361" r:id="rId7"/>
    <p:sldId id="372" r:id="rId8"/>
    <p:sldId id="360" r:id="rId9"/>
    <p:sldId id="373" r:id="rId10"/>
    <p:sldId id="363" r:id="rId11"/>
    <p:sldId id="364" r:id="rId12"/>
    <p:sldId id="365" r:id="rId13"/>
    <p:sldId id="367" r:id="rId14"/>
    <p:sldId id="368" r:id="rId15"/>
    <p:sldId id="369" r:id="rId16"/>
    <p:sldId id="370" r:id="rId17"/>
    <p:sldId id="371" r:id="rId18"/>
  </p:sldIdLst>
  <p:sldSz cx="9144000" cy="6858000" type="screen4x3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8603FDC-E32A-4AB5-989C-0864C3EAD2B8}" styleName="Stile con tema 2 - Colore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5940675A-B579-460E-94D1-54222C63F5DA}" styleName="Nessuno stile, griglia tabella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E3FDE45-AF77-4B5C-9715-49D594BDF05E}" styleName="Stile chiaro 1 - Colore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68D230F3-CF80-4859-8CE7-A43EE81993B5}" styleName="Stile chiaro 1 - Colore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2" autoAdjust="0"/>
    <p:restoredTop sz="94705" autoAdjust="0"/>
  </p:normalViewPr>
  <p:slideViewPr>
    <p:cSldViewPr>
      <p:cViewPr varScale="1">
        <p:scale>
          <a:sx n="81" d="100"/>
          <a:sy n="81" d="100"/>
        </p:scale>
        <p:origin x="1498" y="6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694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CF30F3B-CFFF-7842-A442-5AAEF1E69018}" type="doc">
      <dgm:prSet loTypeId="urn:microsoft.com/office/officeart/2005/8/layout/StepDownProcess" loCatId="" qsTypeId="urn:microsoft.com/office/officeart/2005/8/quickstyle/simple4" qsCatId="simple" csTypeId="urn:microsoft.com/office/officeart/2005/8/colors/accent1_3" csCatId="accent1" phldr="1"/>
      <dgm:spPr/>
    </dgm:pt>
    <dgm:pt modelId="{598FEAE5-5849-6B47-9C70-CD3AE1CD013C}">
      <dgm:prSet phldrT="[Testo]"/>
      <dgm:spPr/>
      <dgm:t>
        <a:bodyPr/>
        <a:lstStyle/>
        <a:p>
          <a:r>
            <a:rPr lang="it-IT" dirty="0" err="1"/>
            <a:t>Phase</a:t>
          </a:r>
          <a:r>
            <a:rPr lang="it-IT" dirty="0"/>
            <a:t> 1</a:t>
          </a:r>
        </a:p>
      </dgm:t>
    </dgm:pt>
    <dgm:pt modelId="{58B64B94-10C8-0747-B7E3-35B908103D4D}" type="parTrans" cxnId="{018FBD96-133F-0342-88FE-59FB08A05399}">
      <dgm:prSet/>
      <dgm:spPr/>
      <dgm:t>
        <a:bodyPr/>
        <a:lstStyle/>
        <a:p>
          <a:endParaRPr lang="it-IT"/>
        </a:p>
      </dgm:t>
    </dgm:pt>
    <dgm:pt modelId="{7ABB8F3F-507A-474C-9BD2-8FE9F552C754}" type="sibTrans" cxnId="{018FBD96-133F-0342-88FE-59FB08A05399}">
      <dgm:prSet/>
      <dgm:spPr/>
      <dgm:t>
        <a:bodyPr/>
        <a:lstStyle/>
        <a:p>
          <a:endParaRPr lang="it-IT"/>
        </a:p>
      </dgm:t>
    </dgm:pt>
    <dgm:pt modelId="{DC5B5194-622A-A44F-9D4C-89A6746D8CF0}">
      <dgm:prSet phldrT="[Testo]"/>
      <dgm:spPr/>
      <dgm:t>
        <a:bodyPr/>
        <a:lstStyle/>
        <a:p>
          <a:r>
            <a:rPr lang="it-IT" dirty="0" err="1"/>
            <a:t>Phase</a:t>
          </a:r>
          <a:r>
            <a:rPr lang="it-IT" dirty="0"/>
            <a:t> 2</a:t>
          </a:r>
        </a:p>
      </dgm:t>
    </dgm:pt>
    <dgm:pt modelId="{98517838-490D-C34E-9ADE-AFB0913F584C}" type="parTrans" cxnId="{C211CECC-7439-DD43-9621-1CCCE303C5E0}">
      <dgm:prSet/>
      <dgm:spPr/>
      <dgm:t>
        <a:bodyPr/>
        <a:lstStyle/>
        <a:p>
          <a:endParaRPr lang="it-IT"/>
        </a:p>
      </dgm:t>
    </dgm:pt>
    <dgm:pt modelId="{77E58504-2644-AF41-904B-4722CD2E54AB}" type="sibTrans" cxnId="{C211CECC-7439-DD43-9621-1CCCE303C5E0}">
      <dgm:prSet/>
      <dgm:spPr/>
      <dgm:t>
        <a:bodyPr/>
        <a:lstStyle/>
        <a:p>
          <a:endParaRPr lang="it-IT"/>
        </a:p>
      </dgm:t>
    </dgm:pt>
    <dgm:pt modelId="{390A9F9F-6BA4-AB40-A466-5E2022CD594F}">
      <dgm:prSet phldrT="[Testo]"/>
      <dgm:spPr/>
      <dgm:t>
        <a:bodyPr/>
        <a:lstStyle/>
        <a:p>
          <a:r>
            <a:rPr lang="it-IT" dirty="0" err="1"/>
            <a:t>Phase</a:t>
          </a:r>
          <a:r>
            <a:rPr lang="it-IT" dirty="0"/>
            <a:t> 3 </a:t>
          </a:r>
        </a:p>
      </dgm:t>
    </dgm:pt>
    <dgm:pt modelId="{9525141E-B57B-6B40-8CDA-7490F79C7085}" type="parTrans" cxnId="{04413B8D-1762-284F-B6D3-652664832896}">
      <dgm:prSet/>
      <dgm:spPr/>
      <dgm:t>
        <a:bodyPr/>
        <a:lstStyle/>
        <a:p>
          <a:endParaRPr lang="it-IT"/>
        </a:p>
      </dgm:t>
    </dgm:pt>
    <dgm:pt modelId="{DF0F53D2-ABC5-3143-9896-3B2BE2430CF6}" type="sibTrans" cxnId="{04413B8D-1762-284F-B6D3-652664832896}">
      <dgm:prSet/>
      <dgm:spPr/>
      <dgm:t>
        <a:bodyPr/>
        <a:lstStyle/>
        <a:p>
          <a:endParaRPr lang="it-IT"/>
        </a:p>
      </dgm:t>
    </dgm:pt>
    <dgm:pt modelId="{68494B02-FC5D-8243-8AFB-45395395917D}">
      <dgm:prSet phldrT="[Testo]"/>
      <dgm:spPr>
        <a:solidFill>
          <a:schemeClr val="accent6">
            <a:lumMod val="75000"/>
          </a:schemeClr>
        </a:solidFill>
      </dgm:spPr>
      <dgm:t>
        <a:bodyPr/>
        <a:lstStyle/>
        <a:p>
          <a:r>
            <a:rPr lang="it-IT" dirty="0" err="1"/>
            <a:t>Phase</a:t>
          </a:r>
          <a:r>
            <a:rPr lang="it-IT" dirty="0"/>
            <a:t> 2</a:t>
          </a:r>
        </a:p>
      </dgm:t>
    </dgm:pt>
    <dgm:pt modelId="{20456F67-24FC-4441-B4D0-5CC40F36082F}" type="parTrans" cxnId="{36DF4707-7B71-D84B-AAB5-A9EAA6048FA2}">
      <dgm:prSet/>
      <dgm:spPr/>
      <dgm:t>
        <a:bodyPr/>
        <a:lstStyle/>
        <a:p>
          <a:endParaRPr lang="it-IT"/>
        </a:p>
      </dgm:t>
    </dgm:pt>
    <dgm:pt modelId="{1FC86765-137D-F640-93F3-482A553F19D1}" type="sibTrans" cxnId="{36DF4707-7B71-D84B-AAB5-A9EAA6048FA2}">
      <dgm:prSet/>
      <dgm:spPr/>
      <dgm:t>
        <a:bodyPr/>
        <a:lstStyle/>
        <a:p>
          <a:endParaRPr lang="it-IT"/>
        </a:p>
      </dgm:t>
    </dgm:pt>
    <dgm:pt modelId="{3A9A5249-047C-6F46-9288-520D07DC559C}">
      <dgm:prSet phldrT="[Testo]"/>
      <dgm:spPr>
        <a:solidFill>
          <a:schemeClr val="accent6">
            <a:lumMod val="75000"/>
          </a:schemeClr>
        </a:solidFill>
      </dgm:spPr>
      <dgm:t>
        <a:bodyPr/>
        <a:lstStyle/>
        <a:p>
          <a:r>
            <a:rPr lang="it-IT" dirty="0" err="1"/>
            <a:t>Phase</a:t>
          </a:r>
          <a:r>
            <a:rPr lang="it-IT" dirty="0"/>
            <a:t> 1</a:t>
          </a:r>
        </a:p>
      </dgm:t>
    </dgm:pt>
    <dgm:pt modelId="{C308BABD-8CBA-084F-9BB0-DA374F36D98D}" type="parTrans" cxnId="{AAABD293-7E8D-3545-8F0C-7C014B00E540}">
      <dgm:prSet/>
      <dgm:spPr/>
      <dgm:t>
        <a:bodyPr/>
        <a:lstStyle/>
        <a:p>
          <a:endParaRPr lang="it-IT"/>
        </a:p>
      </dgm:t>
    </dgm:pt>
    <dgm:pt modelId="{06B1234D-53C5-1E4B-B4BF-C92FB80701C2}" type="sibTrans" cxnId="{AAABD293-7E8D-3545-8F0C-7C014B00E540}">
      <dgm:prSet/>
      <dgm:spPr/>
      <dgm:t>
        <a:bodyPr/>
        <a:lstStyle/>
        <a:p>
          <a:endParaRPr lang="it-IT"/>
        </a:p>
      </dgm:t>
    </dgm:pt>
    <dgm:pt modelId="{B544381A-6D34-5F41-9F09-74C9090DEB6A}" type="pres">
      <dgm:prSet presAssocID="{0CF30F3B-CFFF-7842-A442-5AAEF1E69018}" presName="rootnode" presStyleCnt="0">
        <dgm:presLayoutVars>
          <dgm:chMax/>
          <dgm:chPref/>
          <dgm:dir/>
          <dgm:animLvl val="lvl"/>
        </dgm:presLayoutVars>
      </dgm:prSet>
      <dgm:spPr/>
    </dgm:pt>
    <dgm:pt modelId="{6836F9F2-06C5-F64B-AD94-F1A98DCAC581}" type="pres">
      <dgm:prSet presAssocID="{598FEAE5-5849-6B47-9C70-CD3AE1CD013C}" presName="composite" presStyleCnt="0"/>
      <dgm:spPr/>
    </dgm:pt>
    <dgm:pt modelId="{AAEE2770-BA8C-F345-9CC3-E499009A6F17}" type="pres">
      <dgm:prSet presAssocID="{598FEAE5-5849-6B47-9C70-CD3AE1CD013C}" presName="bentUpArrow1" presStyleLbl="alignImgPlace1" presStyleIdx="0" presStyleCnt="4" custLinFactNeighborX="-97999" custLinFactNeighborY="3011"/>
      <dgm:spPr>
        <a:noFill/>
      </dgm:spPr>
    </dgm:pt>
    <dgm:pt modelId="{8926E5F5-873E-644D-B771-8DAC1D49769F}" type="pres">
      <dgm:prSet presAssocID="{598FEAE5-5849-6B47-9C70-CD3AE1CD013C}" presName="ParentText" presStyleLbl="node1" presStyleIdx="0" presStyleCnt="5" custLinFactNeighborX="-96062">
        <dgm:presLayoutVars>
          <dgm:chMax val="1"/>
          <dgm:chPref val="1"/>
          <dgm:bulletEnabled val="1"/>
        </dgm:presLayoutVars>
      </dgm:prSet>
      <dgm:spPr/>
    </dgm:pt>
    <dgm:pt modelId="{6D49EDE3-EEA9-CE44-8710-3DD5BE29850C}" type="pres">
      <dgm:prSet presAssocID="{598FEAE5-5849-6B47-9C70-CD3AE1CD013C}" presName="ChildText" presStyleLbl="revTx" presStyleIdx="0" presStyleCnt="4" custScaleX="481795" custLinFactX="45165" custLinFactNeighborX="100000" custLinFactNeighborY="-4368">
        <dgm:presLayoutVars>
          <dgm:chMax val="0"/>
          <dgm:chPref val="0"/>
          <dgm:bulletEnabled val="1"/>
        </dgm:presLayoutVars>
      </dgm:prSet>
      <dgm:spPr/>
    </dgm:pt>
    <dgm:pt modelId="{EF8C47E8-6384-1547-B8A1-41559C3DB7D1}" type="pres">
      <dgm:prSet presAssocID="{7ABB8F3F-507A-474C-9BD2-8FE9F552C754}" presName="sibTrans" presStyleCnt="0"/>
      <dgm:spPr/>
    </dgm:pt>
    <dgm:pt modelId="{F6AD1062-0FC4-B546-A6CC-173DCBC01EA6}" type="pres">
      <dgm:prSet presAssocID="{DC5B5194-622A-A44F-9D4C-89A6746D8CF0}" presName="composite" presStyleCnt="0"/>
      <dgm:spPr/>
    </dgm:pt>
    <dgm:pt modelId="{0105DCDA-5789-D24B-8FEB-A29BD8C1ADAB}" type="pres">
      <dgm:prSet presAssocID="{DC5B5194-622A-A44F-9D4C-89A6746D8CF0}" presName="bentUpArrow1" presStyleLbl="alignImgPlace1" presStyleIdx="1" presStyleCnt="4" custLinFactX="-33931" custLinFactNeighborX="-100000" custLinFactNeighborY="2876"/>
      <dgm:spPr>
        <a:noFill/>
      </dgm:spPr>
    </dgm:pt>
    <dgm:pt modelId="{98BBA187-05ED-1049-8125-F77DDEB5CAA8}" type="pres">
      <dgm:prSet presAssocID="{DC5B5194-622A-A44F-9D4C-89A6746D8CF0}" presName="ParentText" presStyleLbl="node1" presStyleIdx="1" presStyleCnt="5" custLinFactNeighborX="-80072">
        <dgm:presLayoutVars>
          <dgm:chMax val="1"/>
          <dgm:chPref val="1"/>
          <dgm:bulletEnabled val="1"/>
        </dgm:presLayoutVars>
      </dgm:prSet>
      <dgm:spPr/>
    </dgm:pt>
    <dgm:pt modelId="{1502112A-7BBE-6147-A245-E66B309DDDC3}" type="pres">
      <dgm:prSet presAssocID="{DC5B5194-622A-A44F-9D4C-89A6746D8CF0}" presName="ChildText" presStyleLbl="revTx" presStyleIdx="1" presStyleCnt="4" custScaleX="346291" custLinFactNeighborX="64569" custLinFactNeighborY="-105">
        <dgm:presLayoutVars>
          <dgm:chMax val="0"/>
          <dgm:chPref val="0"/>
          <dgm:bulletEnabled val="1"/>
        </dgm:presLayoutVars>
      </dgm:prSet>
      <dgm:spPr/>
    </dgm:pt>
    <dgm:pt modelId="{973A44FA-F6EC-1D48-A4E8-8EBEFEA74630}" type="pres">
      <dgm:prSet presAssocID="{77E58504-2644-AF41-904B-4722CD2E54AB}" presName="sibTrans" presStyleCnt="0"/>
      <dgm:spPr/>
    </dgm:pt>
    <dgm:pt modelId="{BDAF936D-F4C7-EB45-A5D9-949C343FD271}" type="pres">
      <dgm:prSet presAssocID="{3A9A5249-047C-6F46-9288-520D07DC559C}" presName="composite" presStyleCnt="0"/>
      <dgm:spPr/>
    </dgm:pt>
    <dgm:pt modelId="{0D75C98D-83FF-594E-ACB0-01501AF9FDC8}" type="pres">
      <dgm:prSet presAssocID="{3A9A5249-047C-6F46-9288-520D07DC559C}" presName="bentUpArrow1" presStyleLbl="alignImgPlace1" presStyleIdx="2" presStyleCnt="4" custLinFactX="-100000" custLinFactNeighborX="-109018" custLinFactNeighborY="-28004"/>
      <dgm:spPr>
        <a:noFill/>
      </dgm:spPr>
    </dgm:pt>
    <dgm:pt modelId="{FAA15ACD-C9B2-B949-809D-6C0FB04BB4B3}" type="pres">
      <dgm:prSet presAssocID="{3A9A5249-047C-6F46-9288-520D07DC559C}" presName="ParentText" presStyleLbl="node1" presStyleIdx="2" presStyleCnt="5" custLinFactX="-41356" custLinFactNeighborX="-100000" custLinFactNeighborY="-42702">
        <dgm:presLayoutVars>
          <dgm:chMax val="1"/>
          <dgm:chPref val="1"/>
          <dgm:bulletEnabled val="1"/>
        </dgm:presLayoutVars>
      </dgm:prSet>
      <dgm:spPr/>
    </dgm:pt>
    <dgm:pt modelId="{AF34CB2D-63DB-FD46-95D0-346E74753B39}" type="pres">
      <dgm:prSet presAssocID="{3A9A5249-047C-6F46-9288-520D07DC559C}" presName="ChildText" presStyleLbl="revTx" presStyleIdx="2" presStyleCnt="4">
        <dgm:presLayoutVars>
          <dgm:chMax val="0"/>
          <dgm:chPref val="0"/>
          <dgm:bulletEnabled val="1"/>
        </dgm:presLayoutVars>
      </dgm:prSet>
      <dgm:spPr/>
    </dgm:pt>
    <dgm:pt modelId="{F7ABD03D-10F4-4644-BD65-559DBB8CEDA7}" type="pres">
      <dgm:prSet presAssocID="{06B1234D-53C5-1E4B-B4BF-C92FB80701C2}" presName="sibTrans" presStyleCnt="0"/>
      <dgm:spPr/>
    </dgm:pt>
    <dgm:pt modelId="{A7782FF0-6D26-7440-9DE0-1125E3E2BDA3}" type="pres">
      <dgm:prSet presAssocID="{68494B02-FC5D-8243-8AFB-45395395917D}" presName="composite" presStyleCnt="0"/>
      <dgm:spPr/>
    </dgm:pt>
    <dgm:pt modelId="{7A45FB45-0795-3548-A05F-A63C36451499}" type="pres">
      <dgm:prSet presAssocID="{68494B02-FC5D-8243-8AFB-45395395917D}" presName="bentUpArrow1" presStyleLbl="alignImgPlace1" presStyleIdx="3" presStyleCnt="4" custLinFactX="-100000" custLinFactNeighborX="-184106" custLinFactNeighborY="-28004"/>
      <dgm:spPr>
        <a:noFill/>
      </dgm:spPr>
    </dgm:pt>
    <dgm:pt modelId="{4FF1AC7B-5A1A-7A40-B86C-BACE28880C3F}" type="pres">
      <dgm:prSet presAssocID="{68494B02-FC5D-8243-8AFB-45395395917D}" presName="ParentText" presStyleLbl="node1" presStyleIdx="3" presStyleCnt="5" custLinFactX="-92136" custLinFactNeighborX="-100000" custLinFactNeighborY="-75577">
        <dgm:presLayoutVars>
          <dgm:chMax val="1"/>
          <dgm:chPref val="1"/>
          <dgm:bulletEnabled val="1"/>
        </dgm:presLayoutVars>
      </dgm:prSet>
      <dgm:spPr/>
    </dgm:pt>
    <dgm:pt modelId="{C0442ED0-5923-CC46-930E-A0E6811B02CB}" type="pres">
      <dgm:prSet presAssocID="{68494B02-FC5D-8243-8AFB-45395395917D}" presName="ChildText" presStyleLbl="revTx" presStyleIdx="3" presStyleCnt="4">
        <dgm:presLayoutVars>
          <dgm:chMax val="0"/>
          <dgm:chPref val="0"/>
          <dgm:bulletEnabled val="1"/>
        </dgm:presLayoutVars>
      </dgm:prSet>
      <dgm:spPr/>
    </dgm:pt>
    <dgm:pt modelId="{2DFEFBBE-F35B-C047-A893-07B0609D04A9}" type="pres">
      <dgm:prSet presAssocID="{1FC86765-137D-F640-93F3-482A553F19D1}" presName="sibTrans" presStyleCnt="0"/>
      <dgm:spPr/>
    </dgm:pt>
    <dgm:pt modelId="{C6E23AC0-752F-E74D-9C38-7E1E03802849}" type="pres">
      <dgm:prSet presAssocID="{390A9F9F-6BA4-AB40-A466-5E2022CD594F}" presName="composite" presStyleCnt="0"/>
      <dgm:spPr/>
    </dgm:pt>
    <dgm:pt modelId="{3A27D9D2-E590-114C-A0A1-347B8C01C0BC}" type="pres">
      <dgm:prSet presAssocID="{390A9F9F-6BA4-AB40-A466-5E2022CD594F}" presName="ParentText" presStyleLbl="node1" presStyleIdx="4" presStyleCnt="5" custLinFactX="-100000" custLinFactY="-26108" custLinFactNeighborX="-143651" custLinFactNeighborY="-100000">
        <dgm:presLayoutVars>
          <dgm:chMax val="1"/>
          <dgm:chPref val="1"/>
          <dgm:bulletEnabled val="1"/>
        </dgm:presLayoutVars>
      </dgm:prSet>
      <dgm:spPr/>
    </dgm:pt>
  </dgm:ptLst>
  <dgm:cxnLst>
    <dgm:cxn modelId="{36DF4707-7B71-D84B-AAB5-A9EAA6048FA2}" srcId="{0CF30F3B-CFFF-7842-A442-5AAEF1E69018}" destId="{68494B02-FC5D-8243-8AFB-45395395917D}" srcOrd="3" destOrd="0" parTransId="{20456F67-24FC-4441-B4D0-5CC40F36082F}" sibTransId="{1FC86765-137D-F640-93F3-482A553F19D1}"/>
    <dgm:cxn modelId="{4222484B-0C88-4CA3-954A-519B86CAD614}" type="presOf" srcId="{0CF30F3B-CFFF-7842-A442-5AAEF1E69018}" destId="{B544381A-6D34-5F41-9F09-74C9090DEB6A}" srcOrd="0" destOrd="0" presId="urn:microsoft.com/office/officeart/2005/8/layout/StepDownProcess"/>
    <dgm:cxn modelId="{D250E24D-1777-4BAB-9172-5B3E0EA10680}" type="presOf" srcId="{390A9F9F-6BA4-AB40-A466-5E2022CD594F}" destId="{3A27D9D2-E590-114C-A0A1-347B8C01C0BC}" srcOrd="0" destOrd="0" presId="urn:microsoft.com/office/officeart/2005/8/layout/StepDownProcess"/>
    <dgm:cxn modelId="{04413B8D-1762-284F-B6D3-652664832896}" srcId="{0CF30F3B-CFFF-7842-A442-5AAEF1E69018}" destId="{390A9F9F-6BA4-AB40-A466-5E2022CD594F}" srcOrd="4" destOrd="0" parTransId="{9525141E-B57B-6B40-8CDA-7490F79C7085}" sibTransId="{DF0F53D2-ABC5-3143-9896-3B2BE2430CF6}"/>
    <dgm:cxn modelId="{AAABD293-7E8D-3545-8F0C-7C014B00E540}" srcId="{0CF30F3B-CFFF-7842-A442-5AAEF1E69018}" destId="{3A9A5249-047C-6F46-9288-520D07DC559C}" srcOrd="2" destOrd="0" parTransId="{C308BABD-8CBA-084F-9BB0-DA374F36D98D}" sibTransId="{06B1234D-53C5-1E4B-B4BF-C92FB80701C2}"/>
    <dgm:cxn modelId="{018FBD96-133F-0342-88FE-59FB08A05399}" srcId="{0CF30F3B-CFFF-7842-A442-5AAEF1E69018}" destId="{598FEAE5-5849-6B47-9C70-CD3AE1CD013C}" srcOrd="0" destOrd="0" parTransId="{58B64B94-10C8-0747-B7E3-35B908103D4D}" sibTransId="{7ABB8F3F-507A-474C-9BD2-8FE9F552C754}"/>
    <dgm:cxn modelId="{2D29E1A8-C9B5-44D9-9B8C-89FE685478CC}" type="presOf" srcId="{68494B02-FC5D-8243-8AFB-45395395917D}" destId="{4FF1AC7B-5A1A-7A40-B86C-BACE28880C3F}" srcOrd="0" destOrd="0" presId="urn:microsoft.com/office/officeart/2005/8/layout/StepDownProcess"/>
    <dgm:cxn modelId="{97710BB5-4E4D-4B85-9E89-5192431302BA}" type="presOf" srcId="{DC5B5194-622A-A44F-9D4C-89A6746D8CF0}" destId="{98BBA187-05ED-1049-8125-F77DDEB5CAA8}" srcOrd="0" destOrd="0" presId="urn:microsoft.com/office/officeart/2005/8/layout/StepDownProcess"/>
    <dgm:cxn modelId="{C211CECC-7439-DD43-9621-1CCCE303C5E0}" srcId="{0CF30F3B-CFFF-7842-A442-5AAEF1E69018}" destId="{DC5B5194-622A-A44F-9D4C-89A6746D8CF0}" srcOrd="1" destOrd="0" parTransId="{98517838-490D-C34E-9ADE-AFB0913F584C}" sibTransId="{77E58504-2644-AF41-904B-4722CD2E54AB}"/>
    <dgm:cxn modelId="{10A5A2D7-5176-485D-BF53-68F9791D402A}" type="presOf" srcId="{3A9A5249-047C-6F46-9288-520D07DC559C}" destId="{FAA15ACD-C9B2-B949-809D-6C0FB04BB4B3}" srcOrd="0" destOrd="0" presId="urn:microsoft.com/office/officeart/2005/8/layout/StepDownProcess"/>
    <dgm:cxn modelId="{E1869ADA-240F-42C1-9E9F-2675BF8FAE19}" type="presOf" srcId="{598FEAE5-5849-6B47-9C70-CD3AE1CD013C}" destId="{8926E5F5-873E-644D-B771-8DAC1D49769F}" srcOrd="0" destOrd="0" presId="urn:microsoft.com/office/officeart/2005/8/layout/StepDownProcess"/>
    <dgm:cxn modelId="{74D3D2C4-DC8C-41F7-86D4-EFB62A632CF7}" type="presParOf" srcId="{B544381A-6D34-5F41-9F09-74C9090DEB6A}" destId="{6836F9F2-06C5-F64B-AD94-F1A98DCAC581}" srcOrd="0" destOrd="0" presId="urn:microsoft.com/office/officeart/2005/8/layout/StepDownProcess"/>
    <dgm:cxn modelId="{C5B48861-81C1-4D0F-AC3D-F65FE90439CD}" type="presParOf" srcId="{6836F9F2-06C5-F64B-AD94-F1A98DCAC581}" destId="{AAEE2770-BA8C-F345-9CC3-E499009A6F17}" srcOrd="0" destOrd="0" presId="urn:microsoft.com/office/officeart/2005/8/layout/StepDownProcess"/>
    <dgm:cxn modelId="{A2C7EE14-5CA4-4AA1-A897-22B0BA548DB6}" type="presParOf" srcId="{6836F9F2-06C5-F64B-AD94-F1A98DCAC581}" destId="{8926E5F5-873E-644D-B771-8DAC1D49769F}" srcOrd="1" destOrd="0" presId="urn:microsoft.com/office/officeart/2005/8/layout/StepDownProcess"/>
    <dgm:cxn modelId="{0E486D03-4869-4C1E-9D61-65FD02786DA1}" type="presParOf" srcId="{6836F9F2-06C5-F64B-AD94-F1A98DCAC581}" destId="{6D49EDE3-EEA9-CE44-8710-3DD5BE29850C}" srcOrd="2" destOrd="0" presId="urn:microsoft.com/office/officeart/2005/8/layout/StepDownProcess"/>
    <dgm:cxn modelId="{04E66577-2DF9-4A79-8029-5151AB215EDF}" type="presParOf" srcId="{B544381A-6D34-5F41-9F09-74C9090DEB6A}" destId="{EF8C47E8-6384-1547-B8A1-41559C3DB7D1}" srcOrd="1" destOrd="0" presId="urn:microsoft.com/office/officeart/2005/8/layout/StepDownProcess"/>
    <dgm:cxn modelId="{EC25E0C1-A4D0-415F-B63E-E6C5DF98A390}" type="presParOf" srcId="{B544381A-6D34-5F41-9F09-74C9090DEB6A}" destId="{F6AD1062-0FC4-B546-A6CC-173DCBC01EA6}" srcOrd="2" destOrd="0" presId="urn:microsoft.com/office/officeart/2005/8/layout/StepDownProcess"/>
    <dgm:cxn modelId="{1ABFD60B-B9E3-4F74-BB66-39630C95723C}" type="presParOf" srcId="{F6AD1062-0FC4-B546-A6CC-173DCBC01EA6}" destId="{0105DCDA-5789-D24B-8FEB-A29BD8C1ADAB}" srcOrd="0" destOrd="0" presId="urn:microsoft.com/office/officeart/2005/8/layout/StepDownProcess"/>
    <dgm:cxn modelId="{C1102348-55E9-458B-969B-7FEBD6A1FB3A}" type="presParOf" srcId="{F6AD1062-0FC4-B546-A6CC-173DCBC01EA6}" destId="{98BBA187-05ED-1049-8125-F77DDEB5CAA8}" srcOrd="1" destOrd="0" presId="urn:microsoft.com/office/officeart/2005/8/layout/StepDownProcess"/>
    <dgm:cxn modelId="{F3BF1EF5-7F1E-43DA-9E8E-7828028484B7}" type="presParOf" srcId="{F6AD1062-0FC4-B546-A6CC-173DCBC01EA6}" destId="{1502112A-7BBE-6147-A245-E66B309DDDC3}" srcOrd="2" destOrd="0" presId="urn:microsoft.com/office/officeart/2005/8/layout/StepDownProcess"/>
    <dgm:cxn modelId="{6FF64716-9586-403C-B25B-F41D74A6AC59}" type="presParOf" srcId="{B544381A-6D34-5F41-9F09-74C9090DEB6A}" destId="{973A44FA-F6EC-1D48-A4E8-8EBEFEA74630}" srcOrd="3" destOrd="0" presId="urn:microsoft.com/office/officeart/2005/8/layout/StepDownProcess"/>
    <dgm:cxn modelId="{0BBEADEC-1726-4EBD-B437-CCB8413F0ABE}" type="presParOf" srcId="{B544381A-6D34-5F41-9F09-74C9090DEB6A}" destId="{BDAF936D-F4C7-EB45-A5D9-949C343FD271}" srcOrd="4" destOrd="0" presId="urn:microsoft.com/office/officeart/2005/8/layout/StepDownProcess"/>
    <dgm:cxn modelId="{B2BA0519-F079-41BC-85D1-BF7688A50179}" type="presParOf" srcId="{BDAF936D-F4C7-EB45-A5D9-949C343FD271}" destId="{0D75C98D-83FF-594E-ACB0-01501AF9FDC8}" srcOrd="0" destOrd="0" presId="urn:microsoft.com/office/officeart/2005/8/layout/StepDownProcess"/>
    <dgm:cxn modelId="{A27ACE50-EE93-4F50-9B65-82D458EC63F9}" type="presParOf" srcId="{BDAF936D-F4C7-EB45-A5D9-949C343FD271}" destId="{FAA15ACD-C9B2-B949-809D-6C0FB04BB4B3}" srcOrd="1" destOrd="0" presId="urn:microsoft.com/office/officeart/2005/8/layout/StepDownProcess"/>
    <dgm:cxn modelId="{0111CFD6-5253-4036-B618-3A85865FC140}" type="presParOf" srcId="{BDAF936D-F4C7-EB45-A5D9-949C343FD271}" destId="{AF34CB2D-63DB-FD46-95D0-346E74753B39}" srcOrd="2" destOrd="0" presId="urn:microsoft.com/office/officeart/2005/8/layout/StepDownProcess"/>
    <dgm:cxn modelId="{FBBD0C19-3755-4AFF-B324-9685554CEEEA}" type="presParOf" srcId="{B544381A-6D34-5F41-9F09-74C9090DEB6A}" destId="{F7ABD03D-10F4-4644-BD65-559DBB8CEDA7}" srcOrd="5" destOrd="0" presId="urn:microsoft.com/office/officeart/2005/8/layout/StepDownProcess"/>
    <dgm:cxn modelId="{2D43FF0F-E4AE-45CC-B28D-1D045657AE1C}" type="presParOf" srcId="{B544381A-6D34-5F41-9F09-74C9090DEB6A}" destId="{A7782FF0-6D26-7440-9DE0-1125E3E2BDA3}" srcOrd="6" destOrd="0" presId="urn:microsoft.com/office/officeart/2005/8/layout/StepDownProcess"/>
    <dgm:cxn modelId="{4326F14D-AC7A-4AED-8DDB-FB5368B7115C}" type="presParOf" srcId="{A7782FF0-6D26-7440-9DE0-1125E3E2BDA3}" destId="{7A45FB45-0795-3548-A05F-A63C36451499}" srcOrd="0" destOrd="0" presId="urn:microsoft.com/office/officeart/2005/8/layout/StepDownProcess"/>
    <dgm:cxn modelId="{DAE5B23B-8821-4666-8B4E-2EA63C0D6F55}" type="presParOf" srcId="{A7782FF0-6D26-7440-9DE0-1125E3E2BDA3}" destId="{4FF1AC7B-5A1A-7A40-B86C-BACE28880C3F}" srcOrd="1" destOrd="0" presId="urn:microsoft.com/office/officeart/2005/8/layout/StepDownProcess"/>
    <dgm:cxn modelId="{3F9C735B-D8D0-4CEA-850D-6F87FE751D04}" type="presParOf" srcId="{A7782FF0-6D26-7440-9DE0-1125E3E2BDA3}" destId="{C0442ED0-5923-CC46-930E-A0E6811B02CB}" srcOrd="2" destOrd="0" presId="urn:microsoft.com/office/officeart/2005/8/layout/StepDownProcess"/>
    <dgm:cxn modelId="{91673F78-0DA5-41E8-B0CB-676455CBA06C}" type="presParOf" srcId="{B544381A-6D34-5F41-9F09-74C9090DEB6A}" destId="{2DFEFBBE-F35B-C047-A893-07B0609D04A9}" srcOrd="7" destOrd="0" presId="urn:microsoft.com/office/officeart/2005/8/layout/StepDownProcess"/>
    <dgm:cxn modelId="{2E59E477-1CFF-464B-9B13-5953467A47C6}" type="presParOf" srcId="{B544381A-6D34-5F41-9F09-74C9090DEB6A}" destId="{C6E23AC0-752F-E74D-9C38-7E1E03802849}" srcOrd="8" destOrd="0" presId="urn:microsoft.com/office/officeart/2005/8/layout/StepDownProcess"/>
    <dgm:cxn modelId="{B6F1B553-5675-4988-AF80-9AA071D155E5}" type="presParOf" srcId="{C6E23AC0-752F-E74D-9C38-7E1E03802849}" destId="{3A27D9D2-E590-114C-A0A1-347B8C01C0BC}" srcOrd="0" destOrd="0" presId="urn:microsoft.com/office/officeart/2005/8/layout/StepDownProcess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CF30F3B-CFFF-7842-A442-5AAEF1E69018}" type="doc">
      <dgm:prSet loTypeId="urn:microsoft.com/office/officeart/2005/8/layout/StepDownProcess" loCatId="" qsTypeId="urn:microsoft.com/office/officeart/2005/8/quickstyle/simple4" qsCatId="simple" csTypeId="urn:microsoft.com/office/officeart/2005/8/colors/accent1_3" csCatId="accent1" phldr="1"/>
      <dgm:spPr/>
      <dgm:t>
        <a:bodyPr/>
        <a:lstStyle/>
        <a:p>
          <a:endParaRPr lang="it-IT"/>
        </a:p>
      </dgm:t>
    </dgm:pt>
    <dgm:pt modelId="{598FEAE5-5849-6B47-9C70-CD3AE1CD013C}">
      <dgm:prSet phldrT="[Testo]"/>
      <dgm:spPr/>
      <dgm:t>
        <a:bodyPr/>
        <a:lstStyle/>
        <a:p>
          <a:r>
            <a:rPr lang="it-IT" dirty="0" err="1"/>
            <a:t>Phase</a:t>
          </a:r>
          <a:r>
            <a:rPr lang="it-IT" dirty="0"/>
            <a:t> 1</a:t>
          </a:r>
        </a:p>
      </dgm:t>
    </dgm:pt>
    <dgm:pt modelId="{58B64B94-10C8-0747-B7E3-35B908103D4D}" type="parTrans" cxnId="{018FBD96-133F-0342-88FE-59FB08A05399}">
      <dgm:prSet/>
      <dgm:spPr/>
      <dgm:t>
        <a:bodyPr/>
        <a:lstStyle/>
        <a:p>
          <a:endParaRPr lang="it-IT"/>
        </a:p>
      </dgm:t>
    </dgm:pt>
    <dgm:pt modelId="{7ABB8F3F-507A-474C-9BD2-8FE9F552C754}" type="sibTrans" cxnId="{018FBD96-133F-0342-88FE-59FB08A05399}">
      <dgm:prSet/>
      <dgm:spPr/>
      <dgm:t>
        <a:bodyPr/>
        <a:lstStyle/>
        <a:p>
          <a:endParaRPr lang="it-IT"/>
        </a:p>
      </dgm:t>
    </dgm:pt>
    <dgm:pt modelId="{DC5B5194-622A-A44F-9D4C-89A6746D8CF0}">
      <dgm:prSet phldrT="[Testo]"/>
      <dgm:spPr/>
      <dgm:t>
        <a:bodyPr/>
        <a:lstStyle/>
        <a:p>
          <a:r>
            <a:rPr lang="it-IT" dirty="0" err="1"/>
            <a:t>Phase</a:t>
          </a:r>
          <a:r>
            <a:rPr lang="it-IT" dirty="0"/>
            <a:t> 2</a:t>
          </a:r>
        </a:p>
      </dgm:t>
    </dgm:pt>
    <dgm:pt modelId="{98517838-490D-C34E-9ADE-AFB0913F584C}" type="parTrans" cxnId="{C211CECC-7439-DD43-9621-1CCCE303C5E0}">
      <dgm:prSet/>
      <dgm:spPr/>
      <dgm:t>
        <a:bodyPr/>
        <a:lstStyle/>
        <a:p>
          <a:endParaRPr lang="it-IT"/>
        </a:p>
      </dgm:t>
    </dgm:pt>
    <dgm:pt modelId="{77E58504-2644-AF41-904B-4722CD2E54AB}" type="sibTrans" cxnId="{C211CECC-7439-DD43-9621-1CCCE303C5E0}">
      <dgm:prSet/>
      <dgm:spPr/>
      <dgm:t>
        <a:bodyPr/>
        <a:lstStyle/>
        <a:p>
          <a:endParaRPr lang="it-IT"/>
        </a:p>
      </dgm:t>
    </dgm:pt>
    <dgm:pt modelId="{B544381A-6D34-5F41-9F09-74C9090DEB6A}" type="pres">
      <dgm:prSet presAssocID="{0CF30F3B-CFFF-7842-A442-5AAEF1E69018}" presName="rootnode" presStyleCnt="0">
        <dgm:presLayoutVars>
          <dgm:chMax/>
          <dgm:chPref/>
          <dgm:dir/>
          <dgm:animLvl val="lvl"/>
        </dgm:presLayoutVars>
      </dgm:prSet>
      <dgm:spPr/>
    </dgm:pt>
    <dgm:pt modelId="{6836F9F2-06C5-F64B-AD94-F1A98DCAC581}" type="pres">
      <dgm:prSet presAssocID="{598FEAE5-5849-6B47-9C70-CD3AE1CD013C}" presName="composite" presStyleCnt="0"/>
      <dgm:spPr/>
    </dgm:pt>
    <dgm:pt modelId="{AAEE2770-BA8C-F345-9CC3-E499009A6F17}" type="pres">
      <dgm:prSet presAssocID="{598FEAE5-5849-6B47-9C70-CD3AE1CD013C}" presName="bentUpArrow1" presStyleLbl="alignImgPlace1" presStyleIdx="0" presStyleCnt="1" custScaleY="106466" custLinFactNeighborX="10225" custLinFactNeighborY="-245"/>
      <dgm:spPr/>
    </dgm:pt>
    <dgm:pt modelId="{8926E5F5-873E-644D-B771-8DAC1D49769F}" type="pres">
      <dgm:prSet presAssocID="{598FEAE5-5849-6B47-9C70-CD3AE1CD013C}" presName="ParentText" presStyleLbl="node1" presStyleIdx="0" presStyleCnt="2" custLinFactNeighborX="1394" custLinFactNeighborY="-40810">
        <dgm:presLayoutVars>
          <dgm:chMax val="1"/>
          <dgm:chPref val="1"/>
          <dgm:bulletEnabled val="1"/>
        </dgm:presLayoutVars>
      </dgm:prSet>
      <dgm:spPr/>
    </dgm:pt>
    <dgm:pt modelId="{6D49EDE3-EEA9-CE44-8710-3DD5BE29850C}" type="pres">
      <dgm:prSet presAssocID="{598FEAE5-5849-6B47-9C70-CD3AE1CD013C}" presName="ChildText" presStyleLbl="revTx" presStyleIdx="0" presStyleCnt="1" custScaleX="280372" custLinFactX="1010" custLinFactNeighborX="100000" custLinFactNeighborY="3498">
        <dgm:presLayoutVars>
          <dgm:chMax val="0"/>
          <dgm:chPref val="0"/>
          <dgm:bulletEnabled val="1"/>
        </dgm:presLayoutVars>
      </dgm:prSet>
      <dgm:spPr/>
    </dgm:pt>
    <dgm:pt modelId="{EF8C47E8-6384-1547-B8A1-41559C3DB7D1}" type="pres">
      <dgm:prSet presAssocID="{7ABB8F3F-507A-474C-9BD2-8FE9F552C754}" presName="sibTrans" presStyleCnt="0"/>
      <dgm:spPr/>
    </dgm:pt>
    <dgm:pt modelId="{F6AD1062-0FC4-B546-A6CC-173DCBC01EA6}" type="pres">
      <dgm:prSet presAssocID="{DC5B5194-622A-A44F-9D4C-89A6746D8CF0}" presName="composite" presStyleCnt="0"/>
      <dgm:spPr/>
    </dgm:pt>
    <dgm:pt modelId="{98BBA187-05ED-1049-8125-F77DDEB5CAA8}" type="pres">
      <dgm:prSet presAssocID="{DC5B5194-622A-A44F-9D4C-89A6746D8CF0}" presName="ParentText" presStyleLbl="node1" presStyleIdx="1" presStyleCnt="2" custLinFactNeighborX="-33637" custLinFactNeighborY="-6302">
        <dgm:presLayoutVars>
          <dgm:chMax val="1"/>
          <dgm:chPref val="1"/>
          <dgm:bulletEnabled val="1"/>
        </dgm:presLayoutVars>
      </dgm:prSet>
      <dgm:spPr/>
    </dgm:pt>
  </dgm:ptLst>
  <dgm:cxnLst>
    <dgm:cxn modelId="{B3147A1D-1DAC-4A21-B2E3-12A00D163863}" type="presOf" srcId="{DC5B5194-622A-A44F-9D4C-89A6746D8CF0}" destId="{98BBA187-05ED-1049-8125-F77DDEB5CAA8}" srcOrd="0" destOrd="0" presId="urn:microsoft.com/office/officeart/2005/8/layout/StepDownProcess"/>
    <dgm:cxn modelId="{98724C3F-5F07-4225-B2C3-87FF7148CF79}" type="presOf" srcId="{598FEAE5-5849-6B47-9C70-CD3AE1CD013C}" destId="{8926E5F5-873E-644D-B771-8DAC1D49769F}" srcOrd="0" destOrd="0" presId="urn:microsoft.com/office/officeart/2005/8/layout/StepDownProcess"/>
    <dgm:cxn modelId="{018FBD96-133F-0342-88FE-59FB08A05399}" srcId="{0CF30F3B-CFFF-7842-A442-5AAEF1E69018}" destId="{598FEAE5-5849-6B47-9C70-CD3AE1CD013C}" srcOrd="0" destOrd="0" parTransId="{58B64B94-10C8-0747-B7E3-35B908103D4D}" sibTransId="{7ABB8F3F-507A-474C-9BD2-8FE9F552C754}"/>
    <dgm:cxn modelId="{8E01CC9C-57B6-441A-A915-D7984BD0F85A}" type="presOf" srcId="{0CF30F3B-CFFF-7842-A442-5AAEF1E69018}" destId="{B544381A-6D34-5F41-9F09-74C9090DEB6A}" srcOrd="0" destOrd="0" presId="urn:microsoft.com/office/officeart/2005/8/layout/StepDownProcess"/>
    <dgm:cxn modelId="{C211CECC-7439-DD43-9621-1CCCE303C5E0}" srcId="{0CF30F3B-CFFF-7842-A442-5AAEF1E69018}" destId="{DC5B5194-622A-A44F-9D4C-89A6746D8CF0}" srcOrd="1" destOrd="0" parTransId="{98517838-490D-C34E-9ADE-AFB0913F584C}" sibTransId="{77E58504-2644-AF41-904B-4722CD2E54AB}"/>
    <dgm:cxn modelId="{B3EF39B0-2DDB-4370-89E1-9BFC3FDFE7BF}" type="presParOf" srcId="{B544381A-6D34-5F41-9F09-74C9090DEB6A}" destId="{6836F9F2-06C5-F64B-AD94-F1A98DCAC581}" srcOrd="0" destOrd="0" presId="urn:microsoft.com/office/officeart/2005/8/layout/StepDownProcess"/>
    <dgm:cxn modelId="{99B83170-5EAC-4F74-96E2-981EC20484F7}" type="presParOf" srcId="{6836F9F2-06C5-F64B-AD94-F1A98DCAC581}" destId="{AAEE2770-BA8C-F345-9CC3-E499009A6F17}" srcOrd="0" destOrd="0" presId="urn:microsoft.com/office/officeart/2005/8/layout/StepDownProcess"/>
    <dgm:cxn modelId="{C2E8C415-6D18-42C9-B5CC-4ACC52FC555D}" type="presParOf" srcId="{6836F9F2-06C5-F64B-AD94-F1A98DCAC581}" destId="{8926E5F5-873E-644D-B771-8DAC1D49769F}" srcOrd="1" destOrd="0" presId="urn:microsoft.com/office/officeart/2005/8/layout/StepDownProcess"/>
    <dgm:cxn modelId="{85397D97-D69C-4BA5-B331-C0696B8C51B9}" type="presParOf" srcId="{6836F9F2-06C5-F64B-AD94-F1A98DCAC581}" destId="{6D49EDE3-EEA9-CE44-8710-3DD5BE29850C}" srcOrd="2" destOrd="0" presId="urn:microsoft.com/office/officeart/2005/8/layout/StepDownProcess"/>
    <dgm:cxn modelId="{8BDC64BD-356B-4468-A552-370B4CCED2AE}" type="presParOf" srcId="{B544381A-6D34-5F41-9F09-74C9090DEB6A}" destId="{EF8C47E8-6384-1547-B8A1-41559C3DB7D1}" srcOrd="1" destOrd="0" presId="urn:microsoft.com/office/officeart/2005/8/layout/StepDownProcess"/>
    <dgm:cxn modelId="{B4C38826-9509-4ED4-BA9B-E463008226A5}" type="presParOf" srcId="{B544381A-6D34-5F41-9F09-74C9090DEB6A}" destId="{F6AD1062-0FC4-B546-A6CC-173DCBC01EA6}" srcOrd="2" destOrd="0" presId="urn:microsoft.com/office/officeart/2005/8/layout/StepDownProcess"/>
    <dgm:cxn modelId="{ADD4E377-7B96-44B1-9C65-D73699EA4F09}" type="presParOf" srcId="{F6AD1062-0FC4-B546-A6CC-173DCBC01EA6}" destId="{98BBA187-05ED-1049-8125-F77DDEB5CAA8}" srcOrd="0" destOrd="0" presId="urn:microsoft.com/office/officeart/2005/8/layout/StepDownProcess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0CF30F3B-CFFF-7842-A442-5AAEF1E69018}" type="doc">
      <dgm:prSet loTypeId="urn:microsoft.com/office/officeart/2005/8/layout/StepDownProcess" loCatId="" qsTypeId="urn:microsoft.com/office/officeart/2005/8/quickstyle/simple4" qsCatId="simple" csTypeId="urn:microsoft.com/office/officeart/2005/8/colors/accent1_3" csCatId="accent1" phldr="1"/>
      <dgm:spPr/>
    </dgm:pt>
    <dgm:pt modelId="{598FEAE5-5849-6B47-9C70-CD3AE1CD013C}">
      <dgm:prSet phldrT="[Testo]"/>
      <dgm:spPr>
        <a:solidFill>
          <a:schemeClr val="accent6">
            <a:lumMod val="75000"/>
          </a:schemeClr>
        </a:solidFill>
      </dgm:spPr>
      <dgm:t>
        <a:bodyPr/>
        <a:lstStyle/>
        <a:p>
          <a:r>
            <a:rPr lang="it-IT" dirty="0" err="1"/>
            <a:t>Phase</a:t>
          </a:r>
          <a:r>
            <a:rPr lang="it-IT" dirty="0"/>
            <a:t> 1</a:t>
          </a:r>
        </a:p>
      </dgm:t>
    </dgm:pt>
    <dgm:pt modelId="{58B64B94-10C8-0747-B7E3-35B908103D4D}" type="parTrans" cxnId="{018FBD96-133F-0342-88FE-59FB08A05399}">
      <dgm:prSet/>
      <dgm:spPr/>
      <dgm:t>
        <a:bodyPr/>
        <a:lstStyle/>
        <a:p>
          <a:endParaRPr lang="it-IT"/>
        </a:p>
      </dgm:t>
    </dgm:pt>
    <dgm:pt modelId="{7ABB8F3F-507A-474C-9BD2-8FE9F552C754}" type="sibTrans" cxnId="{018FBD96-133F-0342-88FE-59FB08A05399}">
      <dgm:prSet/>
      <dgm:spPr/>
      <dgm:t>
        <a:bodyPr/>
        <a:lstStyle/>
        <a:p>
          <a:endParaRPr lang="it-IT"/>
        </a:p>
      </dgm:t>
    </dgm:pt>
    <dgm:pt modelId="{DC5B5194-622A-A44F-9D4C-89A6746D8CF0}">
      <dgm:prSet phldrT="[Testo]"/>
      <dgm:spPr>
        <a:solidFill>
          <a:schemeClr val="accent6">
            <a:lumMod val="60000"/>
            <a:lumOff val="40000"/>
          </a:schemeClr>
        </a:solidFill>
      </dgm:spPr>
      <dgm:t>
        <a:bodyPr/>
        <a:lstStyle/>
        <a:p>
          <a:r>
            <a:rPr lang="it-IT" dirty="0" err="1"/>
            <a:t>Phase</a:t>
          </a:r>
          <a:r>
            <a:rPr lang="it-IT" dirty="0"/>
            <a:t> 2</a:t>
          </a:r>
        </a:p>
      </dgm:t>
    </dgm:pt>
    <dgm:pt modelId="{98517838-490D-C34E-9ADE-AFB0913F584C}" type="parTrans" cxnId="{C211CECC-7439-DD43-9621-1CCCE303C5E0}">
      <dgm:prSet/>
      <dgm:spPr/>
      <dgm:t>
        <a:bodyPr/>
        <a:lstStyle/>
        <a:p>
          <a:endParaRPr lang="it-IT"/>
        </a:p>
      </dgm:t>
    </dgm:pt>
    <dgm:pt modelId="{77E58504-2644-AF41-904B-4722CD2E54AB}" type="sibTrans" cxnId="{C211CECC-7439-DD43-9621-1CCCE303C5E0}">
      <dgm:prSet/>
      <dgm:spPr/>
      <dgm:t>
        <a:bodyPr/>
        <a:lstStyle/>
        <a:p>
          <a:endParaRPr lang="it-IT"/>
        </a:p>
      </dgm:t>
    </dgm:pt>
    <dgm:pt modelId="{B544381A-6D34-5F41-9F09-74C9090DEB6A}" type="pres">
      <dgm:prSet presAssocID="{0CF30F3B-CFFF-7842-A442-5AAEF1E69018}" presName="rootnode" presStyleCnt="0">
        <dgm:presLayoutVars>
          <dgm:chMax/>
          <dgm:chPref/>
          <dgm:dir/>
          <dgm:animLvl val="lvl"/>
        </dgm:presLayoutVars>
      </dgm:prSet>
      <dgm:spPr/>
    </dgm:pt>
    <dgm:pt modelId="{6836F9F2-06C5-F64B-AD94-F1A98DCAC581}" type="pres">
      <dgm:prSet presAssocID="{598FEAE5-5849-6B47-9C70-CD3AE1CD013C}" presName="composite" presStyleCnt="0"/>
      <dgm:spPr/>
    </dgm:pt>
    <dgm:pt modelId="{AAEE2770-BA8C-F345-9CC3-E499009A6F17}" type="pres">
      <dgm:prSet presAssocID="{598FEAE5-5849-6B47-9C70-CD3AE1CD013C}" presName="bentUpArrow1" presStyleLbl="alignImgPlace1" presStyleIdx="0" presStyleCnt="1" custLinFactNeighborX="174" custLinFactNeighborY="-857"/>
      <dgm:spPr>
        <a:solidFill>
          <a:schemeClr val="accent6">
            <a:lumMod val="40000"/>
            <a:lumOff val="60000"/>
          </a:schemeClr>
        </a:solidFill>
        <a:ln>
          <a:solidFill>
            <a:schemeClr val="accent6">
              <a:lumMod val="40000"/>
              <a:lumOff val="60000"/>
            </a:schemeClr>
          </a:solidFill>
        </a:ln>
      </dgm:spPr>
    </dgm:pt>
    <dgm:pt modelId="{8926E5F5-873E-644D-B771-8DAC1D49769F}" type="pres">
      <dgm:prSet presAssocID="{598FEAE5-5849-6B47-9C70-CD3AE1CD013C}" presName="ParentText" presStyleLbl="node1" presStyleIdx="0" presStyleCnt="2" custLinFactNeighborX="-51385">
        <dgm:presLayoutVars>
          <dgm:chMax val="1"/>
          <dgm:chPref val="1"/>
          <dgm:bulletEnabled val="1"/>
        </dgm:presLayoutVars>
      </dgm:prSet>
      <dgm:spPr/>
    </dgm:pt>
    <dgm:pt modelId="{6D49EDE3-EEA9-CE44-8710-3DD5BE29850C}" type="pres">
      <dgm:prSet presAssocID="{598FEAE5-5849-6B47-9C70-CD3AE1CD013C}" presName="ChildText" presStyleLbl="revTx" presStyleIdx="0" presStyleCnt="1" custScaleX="239789" custScaleY="95935" custLinFactNeighborX="50072" custLinFactNeighborY="4517">
        <dgm:presLayoutVars>
          <dgm:chMax val="0"/>
          <dgm:chPref val="0"/>
          <dgm:bulletEnabled val="1"/>
        </dgm:presLayoutVars>
      </dgm:prSet>
      <dgm:spPr/>
    </dgm:pt>
    <dgm:pt modelId="{EF8C47E8-6384-1547-B8A1-41559C3DB7D1}" type="pres">
      <dgm:prSet presAssocID="{7ABB8F3F-507A-474C-9BD2-8FE9F552C754}" presName="sibTrans" presStyleCnt="0"/>
      <dgm:spPr/>
    </dgm:pt>
    <dgm:pt modelId="{F6AD1062-0FC4-B546-A6CC-173DCBC01EA6}" type="pres">
      <dgm:prSet presAssocID="{DC5B5194-622A-A44F-9D4C-89A6746D8CF0}" presName="composite" presStyleCnt="0"/>
      <dgm:spPr/>
    </dgm:pt>
    <dgm:pt modelId="{98BBA187-05ED-1049-8125-F77DDEB5CAA8}" type="pres">
      <dgm:prSet presAssocID="{DC5B5194-622A-A44F-9D4C-89A6746D8CF0}" presName="ParentText" presStyleLbl="node1" presStyleIdx="1" presStyleCnt="2" custLinFactNeighborX="-27635" custLinFactNeighborY="3768">
        <dgm:presLayoutVars>
          <dgm:chMax val="1"/>
          <dgm:chPref val="1"/>
          <dgm:bulletEnabled val="1"/>
        </dgm:presLayoutVars>
      </dgm:prSet>
      <dgm:spPr/>
    </dgm:pt>
  </dgm:ptLst>
  <dgm:cxnLst>
    <dgm:cxn modelId="{B1F27713-ECDD-42DF-8B2A-3A1A7C7861CB}" type="presOf" srcId="{DC5B5194-622A-A44F-9D4C-89A6746D8CF0}" destId="{98BBA187-05ED-1049-8125-F77DDEB5CAA8}" srcOrd="0" destOrd="0" presId="urn:microsoft.com/office/officeart/2005/8/layout/StepDownProcess"/>
    <dgm:cxn modelId="{D30C2576-0347-40D2-A10F-CE582B3E5F75}" type="presOf" srcId="{0CF30F3B-CFFF-7842-A442-5AAEF1E69018}" destId="{B544381A-6D34-5F41-9F09-74C9090DEB6A}" srcOrd="0" destOrd="0" presId="urn:microsoft.com/office/officeart/2005/8/layout/StepDownProcess"/>
    <dgm:cxn modelId="{018FBD96-133F-0342-88FE-59FB08A05399}" srcId="{0CF30F3B-CFFF-7842-A442-5AAEF1E69018}" destId="{598FEAE5-5849-6B47-9C70-CD3AE1CD013C}" srcOrd="0" destOrd="0" parTransId="{58B64B94-10C8-0747-B7E3-35B908103D4D}" sibTransId="{7ABB8F3F-507A-474C-9BD2-8FE9F552C754}"/>
    <dgm:cxn modelId="{F10321B4-EB8E-410C-8D64-CDFD79629FED}" type="presOf" srcId="{598FEAE5-5849-6B47-9C70-CD3AE1CD013C}" destId="{8926E5F5-873E-644D-B771-8DAC1D49769F}" srcOrd="0" destOrd="0" presId="urn:microsoft.com/office/officeart/2005/8/layout/StepDownProcess"/>
    <dgm:cxn modelId="{C211CECC-7439-DD43-9621-1CCCE303C5E0}" srcId="{0CF30F3B-CFFF-7842-A442-5AAEF1E69018}" destId="{DC5B5194-622A-A44F-9D4C-89A6746D8CF0}" srcOrd="1" destOrd="0" parTransId="{98517838-490D-C34E-9ADE-AFB0913F584C}" sibTransId="{77E58504-2644-AF41-904B-4722CD2E54AB}"/>
    <dgm:cxn modelId="{8A38FAB2-A41B-4D2B-8FFB-2154930C7D1B}" type="presParOf" srcId="{B544381A-6D34-5F41-9F09-74C9090DEB6A}" destId="{6836F9F2-06C5-F64B-AD94-F1A98DCAC581}" srcOrd="0" destOrd="0" presId="urn:microsoft.com/office/officeart/2005/8/layout/StepDownProcess"/>
    <dgm:cxn modelId="{2272A28F-FC64-4ED9-BE65-3E8EEE95BACB}" type="presParOf" srcId="{6836F9F2-06C5-F64B-AD94-F1A98DCAC581}" destId="{AAEE2770-BA8C-F345-9CC3-E499009A6F17}" srcOrd="0" destOrd="0" presId="urn:microsoft.com/office/officeart/2005/8/layout/StepDownProcess"/>
    <dgm:cxn modelId="{20DFD94A-E8A5-47C2-B935-A81FDF6EEA54}" type="presParOf" srcId="{6836F9F2-06C5-F64B-AD94-F1A98DCAC581}" destId="{8926E5F5-873E-644D-B771-8DAC1D49769F}" srcOrd="1" destOrd="0" presId="urn:microsoft.com/office/officeart/2005/8/layout/StepDownProcess"/>
    <dgm:cxn modelId="{52E72DF2-5D34-4DE1-A023-F96DBFCF0B25}" type="presParOf" srcId="{6836F9F2-06C5-F64B-AD94-F1A98DCAC581}" destId="{6D49EDE3-EEA9-CE44-8710-3DD5BE29850C}" srcOrd="2" destOrd="0" presId="urn:microsoft.com/office/officeart/2005/8/layout/StepDownProcess"/>
    <dgm:cxn modelId="{DEDDF8C3-F12C-48FD-BFAC-F696641120AB}" type="presParOf" srcId="{B544381A-6D34-5F41-9F09-74C9090DEB6A}" destId="{EF8C47E8-6384-1547-B8A1-41559C3DB7D1}" srcOrd="1" destOrd="0" presId="urn:microsoft.com/office/officeart/2005/8/layout/StepDownProcess"/>
    <dgm:cxn modelId="{49A1BAD8-2849-42B1-B023-E55E9352CEED}" type="presParOf" srcId="{B544381A-6D34-5F41-9F09-74C9090DEB6A}" destId="{F6AD1062-0FC4-B546-A6CC-173DCBC01EA6}" srcOrd="2" destOrd="0" presId="urn:microsoft.com/office/officeart/2005/8/layout/StepDownProcess"/>
    <dgm:cxn modelId="{516EFD94-8C81-42A0-BF04-2E8FB48C2E25}" type="presParOf" srcId="{F6AD1062-0FC4-B546-A6CC-173DCBC01EA6}" destId="{98BBA187-05ED-1049-8125-F77DDEB5CAA8}" srcOrd="0" destOrd="0" presId="urn:microsoft.com/office/officeart/2005/8/layout/StepDownProcess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0CF30F3B-CFFF-7842-A442-5AAEF1E69018}" type="doc">
      <dgm:prSet loTypeId="urn:microsoft.com/office/officeart/2005/8/layout/StepDownProcess" loCatId="" qsTypeId="urn:microsoft.com/office/officeart/2005/8/quickstyle/simple4" qsCatId="simple" csTypeId="urn:microsoft.com/office/officeart/2005/8/colors/accent1_3" csCatId="accent1" phldr="1"/>
      <dgm:spPr/>
      <dgm:t>
        <a:bodyPr/>
        <a:lstStyle/>
        <a:p>
          <a:endParaRPr lang="it-IT"/>
        </a:p>
      </dgm:t>
    </dgm:pt>
    <dgm:pt modelId="{C30043B9-57E7-4602-8C83-B998D44171B2}">
      <dgm:prSet phldrT="[Testo]"/>
      <dgm:spPr/>
      <dgm:t>
        <a:bodyPr/>
        <a:lstStyle/>
        <a:p>
          <a:r>
            <a:rPr lang="it-IT" dirty="0" err="1"/>
            <a:t>Phase</a:t>
          </a:r>
          <a:r>
            <a:rPr lang="it-IT" dirty="0"/>
            <a:t> 3</a:t>
          </a:r>
        </a:p>
      </dgm:t>
    </dgm:pt>
    <dgm:pt modelId="{EB554E4E-8632-4AFA-8B0A-BFCA2D41BD59}" type="parTrans" cxnId="{3C8555D5-1AA7-4293-BE0A-A01B15CFF013}">
      <dgm:prSet/>
      <dgm:spPr/>
      <dgm:t>
        <a:bodyPr/>
        <a:lstStyle/>
        <a:p>
          <a:endParaRPr lang="it-IT"/>
        </a:p>
      </dgm:t>
    </dgm:pt>
    <dgm:pt modelId="{2B43CC1F-4D59-4283-B6E7-6550E1D7B2FA}" type="sibTrans" cxnId="{3C8555D5-1AA7-4293-BE0A-A01B15CFF013}">
      <dgm:prSet/>
      <dgm:spPr/>
      <dgm:t>
        <a:bodyPr/>
        <a:lstStyle/>
        <a:p>
          <a:endParaRPr lang="it-IT"/>
        </a:p>
      </dgm:t>
    </dgm:pt>
    <dgm:pt modelId="{B544381A-6D34-5F41-9F09-74C9090DEB6A}" type="pres">
      <dgm:prSet presAssocID="{0CF30F3B-CFFF-7842-A442-5AAEF1E69018}" presName="rootnode" presStyleCnt="0">
        <dgm:presLayoutVars>
          <dgm:chMax/>
          <dgm:chPref/>
          <dgm:dir/>
          <dgm:animLvl val="lvl"/>
        </dgm:presLayoutVars>
      </dgm:prSet>
      <dgm:spPr/>
    </dgm:pt>
    <dgm:pt modelId="{B7D3EC09-761D-4B8C-B339-F598BA589E55}" type="pres">
      <dgm:prSet presAssocID="{C30043B9-57E7-4602-8C83-B998D44171B2}" presName="composite" presStyleCnt="0"/>
      <dgm:spPr/>
    </dgm:pt>
    <dgm:pt modelId="{FFCFCDEE-3C11-48C9-9197-7DCD10BB5DA3}" type="pres">
      <dgm:prSet presAssocID="{C30043B9-57E7-4602-8C83-B998D44171B2}" presName="ParentText" presStyleLbl="node1" presStyleIdx="0" presStyleCnt="1" custLinFactNeighborX="-50058" custLinFactNeighborY="-30824">
        <dgm:presLayoutVars>
          <dgm:chMax val="1"/>
          <dgm:chPref val="1"/>
          <dgm:bulletEnabled val="1"/>
        </dgm:presLayoutVars>
      </dgm:prSet>
      <dgm:spPr/>
    </dgm:pt>
  </dgm:ptLst>
  <dgm:cxnLst>
    <dgm:cxn modelId="{0D5D4840-FF20-41D8-92C1-A1572BD7724F}" type="presOf" srcId="{0CF30F3B-CFFF-7842-A442-5AAEF1E69018}" destId="{B544381A-6D34-5F41-9F09-74C9090DEB6A}" srcOrd="0" destOrd="0" presId="urn:microsoft.com/office/officeart/2005/8/layout/StepDownProcess"/>
    <dgm:cxn modelId="{4B2AF2AE-31B5-43A3-9945-B6C24FD6974A}" type="presOf" srcId="{C30043B9-57E7-4602-8C83-B998D44171B2}" destId="{FFCFCDEE-3C11-48C9-9197-7DCD10BB5DA3}" srcOrd="0" destOrd="0" presId="urn:microsoft.com/office/officeart/2005/8/layout/StepDownProcess"/>
    <dgm:cxn modelId="{3C8555D5-1AA7-4293-BE0A-A01B15CFF013}" srcId="{0CF30F3B-CFFF-7842-A442-5AAEF1E69018}" destId="{C30043B9-57E7-4602-8C83-B998D44171B2}" srcOrd="0" destOrd="0" parTransId="{EB554E4E-8632-4AFA-8B0A-BFCA2D41BD59}" sibTransId="{2B43CC1F-4D59-4283-B6E7-6550E1D7B2FA}"/>
    <dgm:cxn modelId="{12202904-7C9C-4C90-82AC-148CBF2C68DB}" type="presParOf" srcId="{B544381A-6D34-5F41-9F09-74C9090DEB6A}" destId="{B7D3EC09-761D-4B8C-B339-F598BA589E55}" srcOrd="0" destOrd="0" presId="urn:microsoft.com/office/officeart/2005/8/layout/StepDownProcess"/>
    <dgm:cxn modelId="{6FDAE8BE-E248-4937-B1DE-9731DB8020DB}" type="presParOf" srcId="{B7D3EC09-761D-4B8C-B339-F598BA589E55}" destId="{FFCFCDEE-3C11-48C9-9197-7DCD10BB5DA3}" srcOrd="0" destOrd="0" presId="urn:microsoft.com/office/officeart/2005/8/layout/StepDownProcess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AEE2770-BA8C-F345-9CC3-E499009A6F17}">
      <dsp:nvSpPr>
        <dsp:cNvPr id="0" name=""/>
        <dsp:cNvSpPr/>
      </dsp:nvSpPr>
      <dsp:spPr>
        <a:xfrm rot="5400000">
          <a:off x="191937" y="816179"/>
          <a:ext cx="692171" cy="788012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noFill/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8926E5F5-873E-644D-B771-8DAC1D49769F}">
      <dsp:nvSpPr>
        <dsp:cNvPr id="0" name=""/>
        <dsp:cNvSpPr/>
      </dsp:nvSpPr>
      <dsp:spPr>
        <a:xfrm>
          <a:off x="0" y="28052"/>
          <a:ext cx="1165208" cy="815608"/>
        </a:xfrm>
        <a:prstGeom prst="roundRect">
          <a:avLst>
            <a:gd name="adj" fmla="val 16670"/>
          </a:avLst>
        </a:prstGeom>
        <a:gradFill rotWithShape="0">
          <a:gsLst>
            <a:gs pos="0">
              <a:schemeClr val="accent1">
                <a:shade val="80000"/>
                <a:hueOff val="0"/>
                <a:satOff val="0"/>
                <a:lumOff val="0"/>
                <a:alphaOff val="0"/>
                <a:tint val="96000"/>
                <a:lumMod val="100000"/>
              </a:schemeClr>
            </a:gs>
            <a:gs pos="78000">
              <a:schemeClr val="accent1">
                <a:shade val="80000"/>
                <a:hueOff val="0"/>
                <a:satOff val="0"/>
                <a:lumOff val="0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100" kern="1200" dirty="0" err="1"/>
            <a:t>Phase</a:t>
          </a:r>
          <a:r>
            <a:rPr lang="it-IT" sz="2100" kern="1200" dirty="0"/>
            <a:t> 1</a:t>
          </a:r>
        </a:p>
      </dsp:txBody>
      <dsp:txXfrm>
        <a:off x="39822" y="67874"/>
        <a:ext cx="1085564" cy="735964"/>
      </dsp:txXfrm>
    </dsp:sp>
    <dsp:sp modelId="{6D49EDE3-EEA9-CE44-8710-3DD5BE29850C}">
      <dsp:nvSpPr>
        <dsp:cNvPr id="0" name=""/>
        <dsp:cNvSpPr/>
      </dsp:nvSpPr>
      <dsp:spPr>
        <a:xfrm>
          <a:off x="1558441" y="77045"/>
          <a:ext cx="4083029" cy="65921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105DCDA-5789-D24B-8FEB-A29BD8C1ADAB}">
      <dsp:nvSpPr>
        <dsp:cNvPr id="0" name=""/>
        <dsp:cNvSpPr/>
      </dsp:nvSpPr>
      <dsp:spPr>
        <a:xfrm rot="5400000">
          <a:off x="1416068" y="1731442"/>
          <a:ext cx="692171" cy="788012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noFill/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98BBA187-05ED-1049-8125-F77DDEB5CAA8}">
      <dsp:nvSpPr>
        <dsp:cNvPr id="0" name=""/>
        <dsp:cNvSpPr/>
      </dsp:nvSpPr>
      <dsp:spPr>
        <a:xfrm>
          <a:off x="1355071" y="944250"/>
          <a:ext cx="1165208" cy="815608"/>
        </a:xfrm>
        <a:prstGeom prst="roundRect">
          <a:avLst>
            <a:gd name="adj" fmla="val 16670"/>
          </a:avLst>
        </a:prstGeom>
        <a:gradFill rotWithShape="0">
          <a:gsLst>
            <a:gs pos="0">
              <a:schemeClr val="accent1">
                <a:shade val="80000"/>
                <a:hueOff val="46965"/>
                <a:satOff val="3729"/>
                <a:lumOff val="5287"/>
                <a:alphaOff val="0"/>
                <a:tint val="96000"/>
                <a:lumMod val="100000"/>
              </a:schemeClr>
            </a:gs>
            <a:gs pos="78000">
              <a:schemeClr val="accent1">
                <a:shade val="80000"/>
                <a:hueOff val="46965"/>
                <a:satOff val="3729"/>
                <a:lumOff val="5287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100" kern="1200" dirty="0" err="1"/>
            <a:t>Phase</a:t>
          </a:r>
          <a:r>
            <a:rPr lang="it-IT" sz="2100" kern="1200" dirty="0"/>
            <a:t> 2</a:t>
          </a:r>
        </a:p>
      </dsp:txBody>
      <dsp:txXfrm>
        <a:off x="1394893" y="984072"/>
        <a:ext cx="1085564" cy="735964"/>
      </dsp:txXfrm>
    </dsp:sp>
    <dsp:sp modelId="{1502112A-7BBE-6147-A245-E66B309DDDC3}">
      <dsp:nvSpPr>
        <dsp:cNvPr id="0" name=""/>
        <dsp:cNvSpPr/>
      </dsp:nvSpPr>
      <dsp:spPr>
        <a:xfrm>
          <a:off x="2956873" y="1021345"/>
          <a:ext cx="2934684" cy="65921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D75C98D-83FF-594E-ACB0-01501AF9FDC8}">
      <dsp:nvSpPr>
        <dsp:cNvPr id="0" name=""/>
        <dsp:cNvSpPr/>
      </dsp:nvSpPr>
      <dsp:spPr>
        <a:xfrm rot="5400000">
          <a:off x="2784227" y="2433897"/>
          <a:ext cx="692171" cy="788012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noFill/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FAA15ACD-C9B2-B949-809D-6C0FB04BB4B3}">
      <dsp:nvSpPr>
        <dsp:cNvPr id="0" name=""/>
        <dsp:cNvSpPr/>
      </dsp:nvSpPr>
      <dsp:spPr>
        <a:xfrm>
          <a:off x="2600839" y="1512166"/>
          <a:ext cx="1165208" cy="815608"/>
        </a:xfrm>
        <a:prstGeom prst="roundRect">
          <a:avLst>
            <a:gd name="adj" fmla="val 16670"/>
          </a:avLst>
        </a:prstGeom>
        <a:solidFill>
          <a:schemeClr val="accent6">
            <a:lumMod val="75000"/>
          </a:schemeClr>
        </a:soli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100" kern="1200" dirty="0" err="1"/>
            <a:t>Phase</a:t>
          </a:r>
          <a:r>
            <a:rPr lang="it-IT" sz="2100" kern="1200" dirty="0"/>
            <a:t> 1</a:t>
          </a:r>
        </a:p>
      </dsp:txBody>
      <dsp:txXfrm>
        <a:off x="2640661" y="1551988"/>
        <a:ext cx="1085564" cy="735964"/>
      </dsp:txXfrm>
    </dsp:sp>
    <dsp:sp modelId="{AF34CB2D-63DB-FD46-95D0-346E74753B39}">
      <dsp:nvSpPr>
        <dsp:cNvPr id="0" name=""/>
        <dsp:cNvSpPr/>
      </dsp:nvSpPr>
      <dsp:spPr>
        <a:xfrm>
          <a:off x="5413140" y="1938234"/>
          <a:ext cx="847461" cy="65921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A45FB45-0795-3548-A05F-A63C36451499}">
      <dsp:nvSpPr>
        <dsp:cNvPr id="0" name=""/>
        <dsp:cNvSpPr/>
      </dsp:nvSpPr>
      <dsp:spPr>
        <a:xfrm rot="5400000">
          <a:off x="4152378" y="3350095"/>
          <a:ext cx="692171" cy="788012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noFill/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4FF1AC7B-5A1A-7A40-B86C-BACE28880C3F}">
      <dsp:nvSpPr>
        <dsp:cNvPr id="0" name=""/>
        <dsp:cNvSpPr/>
      </dsp:nvSpPr>
      <dsp:spPr>
        <a:xfrm>
          <a:off x="3969000" y="2160232"/>
          <a:ext cx="1165208" cy="815608"/>
        </a:xfrm>
        <a:prstGeom prst="roundRect">
          <a:avLst>
            <a:gd name="adj" fmla="val 16670"/>
          </a:avLst>
        </a:prstGeom>
        <a:solidFill>
          <a:schemeClr val="accent6">
            <a:lumMod val="75000"/>
          </a:schemeClr>
        </a:soli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100" kern="1200" dirty="0" err="1"/>
            <a:t>Phase</a:t>
          </a:r>
          <a:r>
            <a:rPr lang="it-IT" sz="2100" kern="1200" dirty="0"/>
            <a:t> 2</a:t>
          </a:r>
        </a:p>
      </dsp:txBody>
      <dsp:txXfrm>
        <a:off x="4008822" y="2200054"/>
        <a:ext cx="1085564" cy="735964"/>
      </dsp:txXfrm>
    </dsp:sp>
    <dsp:sp modelId="{C0442ED0-5923-CC46-930E-A0E6811B02CB}">
      <dsp:nvSpPr>
        <dsp:cNvPr id="0" name=""/>
        <dsp:cNvSpPr/>
      </dsp:nvSpPr>
      <dsp:spPr>
        <a:xfrm>
          <a:off x="7372995" y="2854432"/>
          <a:ext cx="847461" cy="65921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A27D9D2-E590-114C-A0A1-347B8C01C0BC}">
      <dsp:nvSpPr>
        <dsp:cNvPr id="0" name=""/>
        <dsp:cNvSpPr/>
      </dsp:nvSpPr>
      <dsp:spPr>
        <a:xfrm>
          <a:off x="5328596" y="2664295"/>
          <a:ext cx="1165208" cy="815608"/>
        </a:xfrm>
        <a:prstGeom prst="roundRect">
          <a:avLst>
            <a:gd name="adj" fmla="val 16670"/>
          </a:avLst>
        </a:prstGeom>
        <a:gradFill rotWithShape="0">
          <a:gsLst>
            <a:gs pos="0">
              <a:schemeClr val="accent1">
                <a:shade val="80000"/>
                <a:hueOff val="187862"/>
                <a:satOff val="14916"/>
                <a:lumOff val="21147"/>
                <a:alphaOff val="0"/>
                <a:tint val="96000"/>
                <a:lumMod val="100000"/>
              </a:schemeClr>
            </a:gs>
            <a:gs pos="78000">
              <a:schemeClr val="accent1">
                <a:shade val="80000"/>
                <a:hueOff val="187862"/>
                <a:satOff val="14916"/>
                <a:lumOff val="21147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100" kern="1200" dirty="0" err="1"/>
            <a:t>Phase</a:t>
          </a:r>
          <a:r>
            <a:rPr lang="it-IT" sz="2100" kern="1200" dirty="0"/>
            <a:t> 3 </a:t>
          </a:r>
        </a:p>
      </dsp:txBody>
      <dsp:txXfrm>
        <a:off x="5368418" y="2704117"/>
        <a:ext cx="1085564" cy="73596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AEE2770-BA8C-F345-9CC3-E499009A6F17}">
      <dsp:nvSpPr>
        <dsp:cNvPr id="0" name=""/>
        <dsp:cNvSpPr/>
      </dsp:nvSpPr>
      <dsp:spPr>
        <a:xfrm rot="5400000">
          <a:off x="819758" y="2202559"/>
          <a:ext cx="2099845" cy="2245412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8926E5F5-873E-644D-B771-8DAC1D49769F}">
      <dsp:nvSpPr>
        <dsp:cNvPr id="0" name=""/>
        <dsp:cNvSpPr/>
      </dsp:nvSpPr>
      <dsp:spPr>
        <a:xfrm>
          <a:off x="177670" y="0"/>
          <a:ext cx="3320219" cy="2324045"/>
        </a:xfrm>
        <a:prstGeom prst="roundRect">
          <a:avLst>
            <a:gd name="adj" fmla="val 16670"/>
          </a:avLst>
        </a:prstGeom>
        <a:gradFill rotWithShape="0">
          <a:gsLst>
            <a:gs pos="0">
              <a:schemeClr val="accent1">
                <a:shade val="80000"/>
                <a:hueOff val="0"/>
                <a:satOff val="0"/>
                <a:lumOff val="0"/>
                <a:alphaOff val="0"/>
                <a:tint val="96000"/>
                <a:lumMod val="100000"/>
              </a:schemeClr>
            </a:gs>
            <a:gs pos="78000">
              <a:schemeClr val="accent1">
                <a:shade val="80000"/>
                <a:hueOff val="0"/>
                <a:satOff val="0"/>
                <a:lumOff val="0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32410" tIns="232410" rIns="232410" bIns="232410" numCol="1" spcCol="1270" anchor="ctr" anchorCtr="0">
          <a:noAutofit/>
        </a:bodyPr>
        <a:lstStyle/>
        <a:p>
          <a:pPr marL="0" lvl="0" indent="0" algn="ctr" defTabSz="2711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6100" kern="1200" dirty="0" err="1"/>
            <a:t>Phase</a:t>
          </a:r>
          <a:r>
            <a:rPr lang="it-IT" sz="6100" kern="1200" dirty="0"/>
            <a:t> 1</a:t>
          </a:r>
        </a:p>
      </dsp:txBody>
      <dsp:txXfrm>
        <a:off x="291141" y="113471"/>
        <a:ext cx="3093277" cy="2097103"/>
      </dsp:txXfrm>
    </dsp:sp>
    <dsp:sp modelId="{6D49EDE3-EEA9-CE44-8710-3DD5BE29850C}">
      <dsp:nvSpPr>
        <dsp:cNvPr id="0" name=""/>
        <dsp:cNvSpPr/>
      </dsp:nvSpPr>
      <dsp:spPr>
        <a:xfrm>
          <a:off x="1405170" y="308396"/>
          <a:ext cx="6770453" cy="187839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8BBA187-05ED-1049-8125-F77DDEB5CAA8}">
      <dsp:nvSpPr>
        <dsp:cNvPr id="0" name=""/>
        <dsp:cNvSpPr/>
      </dsp:nvSpPr>
      <dsp:spPr>
        <a:xfrm>
          <a:off x="2812732" y="2549013"/>
          <a:ext cx="3320219" cy="2324045"/>
        </a:xfrm>
        <a:prstGeom prst="roundRect">
          <a:avLst>
            <a:gd name="adj" fmla="val 16670"/>
          </a:avLst>
        </a:prstGeom>
        <a:gradFill rotWithShape="0">
          <a:gsLst>
            <a:gs pos="0">
              <a:schemeClr val="accent1">
                <a:shade val="80000"/>
                <a:hueOff val="187862"/>
                <a:satOff val="14916"/>
                <a:lumOff val="21147"/>
                <a:alphaOff val="0"/>
                <a:tint val="96000"/>
                <a:lumMod val="100000"/>
              </a:schemeClr>
            </a:gs>
            <a:gs pos="78000">
              <a:schemeClr val="accent1">
                <a:shade val="80000"/>
                <a:hueOff val="187862"/>
                <a:satOff val="14916"/>
                <a:lumOff val="21147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32410" tIns="232410" rIns="232410" bIns="232410" numCol="1" spcCol="1270" anchor="ctr" anchorCtr="0">
          <a:noAutofit/>
        </a:bodyPr>
        <a:lstStyle/>
        <a:p>
          <a:pPr marL="0" lvl="0" indent="0" algn="ctr" defTabSz="2711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6100" kern="1200" dirty="0" err="1"/>
            <a:t>Phase</a:t>
          </a:r>
          <a:r>
            <a:rPr lang="it-IT" sz="6100" kern="1200" dirty="0"/>
            <a:t> 2</a:t>
          </a:r>
        </a:p>
      </dsp:txBody>
      <dsp:txXfrm>
        <a:off x="2926203" y="2662484"/>
        <a:ext cx="3093277" cy="2097103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AEE2770-BA8C-F345-9CC3-E499009A6F17}">
      <dsp:nvSpPr>
        <dsp:cNvPr id="0" name=""/>
        <dsp:cNvSpPr/>
      </dsp:nvSpPr>
      <dsp:spPr>
        <a:xfrm rot="5400000">
          <a:off x="1905540" y="1606974"/>
          <a:ext cx="1448241" cy="1648771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accent6">
            <a:lumMod val="40000"/>
            <a:lumOff val="60000"/>
          </a:schemeClr>
        </a:solidFill>
        <a:ln>
          <a:solidFill>
            <a:schemeClr val="accent6">
              <a:lumMod val="40000"/>
              <a:lumOff val="60000"/>
            </a:schemeClr>
          </a:solidFill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8926E5F5-873E-644D-B771-8DAC1D49769F}">
      <dsp:nvSpPr>
        <dsp:cNvPr id="0" name=""/>
        <dsp:cNvSpPr/>
      </dsp:nvSpPr>
      <dsp:spPr>
        <a:xfrm>
          <a:off x="266216" y="13981"/>
          <a:ext cx="2437985" cy="1706510"/>
        </a:xfrm>
        <a:prstGeom prst="roundRect">
          <a:avLst>
            <a:gd name="adj" fmla="val 16670"/>
          </a:avLst>
        </a:prstGeom>
        <a:solidFill>
          <a:schemeClr val="accent6">
            <a:lumMod val="75000"/>
          </a:schemeClr>
        </a:soli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1450" tIns="171450" rIns="171450" bIns="171450" numCol="1" spcCol="1270" anchor="ctr" anchorCtr="0">
          <a:noAutofit/>
        </a:bodyPr>
        <a:lstStyle/>
        <a:p>
          <a:pPr marL="0" lvl="0" indent="0" algn="ctr" defTabSz="2000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4500" kern="1200" dirty="0" err="1"/>
            <a:t>Phase</a:t>
          </a:r>
          <a:r>
            <a:rPr lang="it-IT" sz="4500" kern="1200" dirty="0"/>
            <a:t> 1</a:t>
          </a:r>
        </a:p>
      </dsp:txBody>
      <dsp:txXfrm>
        <a:off x="349536" y="97301"/>
        <a:ext cx="2271345" cy="1539870"/>
      </dsp:txXfrm>
    </dsp:sp>
    <dsp:sp modelId="{6D49EDE3-EEA9-CE44-8710-3DD5BE29850C}">
      <dsp:nvSpPr>
        <dsp:cNvPr id="0" name=""/>
        <dsp:cNvSpPr/>
      </dsp:nvSpPr>
      <dsp:spPr>
        <a:xfrm>
          <a:off x="3605477" y="267071"/>
          <a:ext cx="4251839" cy="132320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8BBA187-05ED-1049-8125-F77DDEB5CAA8}">
      <dsp:nvSpPr>
        <dsp:cNvPr id="0" name=""/>
        <dsp:cNvSpPr/>
      </dsp:nvSpPr>
      <dsp:spPr>
        <a:xfrm>
          <a:off x="3461470" y="1944937"/>
          <a:ext cx="2437985" cy="1706510"/>
        </a:xfrm>
        <a:prstGeom prst="roundRect">
          <a:avLst>
            <a:gd name="adj" fmla="val 16670"/>
          </a:avLst>
        </a:prstGeom>
        <a:solidFill>
          <a:schemeClr val="accent6">
            <a:lumMod val="60000"/>
            <a:lumOff val="40000"/>
          </a:schemeClr>
        </a:soli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1450" tIns="171450" rIns="171450" bIns="171450" numCol="1" spcCol="1270" anchor="ctr" anchorCtr="0">
          <a:noAutofit/>
        </a:bodyPr>
        <a:lstStyle/>
        <a:p>
          <a:pPr marL="0" lvl="0" indent="0" algn="ctr" defTabSz="2000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4500" kern="1200" dirty="0" err="1"/>
            <a:t>Phase</a:t>
          </a:r>
          <a:r>
            <a:rPr lang="it-IT" sz="4500" kern="1200" dirty="0"/>
            <a:t> 2</a:t>
          </a:r>
        </a:p>
      </dsp:txBody>
      <dsp:txXfrm>
        <a:off x="3544790" y="2028257"/>
        <a:ext cx="2271345" cy="1539870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FCFCDEE-3C11-48C9-9197-7DCD10BB5DA3}">
      <dsp:nvSpPr>
        <dsp:cNvPr id="0" name=""/>
        <dsp:cNvSpPr/>
      </dsp:nvSpPr>
      <dsp:spPr>
        <a:xfrm>
          <a:off x="521903" y="504066"/>
          <a:ext cx="3563841" cy="2494573"/>
        </a:xfrm>
        <a:prstGeom prst="roundRect">
          <a:avLst>
            <a:gd name="adj" fmla="val 16670"/>
          </a:avLst>
        </a:prstGeom>
        <a:gradFill rotWithShape="0">
          <a:gsLst>
            <a:gs pos="0">
              <a:schemeClr val="accent1">
                <a:shade val="80000"/>
                <a:hueOff val="0"/>
                <a:satOff val="0"/>
                <a:lumOff val="0"/>
                <a:alphaOff val="0"/>
                <a:tint val="96000"/>
                <a:lumMod val="100000"/>
              </a:schemeClr>
            </a:gs>
            <a:gs pos="78000">
              <a:schemeClr val="accent1">
                <a:shade val="80000"/>
                <a:hueOff val="0"/>
                <a:satOff val="0"/>
                <a:lumOff val="0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marL="0" lvl="0" indent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6500" kern="1200" dirty="0" err="1"/>
            <a:t>Phase</a:t>
          </a:r>
          <a:r>
            <a:rPr lang="it-IT" sz="6500" kern="1200" dirty="0"/>
            <a:t> 3</a:t>
          </a:r>
        </a:p>
      </dsp:txBody>
      <dsp:txXfrm>
        <a:off x="643700" y="625863"/>
        <a:ext cx="3320247" cy="225097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StepDownProcess">
  <dgm:title val=""/>
  <dgm:desc val=""/>
  <dgm:catLst>
    <dgm:cat type="process" pri="16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  <dgm:cxn modelId="8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t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t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hoose name="Name3">
      <dgm:if name="Name4" func="var" arg="dir" op="equ" val="norm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if>
      <dgm:else name="Name5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else>
    </dgm:choose>
    <dgm:forEach name="nodesForEach" axis="ch" ptType="node">
      <dgm:layoutNode name="composite">
        <dgm:alg type="composite">
          <dgm:param type="ar" val="1.2439"/>
        </dgm:alg>
        <dgm:shape xmlns:r="http://schemas.openxmlformats.org/officeDocument/2006/relationships" r:blip="">
          <dgm:adjLst/>
        </dgm:shape>
        <dgm:choose name="Name6">
          <dgm:if name="Name7" func="var" arg="dir" op="equ" val="norm">
            <dgm:constrLst>
              <dgm:constr type="l" for="ch" forName="bentUpArrow1" refType="w" fact="0.0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refFor="ch" refForName="ParentText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refFor="ch" refForName="ParentText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if>
          <dgm:else name="Name8">
            <dgm:constrLst>
              <dgm:constr type="r" for="ch" forName="bentUpArrow1" refType="w" fact="0.9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.4316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fact="0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fact="0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else>
        </dgm:choose>
        <dgm:choose name="Name9">
          <dgm:if name="Name10" axis="followSib" ptType="node" func="cnt" op="gte" val="1">
            <dgm:layoutNode name="bentUpArrow1" styleLbl="alignImgPlace1">
              <dgm:alg type="sp"/>
              <dgm:choose name="Name11">
                <dgm:if name="Name12" func="var" arg="dir" op="equ" val="norm">
                  <dgm:shape xmlns:r="http://schemas.openxmlformats.org/officeDocument/2006/relationships" rot="90" type="bentUpArrow" r:blip="">
                    <dgm:adjLst>
                      <dgm:adj idx="1" val="0.3284"/>
                      <dgm:adj idx="2" val="0.25"/>
                      <dgm:adj idx="3" val="0.3578"/>
                    </dgm:adjLst>
                  </dgm:shape>
                </dgm:if>
                <dgm:else name="Name13">
                  <dgm:shape xmlns:r="http://schemas.openxmlformats.org/officeDocument/2006/relationships" rot="180" type="bentArrow" r:blip="">
                    <dgm:adjLst>
                      <dgm:adj idx="1" val="0.3284"/>
                      <dgm:adj idx="2" val="0.25"/>
                      <dgm:adj idx="3" val="0.3578"/>
                      <dgm:adj idx="4" val="0"/>
                    </dgm:adjLst>
                  </dgm:shape>
                </dgm:else>
              </dgm:choose>
              <dgm:presOf/>
            </dgm:layoutNode>
          </dgm:if>
          <dgm:else name="Name14"/>
        </dgm:choose>
        <dgm:layoutNode name="ParentText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66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15">
          <dgm:if name="Name16" axis="followSib" ptType="node" func="cnt" op="equ" val="0">
            <dgm:choose name="Name17">
              <dgm:if name="Name18" axis="ch" ptType="node" func="cnt" op="gte" val="1">
                <dgm:layoutNode name="FinalChildText" styleLbl="revTx">
                  <dgm:varLst>
                    <dgm:chMax val="0"/>
                    <dgm:chPref val="0"/>
                    <dgm:bulletEnabled val="1"/>
                  </dgm:varLst>
                  <dgm:alg type="tx">
                    <dgm:param type="stBulletLvl" val="1"/>
                    <dgm:param type="txAnchorVertCh" val="mid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9"/>
            </dgm:choose>
          </dgm:if>
          <dgm:else name="Name20">
            <dgm:layoutNode name="ChildText" styleLbl="revTx">
              <dgm:varLst>
                <dgm:chMax val="0"/>
                <dgm:chPref val="0"/>
                <dgm:bulletEnabled val="1"/>
              </dgm:varLst>
              <dgm:alg type="tx">
                <dgm:param type="stBulletLvl" val="1"/>
                <dgm:param type="txAnchorVertCh" val="mid"/>
                <dgm:param type="parTxLTRAlign" val="l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else>
        </dgm:choos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StepDownProcess">
  <dgm:title val=""/>
  <dgm:desc val=""/>
  <dgm:catLst>
    <dgm:cat type="process" pri="16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  <dgm:cxn modelId="8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t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t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hoose name="Name3">
      <dgm:if name="Name4" func="var" arg="dir" op="equ" val="norm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if>
      <dgm:else name="Name5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else>
    </dgm:choose>
    <dgm:forEach name="nodesForEach" axis="ch" ptType="node">
      <dgm:layoutNode name="composite">
        <dgm:alg type="composite">
          <dgm:param type="ar" val="1.2439"/>
        </dgm:alg>
        <dgm:shape xmlns:r="http://schemas.openxmlformats.org/officeDocument/2006/relationships" r:blip="">
          <dgm:adjLst/>
        </dgm:shape>
        <dgm:choose name="Name6">
          <dgm:if name="Name7" func="var" arg="dir" op="equ" val="norm">
            <dgm:constrLst>
              <dgm:constr type="l" for="ch" forName="bentUpArrow1" refType="w" fact="0.0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refFor="ch" refForName="ParentText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refFor="ch" refForName="ParentText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if>
          <dgm:else name="Name8">
            <dgm:constrLst>
              <dgm:constr type="r" for="ch" forName="bentUpArrow1" refType="w" fact="0.9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.4316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fact="0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fact="0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else>
        </dgm:choose>
        <dgm:choose name="Name9">
          <dgm:if name="Name10" axis="followSib" ptType="node" func="cnt" op="gte" val="1">
            <dgm:layoutNode name="bentUpArrow1" styleLbl="alignImgPlace1">
              <dgm:alg type="sp"/>
              <dgm:choose name="Name11">
                <dgm:if name="Name12" func="var" arg="dir" op="equ" val="norm">
                  <dgm:shape xmlns:r="http://schemas.openxmlformats.org/officeDocument/2006/relationships" rot="90" type="bentUpArrow" r:blip="">
                    <dgm:adjLst>
                      <dgm:adj idx="1" val="0.3284"/>
                      <dgm:adj idx="2" val="0.25"/>
                      <dgm:adj idx="3" val="0.3578"/>
                    </dgm:adjLst>
                  </dgm:shape>
                </dgm:if>
                <dgm:else name="Name13">
                  <dgm:shape xmlns:r="http://schemas.openxmlformats.org/officeDocument/2006/relationships" rot="180" type="bentArrow" r:blip="">
                    <dgm:adjLst>
                      <dgm:adj idx="1" val="0.3284"/>
                      <dgm:adj idx="2" val="0.25"/>
                      <dgm:adj idx="3" val="0.3578"/>
                      <dgm:adj idx="4" val="0"/>
                    </dgm:adjLst>
                  </dgm:shape>
                </dgm:else>
              </dgm:choose>
              <dgm:presOf/>
            </dgm:layoutNode>
          </dgm:if>
          <dgm:else name="Name14"/>
        </dgm:choose>
        <dgm:layoutNode name="ParentText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66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15">
          <dgm:if name="Name16" axis="followSib" ptType="node" func="cnt" op="equ" val="0">
            <dgm:choose name="Name17">
              <dgm:if name="Name18" axis="ch" ptType="node" func="cnt" op="gte" val="1">
                <dgm:layoutNode name="FinalChildText" styleLbl="revTx">
                  <dgm:varLst>
                    <dgm:chMax val="0"/>
                    <dgm:chPref val="0"/>
                    <dgm:bulletEnabled val="1"/>
                  </dgm:varLst>
                  <dgm:alg type="tx">
                    <dgm:param type="stBulletLvl" val="1"/>
                    <dgm:param type="txAnchorVertCh" val="mid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9"/>
            </dgm:choose>
          </dgm:if>
          <dgm:else name="Name20">
            <dgm:layoutNode name="ChildText" styleLbl="revTx">
              <dgm:varLst>
                <dgm:chMax val="0"/>
                <dgm:chPref val="0"/>
                <dgm:bulletEnabled val="1"/>
              </dgm:varLst>
              <dgm:alg type="tx">
                <dgm:param type="stBulletLvl" val="1"/>
                <dgm:param type="txAnchorVertCh" val="mid"/>
                <dgm:param type="parTxLTRAlign" val="l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else>
        </dgm:choos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StepDownProcess">
  <dgm:title val=""/>
  <dgm:desc val=""/>
  <dgm:catLst>
    <dgm:cat type="process" pri="16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  <dgm:cxn modelId="8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t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t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hoose name="Name3">
      <dgm:if name="Name4" func="var" arg="dir" op="equ" val="norm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if>
      <dgm:else name="Name5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else>
    </dgm:choose>
    <dgm:forEach name="nodesForEach" axis="ch" ptType="node">
      <dgm:layoutNode name="composite">
        <dgm:alg type="composite">
          <dgm:param type="ar" val="1.2439"/>
        </dgm:alg>
        <dgm:shape xmlns:r="http://schemas.openxmlformats.org/officeDocument/2006/relationships" r:blip="">
          <dgm:adjLst/>
        </dgm:shape>
        <dgm:choose name="Name6">
          <dgm:if name="Name7" func="var" arg="dir" op="equ" val="norm">
            <dgm:constrLst>
              <dgm:constr type="l" for="ch" forName="bentUpArrow1" refType="w" fact="0.0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refFor="ch" refForName="ParentText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refFor="ch" refForName="ParentText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if>
          <dgm:else name="Name8">
            <dgm:constrLst>
              <dgm:constr type="r" for="ch" forName="bentUpArrow1" refType="w" fact="0.9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.4316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fact="0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fact="0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else>
        </dgm:choose>
        <dgm:choose name="Name9">
          <dgm:if name="Name10" axis="followSib" ptType="node" func="cnt" op="gte" val="1">
            <dgm:layoutNode name="bentUpArrow1" styleLbl="alignImgPlace1">
              <dgm:alg type="sp"/>
              <dgm:choose name="Name11">
                <dgm:if name="Name12" func="var" arg="dir" op="equ" val="norm">
                  <dgm:shape xmlns:r="http://schemas.openxmlformats.org/officeDocument/2006/relationships" rot="90" type="bentUpArrow" r:blip="">
                    <dgm:adjLst>
                      <dgm:adj idx="1" val="0.3284"/>
                      <dgm:adj idx="2" val="0.25"/>
                      <dgm:adj idx="3" val="0.3578"/>
                    </dgm:adjLst>
                  </dgm:shape>
                </dgm:if>
                <dgm:else name="Name13">
                  <dgm:shape xmlns:r="http://schemas.openxmlformats.org/officeDocument/2006/relationships" rot="180" type="bentArrow" r:blip="">
                    <dgm:adjLst>
                      <dgm:adj idx="1" val="0.3284"/>
                      <dgm:adj idx="2" val="0.25"/>
                      <dgm:adj idx="3" val="0.3578"/>
                      <dgm:adj idx="4" val="0"/>
                    </dgm:adjLst>
                  </dgm:shape>
                </dgm:else>
              </dgm:choose>
              <dgm:presOf/>
            </dgm:layoutNode>
          </dgm:if>
          <dgm:else name="Name14"/>
        </dgm:choose>
        <dgm:layoutNode name="ParentText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66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15">
          <dgm:if name="Name16" axis="followSib" ptType="node" func="cnt" op="equ" val="0">
            <dgm:choose name="Name17">
              <dgm:if name="Name18" axis="ch" ptType="node" func="cnt" op="gte" val="1">
                <dgm:layoutNode name="FinalChildText" styleLbl="revTx">
                  <dgm:varLst>
                    <dgm:chMax val="0"/>
                    <dgm:chPref val="0"/>
                    <dgm:bulletEnabled val="1"/>
                  </dgm:varLst>
                  <dgm:alg type="tx">
                    <dgm:param type="stBulletLvl" val="1"/>
                    <dgm:param type="txAnchorVertCh" val="mid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9"/>
            </dgm:choose>
          </dgm:if>
          <dgm:else name="Name20">
            <dgm:layoutNode name="ChildText" styleLbl="revTx">
              <dgm:varLst>
                <dgm:chMax val="0"/>
                <dgm:chPref val="0"/>
                <dgm:bulletEnabled val="1"/>
              </dgm:varLst>
              <dgm:alg type="tx">
                <dgm:param type="stBulletLvl" val="1"/>
                <dgm:param type="txAnchorVertCh" val="mid"/>
                <dgm:param type="parTxLTRAlign" val="l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else>
        </dgm:choos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StepDownProcess">
  <dgm:title val=""/>
  <dgm:desc val=""/>
  <dgm:catLst>
    <dgm:cat type="process" pri="16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  <dgm:cxn modelId="8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t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t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hoose name="Name3">
      <dgm:if name="Name4" func="var" arg="dir" op="equ" val="norm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if>
      <dgm:else name="Name5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else>
    </dgm:choose>
    <dgm:forEach name="nodesForEach" axis="ch" ptType="node">
      <dgm:layoutNode name="composite">
        <dgm:alg type="composite">
          <dgm:param type="ar" val="1.2439"/>
        </dgm:alg>
        <dgm:shape xmlns:r="http://schemas.openxmlformats.org/officeDocument/2006/relationships" r:blip="">
          <dgm:adjLst/>
        </dgm:shape>
        <dgm:choose name="Name6">
          <dgm:if name="Name7" func="var" arg="dir" op="equ" val="norm">
            <dgm:constrLst>
              <dgm:constr type="l" for="ch" forName="bentUpArrow1" refType="w" fact="0.0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refFor="ch" refForName="ParentText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refFor="ch" refForName="ParentText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if>
          <dgm:else name="Name8">
            <dgm:constrLst>
              <dgm:constr type="r" for="ch" forName="bentUpArrow1" refType="w" fact="0.9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.4316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fact="0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fact="0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else>
        </dgm:choose>
        <dgm:choose name="Name9">
          <dgm:if name="Name10" axis="followSib" ptType="node" func="cnt" op="gte" val="1">
            <dgm:layoutNode name="bentUpArrow1" styleLbl="alignImgPlace1">
              <dgm:alg type="sp"/>
              <dgm:choose name="Name11">
                <dgm:if name="Name12" func="var" arg="dir" op="equ" val="norm">
                  <dgm:shape xmlns:r="http://schemas.openxmlformats.org/officeDocument/2006/relationships" rot="90" type="bentUpArrow" r:blip="">
                    <dgm:adjLst>
                      <dgm:adj idx="1" val="0.3284"/>
                      <dgm:adj idx="2" val="0.25"/>
                      <dgm:adj idx="3" val="0.3578"/>
                    </dgm:adjLst>
                  </dgm:shape>
                </dgm:if>
                <dgm:else name="Name13">
                  <dgm:shape xmlns:r="http://schemas.openxmlformats.org/officeDocument/2006/relationships" rot="180" type="bentArrow" r:blip="">
                    <dgm:adjLst>
                      <dgm:adj idx="1" val="0.3284"/>
                      <dgm:adj idx="2" val="0.25"/>
                      <dgm:adj idx="3" val="0.3578"/>
                      <dgm:adj idx="4" val="0"/>
                    </dgm:adjLst>
                  </dgm:shape>
                </dgm:else>
              </dgm:choose>
              <dgm:presOf/>
            </dgm:layoutNode>
          </dgm:if>
          <dgm:else name="Name14"/>
        </dgm:choose>
        <dgm:layoutNode name="ParentText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66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15">
          <dgm:if name="Name16" axis="followSib" ptType="node" func="cnt" op="equ" val="0">
            <dgm:choose name="Name17">
              <dgm:if name="Name18" axis="ch" ptType="node" func="cnt" op="gte" val="1">
                <dgm:layoutNode name="FinalChildText" styleLbl="revTx">
                  <dgm:varLst>
                    <dgm:chMax val="0"/>
                    <dgm:chPref val="0"/>
                    <dgm:bulletEnabled val="1"/>
                  </dgm:varLst>
                  <dgm:alg type="tx">
                    <dgm:param type="stBulletLvl" val="1"/>
                    <dgm:param type="txAnchorVertCh" val="mid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9"/>
            </dgm:choose>
          </dgm:if>
          <dgm:else name="Name20">
            <dgm:layoutNode name="ChildText" styleLbl="revTx">
              <dgm:varLst>
                <dgm:chMax val="0"/>
                <dgm:chPref val="0"/>
                <dgm:bulletEnabled val="1"/>
              </dgm:varLst>
              <dgm:alg type="tx">
                <dgm:param type="stBulletLvl" val="1"/>
                <dgm:param type="txAnchorVertCh" val="mid"/>
                <dgm:param type="parTxLTRAlign" val="l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else>
        </dgm:choos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6400" cy="49688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quarter" idx="1"/>
          </p:nvPr>
        </p:nvSpPr>
        <p:spPr>
          <a:xfrm>
            <a:off x="3849689" y="1"/>
            <a:ext cx="2946400" cy="49688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26BC57D-2E86-432E-8E9C-CAC50EA2E1F3}" type="datetimeFigureOut">
              <a:rPr lang="it-IT" smtClean="0"/>
              <a:t>23/12/2019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2"/>
          </p:nvPr>
        </p:nvSpPr>
        <p:spPr>
          <a:xfrm>
            <a:off x="0" y="9428164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3"/>
          </p:nvPr>
        </p:nvSpPr>
        <p:spPr>
          <a:xfrm>
            <a:off x="3849689" y="9428164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1745262-354C-4EA9-9A41-010323C61AF1}" type="slidenum">
              <a:rPr lang="it-IT" smtClean="0"/>
              <a:t>‹N°›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683016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BE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0444" y="0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778454-2244-4C86-BE07-D0E62A06848D}" type="datetimeFigureOut">
              <a:rPr lang="fr-BE" smtClean="0"/>
              <a:t>23/12/2019</a:t>
            </a:fld>
            <a:endParaRPr lang="fr-BE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68400" y="1243013"/>
            <a:ext cx="4460875" cy="3346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BE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9768" y="4777195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B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1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BE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0444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746FCCB-04B7-4BAF-B50E-2370C8461BA7}" type="slidenum">
              <a:rPr lang="fr-BE" smtClean="0"/>
              <a:t>‹N°›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9740809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72D778-C3B9-47BE-B352-7BACC1931BD8}" type="slidenum">
              <a:rPr lang="fr-BE" smtClean="0"/>
              <a:t>1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92549081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46FCCB-04B7-4BAF-B50E-2370C8461BA7}" type="slidenum">
              <a:rPr lang="fr-BE" smtClean="0"/>
              <a:pPr/>
              <a:t>10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81126154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46FCCB-04B7-4BAF-B50E-2370C8461BA7}" type="slidenum">
              <a:rPr lang="fr-BE" smtClean="0"/>
              <a:pPr/>
              <a:t>11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81126154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46FCCB-04B7-4BAF-B50E-2370C8461BA7}" type="slidenum">
              <a:rPr lang="fr-BE" smtClean="0"/>
              <a:pPr/>
              <a:t>12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81126154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46FCCB-04B7-4BAF-B50E-2370C8461BA7}" type="slidenum">
              <a:rPr lang="fr-BE" smtClean="0"/>
              <a:pPr/>
              <a:t>13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85453054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46FCCB-04B7-4BAF-B50E-2370C8461BA7}" type="slidenum">
              <a:rPr lang="fr-BE" smtClean="0"/>
              <a:pPr/>
              <a:t>14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85453054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46FCCB-04B7-4BAF-B50E-2370C8461BA7}" type="slidenum">
              <a:rPr lang="fr-BE" smtClean="0"/>
              <a:pPr/>
              <a:t>15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67852023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46FCCB-04B7-4BAF-B50E-2370C8461BA7}" type="slidenum">
              <a:rPr lang="fr-BE" smtClean="0"/>
              <a:pPr/>
              <a:t>16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406696149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46FCCB-04B7-4BAF-B50E-2370C8461BA7}" type="slidenum">
              <a:rPr lang="fr-BE" smtClean="0"/>
              <a:t>17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08294940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46FCCB-04B7-4BAF-B50E-2370C8461BA7}" type="slidenum">
              <a:rPr lang="fr-BE" smtClean="0"/>
              <a:t>2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08294940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46FCCB-04B7-4BAF-B50E-2370C8461BA7}" type="slidenum">
              <a:rPr lang="fr-BE" smtClean="0"/>
              <a:t>3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08294940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46FCCB-04B7-4BAF-B50E-2370C8461BA7}" type="slidenum">
              <a:rPr lang="fr-BE" smtClean="0"/>
              <a:t>4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08294940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46FCCB-04B7-4BAF-B50E-2370C8461BA7}" type="slidenum">
              <a:rPr lang="fr-BE" smtClean="0"/>
              <a:pPr/>
              <a:t>5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95926012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46FCCB-04B7-4BAF-B50E-2370C8461BA7}" type="slidenum">
              <a:rPr lang="fr-BE" smtClean="0"/>
              <a:pPr/>
              <a:t>6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51047909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46FCCB-04B7-4BAF-B50E-2370C8461BA7}" type="slidenum">
              <a:rPr lang="fr-BE" smtClean="0"/>
              <a:pPr/>
              <a:t>7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44421131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46FCCB-04B7-4BAF-B50E-2370C8461BA7}" type="slidenum">
              <a:rPr lang="fr-BE" smtClean="0"/>
              <a:pPr/>
              <a:t>8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24876202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46FCCB-04B7-4BAF-B50E-2370C8461BA7}" type="slidenum">
              <a:rPr lang="fr-BE" smtClean="0"/>
              <a:pPr/>
              <a:t>9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4442113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71316" cy="6874935"/>
            <a:chOff x="-8466" y="-8468"/>
            <a:chExt cx="9171316" cy="6874935"/>
          </a:xfrm>
        </p:grpSpPr>
        <p:cxnSp>
          <p:nvCxnSpPr>
            <p:cNvPr id="28" name="Straight Connector 2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Freeform 2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Freeform 3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2" name="Freeform 3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3" name="Freeform 3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4" name="Freeform 3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5" name="Freeform 34"/>
            <p:cNvSpPr/>
            <p:nvPr/>
          </p:nvSpPr>
          <p:spPr>
            <a:xfrm>
              <a:off x="8094165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6" name="Freeform 35"/>
            <p:cNvSpPr/>
            <p:nvPr/>
          </p:nvSpPr>
          <p:spPr>
            <a:xfrm>
              <a:off x="8068764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1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23/12/2019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1783416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et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23/12/2019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67916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tion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23/12/2019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6484014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23/12/2019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47716692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 ci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23/12/2019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04867734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rai ou fau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23/12/2019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03256687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23/12/2019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51751735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23/12/2019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8251558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23/12/2019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8703911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23/12/2019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7257021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23/12/2019</a:t>
            </a:fld>
            <a:endParaRPr lang="fr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5809819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23/12/2019</a:t>
            </a:fld>
            <a:endParaRPr lang="fr-B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8283101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23/12/2019</a:t>
            </a:fld>
            <a:endParaRPr lang="fr-B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1328034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23/12/2019</a:t>
            </a:fld>
            <a:endParaRPr lang="fr-B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2325741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23/12/2019</a:t>
            </a:fld>
            <a:endParaRPr lang="fr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1936961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23/12/2019</a:t>
            </a:fld>
            <a:endParaRPr lang="fr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8232566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71317" cy="6874935"/>
            <a:chOff x="-8467" y="-8468"/>
            <a:chExt cx="9171317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94165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8764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309A6D-C09C-4548-B29A-6CF363A7E532}" type="datetimeFigureOut">
              <a:rPr lang="fr-FR" smtClean="0"/>
              <a:t>23/12/2019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5398473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  <p:sldLayoutId id="2147483719" r:id="rId12"/>
    <p:sldLayoutId id="2147483720" r:id="rId13"/>
    <p:sldLayoutId id="2147483721" r:id="rId14"/>
    <p:sldLayoutId id="2147483722" r:id="rId15"/>
    <p:sldLayoutId id="2147483723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827584" y="3212976"/>
            <a:ext cx="6939805" cy="720080"/>
          </a:xfrm>
        </p:spPr>
        <p:txBody>
          <a:bodyPr/>
          <a:lstStyle/>
          <a:p>
            <a:pPr algn="l"/>
            <a:r>
              <a:rPr lang="en-GB" sz="3200" b="1" dirty="0"/>
              <a:t>SoMExNet </a:t>
            </a:r>
            <a:br>
              <a:rPr lang="en-GB" sz="3200" b="1" dirty="0"/>
            </a:br>
            <a:br>
              <a:rPr lang="en-GB" sz="3200" b="1" dirty="0"/>
            </a:br>
            <a:r>
              <a:rPr lang="en-GB" sz="3200" b="1" dirty="0"/>
              <a:t>The experimentation process</a:t>
            </a:r>
            <a:r>
              <a:rPr lang="en-GB" sz="2400" b="1" dirty="0"/>
              <a:t> </a:t>
            </a:r>
            <a:r>
              <a:rPr lang="fr-BE" sz="2400" dirty="0"/>
              <a:t>	</a:t>
            </a:r>
          </a:p>
        </p:txBody>
      </p:sp>
      <p:sp>
        <p:nvSpPr>
          <p:cNvPr id="4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PT" altLang="fr-FR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pt-PT" altLang="fr-F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ectangle 7"/>
          <p:cNvSpPr>
            <a:spLocks noChangeArrowheads="1"/>
          </p:cNvSpPr>
          <p:nvPr/>
        </p:nvSpPr>
        <p:spPr bwMode="auto">
          <a:xfrm>
            <a:off x="0" y="6667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PT" altLang="fr-FR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    </a:t>
            </a:r>
            <a:endParaRPr kumimoji="0" lang="pt-PT" altLang="fr-F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Rectangle 8"/>
          <p:cNvSpPr>
            <a:spLocks noChangeArrowheads="1"/>
          </p:cNvSpPr>
          <p:nvPr/>
        </p:nvSpPr>
        <p:spPr bwMode="auto">
          <a:xfrm>
            <a:off x="0" y="11239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PT" altLang="fr-FR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	      </a:t>
            </a:r>
            <a:endParaRPr kumimoji="0" lang="pt-PT" altLang="fr-F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Rectangle 9"/>
          <p:cNvSpPr>
            <a:spLocks noChangeArrowheads="1"/>
          </p:cNvSpPr>
          <p:nvPr/>
        </p:nvSpPr>
        <p:spPr bwMode="auto">
          <a:xfrm>
            <a:off x="0" y="15049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PT" altLang="fr-FR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     </a:t>
            </a:r>
            <a:endParaRPr kumimoji="0" lang="pt-PT" altLang="fr-F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Rectangle 10"/>
          <p:cNvSpPr>
            <a:spLocks noChangeArrowheads="1"/>
          </p:cNvSpPr>
          <p:nvPr/>
        </p:nvSpPr>
        <p:spPr bwMode="auto">
          <a:xfrm>
            <a:off x="0" y="19240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PT" altLang="fr-FR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    </a:t>
            </a:r>
            <a:endParaRPr kumimoji="0" lang="pt-PT" altLang="fr-F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Rectangle 11"/>
          <p:cNvSpPr>
            <a:spLocks noChangeArrowheads="1"/>
          </p:cNvSpPr>
          <p:nvPr/>
        </p:nvSpPr>
        <p:spPr bwMode="auto">
          <a:xfrm>
            <a:off x="0" y="22669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BE" altLang="fr-FR" sz="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endParaRPr kumimoji="0" lang="fr-BE" altLang="fr-F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" name="Image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142750"/>
            <a:ext cx="5554953" cy="1696151"/>
          </a:xfrm>
          <a:prstGeom prst="rect">
            <a:avLst/>
          </a:prstGeom>
        </p:spPr>
      </p:pic>
      <p:pic>
        <p:nvPicPr>
          <p:cNvPr id="11" name="Image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5445224"/>
            <a:ext cx="2627784" cy="7506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836038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373616" cy="504056"/>
          </a:xfrm>
        </p:spPr>
        <p:txBody>
          <a:bodyPr>
            <a:noAutofit/>
          </a:bodyPr>
          <a:lstStyle/>
          <a:p>
            <a:r>
              <a:rPr lang="en-GB" sz="3200" b="1" dirty="0"/>
              <a:t>Path A </a:t>
            </a:r>
            <a:br>
              <a:rPr lang="en-GB" sz="3200" b="1" dirty="0"/>
            </a:br>
            <a:r>
              <a:rPr lang="en-GB" sz="2200" b="1" dirty="0"/>
              <a:t>Dal Partner di </a:t>
            </a:r>
            <a:r>
              <a:rPr lang="en-GB" sz="2200" b="1" dirty="0" err="1"/>
              <a:t>progetto</a:t>
            </a:r>
            <a:r>
              <a:rPr lang="en-GB" sz="2200" b="1" dirty="0"/>
              <a:t> al Partner </a:t>
            </a:r>
            <a:r>
              <a:rPr lang="en-GB" sz="2200" b="1" dirty="0" err="1"/>
              <a:t>Associato</a:t>
            </a:r>
            <a:endParaRPr lang="en-GB" sz="2200" dirty="0"/>
          </a:p>
        </p:txBody>
      </p:sp>
      <p:sp>
        <p:nvSpPr>
          <p:cNvPr id="30" name="Titolo 1"/>
          <p:cNvSpPr txBox="1">
            <a:spLocks/>
          </p:cNvSpPr>
          <p:nvPr/>
        </p:nvSpPr>
        <p:spPr>
          <a:xfrm>
            <a:off x="179512" y="1289646"/>
            <a:ext cx="6768752" cy="411162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it-IT" sz="1800" b="1" u="sng" dirty="0">
                <a:solidFill>
                  <a:schemeClr val="tx1"/>
                </a:solidFill>
              </a:rPr>
              <a:t>Focus su PHASE 1</a:t>
            </a:r>
          </a:p>
        </p:txBody>
      </p:sp>
      <p:grpSp>
        <p:nvGrpSpPr>
          <p:cNvPr id="6" name="Gruppo 5"/>
          <p:cNvGrpSpPr/>
          <p:nvPr/>
        </p:nvGrpSpPr>
        <p:grpSpPr>
          <a:xfrm>
            <a:off x="324001" y="1628800"/>
            <a:ext cx="1461019" cy="1022666"/>
            <a:chOff x="599659" y="19025"/>
            <a:chExt cx="1461019" cy="1022666"/>
          </a:xfrm>
        </p:grpSpPr>
        <p:sp>
          <p:nvSpPr>
            <p:cNvPr id="7" name="Rettangolo arrotondato 6"/>
            <p:cNvSpPr/>
            <p:nvPr/>
          </p:nvSpPr>
          <p:spPr>
            <a:xfrm>
              <a:off x="599659" y="19025"/>
              <a:ext cx="1461019" cy="1022666"/>
            </a:xfrm>
            <a:prstGeom prst="roundRect">
              <a:avLst>
                <a:gd name="adj" fmla="val 16670"/>
              </a:avLst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shade val="80000"/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shade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8" name="Rettangolo 7"/>
            <p:cNvSpPr/>
            <p:nvPr/>
          </p:nvSpPr>
          <p:spPr>
            <a:xfrm>
              <a:off x="649590" y="68956"/>
              <a:ext cx="1361157" cy="92280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18110" tIns="118110" rIns="118110" bIns="118110" numCol="1" spcCol="1270" anchor="ctr" anchorCtr="0">
              <a:noAutofit/>
            </a:bodyPr>
            <a:lstStyle/>
            <a:p>
              <a:pPr lvl="0" algn="ctr" defTabSz="1377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it-IT" sz="2500" kern="1200" dirty="0" err="1"/>
                <a:t>Phase</a:t>
              </a:r>
              <a:r>
                <a:rPr lang="it-IT" sz="2500" kern="1200" dirty="0"/>
                <a:t> 1</a:t>
              </a:r>
            </a:p>
          </p:txBody>
        </p:sp>
      </p:grpSp>
      <p:grpSp>
        <p:nvGrpSpPr>
          <p:cNvPr id="9" name="Gruppo 8"/>
          <p:cNvGrpSpPr/>
          <p:nvPr/>
        </p:nvGrpSpPr>
        <p:grpSpPr>
          <a:xfrm>
            <a:off x="1979712" y="1628800"/>
            <a:ext cx="7294140" cy="780712"/>
            <a:chOff x="1478882" y="76198"/>
            <a:chExt cx="4835590" cy="780712"/>
          </a:xfrm>
        </p:grpSpPr>
        <p:sp>
          <p:nvSpPr>
            <p:cNvPr id="10" name="Rettangolo 9"/>
            <p:cNvSpPr/>
            <p:nvPr/>
          </p:nvSpPr>
          <p:spPr>
            <a:xfrm>
              <a:off x="1478882" y="76198"/>
              <a:ext cx="4835590" cy="780712"/>
            </a:xfrm>
            <a:prstGeom prst="rect">
              <a:avLst/>
            </a:pr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1" name="Rettangolo 10"/>
            <p:cNvSpPr/>
            <p:nvPr/>
          </p:nvSpPr>
          <p:spPr>
            <a:xfrm>
              <a:off x="1478882" y="76198"/>
              <a:ext cx="4009917" cy="78071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60960" tIns="60960" rIns="60960" bIns="60960" numCol="1" spcCol="1270" anchor="ctr" anchorCtr="0">
              <a:noAutofit/>
            </a:bodyPr>
            <a:lstStyle/>
            <a:p>
              <a:pPr marL="171450" lvl="1" indent="-171450" defTabSz="7112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it-IT" b="1" dirty="0"/>
                <a:t>Formazione</a:t>
              </a:r>
            </a:p>
          </p:txBody>
        </p:sp>
      </p:grpSp>
      <p:sp>
        <p:nvSpPr>
          <p:cNvPr id="3" name="CasellaDiTesto 2"/>
          <p:cNvSpPr txBox="1"/>
          <p:nvPr/>
        </p:nvSpPr>
        <p:spPr>
          <a:xfrm>
            <a:off x="344860" y="2708920"/>
            <a:ext cx="1440160" cy="36933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it-IT" dirty="0"/>
              <a:t>Step A</a:t>
            </a:r>
          </a:p>
        </p:txBody>
      </p:sp>
      <p:graphicFrame>
        <p:nvGraphicFramePr>
          <p:cNvPr id="24" name="Tabella 2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33246477"/>
              </p:ext>
            </p:extLst>
          </p:nvPr>
        </p:nvGraphicFramePr>
        <p:xfrm>
          <a:off x="179511" y="3204160"/>
          <a:ext cx="8784977" cy="3429000"/>
        </p:xfrm>
        <a:graphic>
          <a:graphicData uri="http://schemas.openxmlformats.org/drawingml/2006/table">
            <a:tbl>
              <a:tblPr firstRow="1" bandRow="1">
                <a:tableStyleId>{0E3FDE45-AF77-4B5C-9715-49D594BDF05E}</a:tableStyleId>
              </a:tblPr>
              <a:tblGrid>
                <a:gridCol w="63315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03925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74441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6815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5361">
                <a:tc>
                  <a:txBody>
                    <a:bodyPr/>
                    <a:lstStyle/>
                    <a:p>
                      <a:r>
                        <a:rPr lang="it-IT" sz="1400" b="0" dirty="0"/>
                        <a:t>STEP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400" b="0" dirty="0"/>
                        <a:t>CONTENTS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400" b="0" dirty="0"/>
                        <a:t>INSTRUMENTS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100" b="0" dirty="0"/>
                        <a:t>METHODOLOGY</a:t>
                      </a:r>
                    </a:p>
                  </a:txBody>
                  <a:tcPr>
                    <a:solidFill>
                      <a:srgbClr val="FFFFFF">
                        <a:alpha val="67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08895">
                <a:tc>
                  <a:txBody>
                    <a:bodyPr/>
                    <a:lstStyle/>
                    <a:p>
                      <a:pPr algn="ctr"/>
                      <a:r>
                        <a:rPr lang="it-IT" sz="1800" b="0" dirty="0"/>
                        <a:t>A</a:t>
                      </a:r>
                    </a:p>
                    <a:p>
                      <a:pPr algn="ctr"/>
                      <a:endParaRPr lang="it-IT" sz="18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500" b="0" dirty="0"/>
                        <a:t>Progetti </a:t>
                      </a:r>
                      <a:r>
                        <a:rPr lang="it-IT" sz="1500" b="0" dirty="0" err="1"/>
                        <a:t>SoMEX</a:t>
                      </a:r>
                      <a:r>
                        <a:rPr lang="it-IT" sz="1500" b="0" dirty="0"/>
                        <a:t> e SoMExNet </a:t>
                      </a:r>
                    </a:p>
                    <a:p>
                      <a:endParaRPr lang="it-IT" sz="1500" dirty="0"/>
                    </a:p>
                    <a:p>
                      <a:endParaRPr lang="it-IT" sz="1500" dirty="0"/>
                    </a:p>
                    <a:p>
                      <a:endParaRPr lang="it-IT" sz="1500" dirty="0"/>
                    </a:p>
                    <a:p>
                      <a:endParaRPr lang="it-IT" sz="1500" dirty="0"/>
                    </a:p>
                    <a:p>
                      <a:r>
                        <a:rPr lang="it-IT" sz="1500" dirty="0"/>
                        <a:t>SoMExNet</a:t>
                      </a:r>
                      <a:r>
                        <a:rPr lang="it-IT" sz="1500" baseline="0" dirty="0"/>
                        <a:t> web </a:t>
                      </a:r>
                      <a:r>
                        <a:rPr lang="it-IT" sz="1500" baseline="0" dirty="0" err="1"/>
                        <a:t>application</a:t>
                      </a:r>
                      <a:r>
                        <a:rPr lang="it-IT" sz="1500" baseline="0" dirty="0"/>
                        <a:t>:</a:t>
                      </a:r>
                      <a:endParaRPr lang="it-IT" sz="1500" dirty="0"/>
                    </a:p>
                    <a:p>
                      <a:r>
                        <a:rPr lang="it-IT" sz="1500" dirty="0"/>
                        <a:t>Tool 1 and Tool 2</a:t>
                      </a:r>
                      <a:endParaRPr lang="it-IT" sz="1500" baseline="0" dirty="0"/>
                    </a:p>
                    <a:p>
                      <a:endParaRPr lang="it-IT" sz="1500" baseline="0" dirty="0"/>
                    </a:p>
                    <a:p>
                      <a:endParaRPr lang="it-IT" sz="1500" baseline="0" dirty="0"/>
                    </a:p>
                    <a:p>
                      <a:endParaRPr lang="en-US" sz="1500" baseline="0" dirty="0"/>
                    </a:p>
                    <a:p>
                      <a:endParaRPr lang="en-US" sz="700" baseline="0" dirty="0"/>
                    </a:p>
                    <a:p>
                      <a:r>
                        <a:rPr lang="en-US" sz="1500" baseline="0" dirty="0" err="1"/>
                        <a:t>Processo</a:t>
                      </a:r>
                      <a:r>
                        <a:rPr lang="en-US" sz="1500" baseline="0" dirty="0"/>
                        <a:t> di </a:t>
                      </a:r>
                      <a:r>
                        <a:rPr lang="en-US" sz="1500" baseline="0" dirty="0" err="1"/>
                        <a:t>valutazione</a:t>
                      </a:r>
                      <a:r>
                        <a:rPr lang="en-US" sz="1500" baseline="0" dirty="0"/>
                        <a:t>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/>
                        <a:buChar char="•"/>
                      </a:pPr>
                      <a:r>
                        <a:rPr lang="en-US" sz="1500" b="0" i="0" baseline="0" dirty="0"/>
                        <a:t>Slide sui </a:t>
                      </a:r>
                      <a:r>
                        <a:rPr lang="en-US" sz="1500" b="0" i="0" baseline="0" dirty="0" err="1"/>
                        <a:t>progetti</a:t>
                      </a:r>
                      <a:r>
                        <a:rPr lang="en-US" sz="1500" b="0" i="0" baseline="0" dirty="0"/>
                        <a:t> </a:t>
                      </a:r>
                      <a:r>
                        <a:rPr lang="en-US" sz="1500" b="0" i="0" baseline="0" dirty="0" err="1"/>
                        <a:t>SoMEX</a:t>
                      </a:r>
                      <a:r>
                        <a:rPr lang="en-US" sz="1500" b="0" i="0" baseline="0" dirty="0"/>
                        <a:t> e </a:t>
                      </a:r>
                      <a:r>
                        <a:rPr lang="en-US" sz="1500" b="0" i="0" baseline="0" dirty="0" err="1"/>
                        <a:t>SoMEXnet</a:t>
                      </a:r>
                      <a:r>
                        <a:rPr lang="en-US" sz="1500" b="0" i="0" baseline="0" dirty="0"/>
                        <a:t>/slides </a:t>
                      </a:r>
                      <a:r>
                        <a:rPr lang="en-US" sz="1500" b="0" i="0" baseline="0" dirty="0" err="1"/>
                        <a:t>sulla</a:t>
                      </a:r>
                      <a:r>
                        <a:rPr lang="en-US" sz="1500" b="0" i="0" baseline="0" dirty="0"/>
                        <a:t> </a:t>
                      </a:r>
                      <a:r>
                        <a:rPr lang="en-US" sz="1500" b="0" i="0" baseline="0" dirty="0" err="1"/>
                        <a:t>formazione</a:t>
                      </a:r>
                      <a:r>
                        <a:rPr lang="en-US" sz="1500" b="0" i="0" baseline="0" dirty="0"/>
                        <a:t> </a:t>
                      </a:r>
                      <a:endParaRPr lang="it-IT" sz="1500" u="sng" dirty="0">
                        <a:solidFill>
                          <a:schemeClr val="tx1"/>
                        </a:solidFill>
                      </a:endParaRPr>
                    </a:p>
                    <a:p>
                      <a:pPr marL="285750" indent="-285750">
                        <a:buFont typeface="Arial"/>
                        <a:buChar char="•"/>
                      </a:pPr>
                      <a:endParaRPr lang="it-IT" sz="1500" u="sng" dirty="0">
                        <a:solidFill>
                          <a:schemeClr val="tx1"/>
                        </a:solidFill>
                      </a:endParaRPr>
                    </a:p>
                    <a:p>
                      <a:pPr marL="285750" indent="-285750">
                        <a:buFont typeface="Arial"/>
                        <a:buChar char="•"/>
                      </a:pPr>
                      <a:endParaRPr lang="it-IT" sz="400" u="sng" dirty="0">
                        <a:solidFill>
                          <a:schemeClr val="tx1"/>
                        </a:solidFill>
                      </a:endParaRPr>
                    </a:p>
                    <a:p>
                      <a:pPr marL="285750" indent="-285750">
                        <a:buFont typeface="Arial"/>
                        <a:buChar char="•"/>
                      </a:pPr>
                      <a:r>
                        <a:rPr lang="it-IT" sz="1500" u="sng" dirty="0">
                          <a:solidFill>
                            <a:schemeClr val="tx1"/>
                          </a:solidFill>
                        </a:rPr>
                        <a:t>Tool 1-users’ kit </a:t>
                      </a:r>
                      <a:endParaRPr lang="it-IT" sz="1500" u="none" dirty="0">
                        <a:solidFill>
                          <a:schemeClr val="tx1"/>
                        </a:solidFill>
                      </a:endParaRPr>
                    </a:p>
                    <a:p>
                      <a:pPr marL="0" indent="0">
                        <a:buFont typeface="Arial"/>
                        <a:buNone/>
                      </a:pPr>
                      <a:r>
                        <a:rPr lang="it-IT" sz="1500" u="none" baseline="0" dirty="0">
                          <a:solidFill>
                            <a:schemeClr val="tx1"/>
                          </a:solidFill>
                        </a:rPr>
                        <a:t>     guisa </a:t>
                      </a:r>
                      <a:r>
                        <a:rPr lang="it-IT" sz="1500" dirty="0" err="1">
                          <a:solidFill>
                            <a:schemeClr val="tx1"/>
                          </a:solidFill>
                        </a:rPr>
                        <a:t>users</a:t>
                      </a:r>
                      <a:r>
                        <a:rPr lang="it-IT" sz="1500" dirty="0">
                          <a:solidFill>
                            <a:schemeClr val="tx1"/>
                          </a:solidFill>
                        </a:rPr>
                        <a:t> e tutorial sul CMS;</a:t>
                      </a:r>
                    </a:p>
                    <a:p>
                      <a:pPr marL="0" indent="0">
                        <a:buFont typeface="Arial"/>
                        <a:buNone/>
                      </a:pPr>
                      <a:endParaRPr lang="it-IT" sz="1500" dirty="0">
                        <a:solidFill>
                          <a:schemeClr val="tx1"/>
                        </a:solidFill>
                      </a:endParaRPr>
                    </a:p>
                    <a:p>
                      <a:pPr marL="285750" indent="-285750">
                        <a:buFont typeface="Arial"/>
                        <a:buChar char="•"/>
                      </a:pPr>
                      <a:r>
                        <a:rPr lang="it-IT" sz="1500" u="sng" dirty="0">
                          <a:solidFill>
                            <a:schemeClr val="tx1"/>
                          </a:solidFill>
                        </a:rPr>
                        <a:t>Tool</a:t>
                      </a:r>
                      <a:r>
                        <a:rPr lang="it-IT" sz="1500" u="sng" baseline="0" dirty="0">
                          <a:solidFill>
                            <a:schemeClr val="tx1"/>
                          </a:solidFill>
                        </a:rPr>
                        <a:t> 2 – kit pedagogici  </a:t>
                      </a:r>
                      <a:endParaRPr lang="it-IT" sz="1500" u="none" baseline="0" dirty="0">
                        <a:solidFill>
                          <a:schemeClr val="tx1"/>
                        </a:solidFill>
                      </a:endParaRPr>
                    </a:p>
                    <a:p>
                      <a:pPr marL="266700" indent="-266700">
                        <a:buFont typeface="Arial"/>
                        <a:buNone/>
                      </a:pPr>
                      <a:r>
                        <a:rPr lang="it-IT" sz="1500" u="none" baseline="0" dirty="0">
                          <a:solidFill>
                            <a:schemeClr val="tx1"/>
                          </a:solidFill>
                        </a:rPr>
                        <a:t>     p</a:t>
                      </a:r>
                      <a:r>
                        <a:rPr lang="en-US" sz="1500" baseline="0" dirty="0" err="1">
                          <a:solidFill>
                            <a:schemeClr val="tx1"/>
                          </a:solidFill>
                        </a:rPr>
                        <a:t>owerpoint</a:t>
                      </a:r>
                      <a:r>
                        <a:rPr lang="en-US" sz="1500" baseline="0" dirty="0">
                          <a:solidFill>
                            <a:schemeClr val="tx1"/>
                          </a:solidFill>
                        </a:rPr>
                        <a:t> di </a:t>
                      </a:r>
                      <a:r>
                        <a:rPr lang="en-US" sz="1500" baseline="0" dirty="0" err="1">
                          <a:solidFill>
                            <a:schemeClr val="tx1"/>
                          </a:solidFill>
                        </a:rPr>
                        <a:t>presentazione</a:t>
                      </a:r>
                      <a:r>
                        <a:rPr lang="en-US" sz="1500" baseline="0" dirty="0">
                          <a:solidFill>
                            <a:schemeClr val="tx1"/>
                          </a:solidFill>
                        </a:rPr>
                        <a:t> dell’ app; video  app; info </a:t>
                      </a:r>
                      <a:r>
                        <a:rPr lang="en-US" sz="1500" baseline="0" dirty="0" err="1">
                          <a:solidFill>
                            <a:schemeClr val="tx1"/>
                          </a:solidFill>
                        </a:rPr>
                        <a:t>sulla</a:t>
                      </a:r>
                      <a:r>
                        <a:rPr lang="en-US" sz="1500" baseline="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1500" baseline="0" dirty="0" err="1">
                          <a:solidFill>
                            <a:schemeClr val="tx1"/>
                          </a:solidFill>
                        </a:rPr>
                        <a:t>struttura</a:t>
                      </a:r>
                      <a:r>
                        <a:rPr lang="en-US" sz="1500" baseline="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1500" baseline="0" dirty="0" err="1">
                          <a:solidFill>
                            <a:schemeClr val="tx1"/>
                          </a:solidFill>
                        </a:rPr>
                        <a:t>grafica</a:t>
                      </a:r>
                      <a:r>
                        <a:rPr lang="en-US" sz="1500" baseline="0" dirty="0">
                          <a:solidFill>
                            <a:schemeClr val="tx1"/>
                          </a:solidFill>
                        </a:rPr>
                        <a:t>;</a:t>
                      </a:r>
                      <a:endParaRPr lang="it-IT" sz="1500" baseline="0" dirty="0"/>
                    </a:p>
                    <a:p>
                      <a:pPr marL="285750" marR="0" indent="-2857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/>
                        <a:buChar char="•"/>
                        <a:tabLst/>
                        <a:defRPr/>
                      </a:pPr>
                      <a:endParaRPr lang="en-US" sz="1500" dirty="0"/>
                    </a:p>
                    <a:p>
                      <a:pPr marL="285750" marR="0" indent="-2857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/>
                        <a:buChar char="•"/>
                        <a:tabLst/>
                        <a:defRPr/>
                      </a:pPr>
                      <a:r>
                        <a:rPr lang="en-US" sz="1500" dirty="0"/>
                        <a:t>Slides</a:t>
                      </a:r>
                    </a:p>
                    <a:p>
                      <a:pPr marL="285750" marR="0" indent="-2857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/>
                        <a:buChar char="•"/>
                        <a:tabLst/>
                        <a:defRPr/>
                      </a:pPr>
                      <a:r>
                        <a:rPr lang="en-US" sz="1500" dirty="0"/>
                        <a:t>Kit di </a:t>
                      </a:r>
                      <a:r>
                        <a:rPr lang="en-US" sz="1500" dirty="0" err="1"/>
                        <a:t>valutazione</a:t>
                      </a:r>
                      <a:r>
                        <a:rPr lang="en-US" sz="1500" dirty="0"/>
                        <a:t> </a:t>
                      </a:r>
                      <a:r>
                        <a:rPr lang="en-US" sz="1500" dirty="0" err="1"/>
                        <a:t>degli</a:t>
                      </a:r>
                      <a:r>
                        <a:rPr lang="en-US" sz="1500" dirty="0"/>
                        <a:t> </a:t>
                      </a:r>
                      <a:r>
                        <a:rPr lang="en-US" sz="1500" dirty="0" err="1"/>
                        <a:t>strumenti</a:t>
                      </a:r>
                      <a:r>
                        <a:rPr lang="en-US" sz="1500" baseline="0" dirty="0"/>
                        <a:t> </a:t>
                      </a:r>
                      <a:endParaRPr lang="en-US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it-IT" sz="1500" b="0" dirty="0"/>
                        <a:t>mail</a:t>
                      </a:r>
                    </a:p>
                  </a:txBody>
                  <a:tcPr>
                    <a:solidFill>
                      <a:srgbClr val="FFFFFF">
                        <a:alpha val="67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4" name="Rettangolo 3"/>
          <p:cNvSpPr/>
          <p:nvPr/>
        </p:nvSpPr>
        <p:spPr>
          <a:xfrm>
            <a:off x="1785020" y="2571581"/>
            <a:ext cx="7107460" cy="5693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i="1" dirty="0">
                <a:solidFill>
                  <a:srgbClr val="FF0000"/>
                </a:solidFill>
              </a:rPr>
              <a:t>Mail: </a:t>
            </a:r>
            <a:r>
              <a:rPr lang="en-US" sz="1500" dirty="0" err="1"/>
              <a:t>diapositive</a:t>
            </a:r>
            <a:r>
              <a:rPr lang="en-US" sz="1500" dirty="0"/>
              <a:t>, tools (Tool 1-user kit and Tool 2-pedagogical kit) e </a:t>
            </a:r>
            <a:r>
              <a:rPr lang="en-US" sz="1500" dirty="0" err="1"/>
              <a:t>strumenti</a:t>
            </a:r>
            <a:r>
              <a:rPr lang="en-US" sz="1500" dirty="0"/>
              <a:t> di </a:t>
            </a:r>
            <a:r>
              <a:rPr lang="en-US" sz="1500" dirty="0" err="1"/>
              <a:t>valutazione</a:t>
            </a:r>
            <a:r>
              <a:rPr lang="en-US" sz="1500" dirty="0"/>
              <a:t>  </a:t>
            </a:r>
            <a:endParaRPr lang="it-IT" sz="1500" dirty="0"/>
          </a:p>
        </p:txBody>
      </p:sp>
    </p:spTree>
    <p:extLst>
      <p:ext uri="{BB962C8B-B14F-4D97-AF65-F5344CB8AC3E}">
        <p14:creationId xmlns:p14="http://schemas.microsoft.com/office/powerpoint/2010/main" val="3015787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373616" cy="504056"/>
          </a:xfrm>
        </p:spPr>
        <p:txBody>
          <a:bodyPr>
            <a:noAutofit/>
          </a:bodyPr>
          <a:lstStyle/>
          <a:p>
            <a:r>
              <a:rPr lang="en-GB" sz="3200" b="1" dirty="0"/>
              <a:t>Path A </a:t>
            </a:r>
            <a:br>
              <a:rPr lang="en-GB" sz="3200" b="1" dirty="0"/>
            </a:br>
            <a:r>
              <a:rPr lang="en-GB" sz="2200" b="1" dirty="0"/>
              <a:t>Dal Partner di </a:t>
            </a:r>
            <a:r>
              <a:rPr lang="en-GB" sz="2200" b="1" dirty="0" err="1"/>
              <a:t>progetto</a:t>
            </a:r>
            <a:r>
              <a:rPr lang="en-GB" sz="2200" b="1" dirty="0"/>
              <a:t> al Partner </a:t>
            </a:r>
            <a:r>
              <a:rPr lang="en-GB" sz="2200" b="1" dirty="0" err="1"/>
              <a:t>Associato</a:t>
            </a:r>
            <a:endParaRPr lang="en-GB" sz="2200" dirty="0"/>
          </a:p>
        </p:txBody>
      </p:sp>
      <p:sp>
        <p:nvSpPr>
          <p:cNvPr id="30" name="Titolo 1"/>
          <p:cNvSpPr txBox="1">
            <a:spLocks/>
          </p:cNvSpPr>
          <p:nvPr/>
        </p:nvSpPr>
        <p:spPr>
          <a:xfrm>
            <a:off x="179512" y="1124744"/>
            <a:ext cx="6768752" cy="411162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it-IT" sz="1800" b="1" u="sng" dirty="0">
                <a:solidFill>
                  <a:schemeClr val="tx1"/>
                </a:solidFill>
              </a:rPr>
              <a:t>Focus su PHASE 1</a:t>
            </a:r>
          </a:p>
        </p:txBody>
      </p:sp>
      <p:grpSp>
        <p:nvGrpSpPr>
          <p:cNvPr id="6" name="Gruppo 5"/>
          <p:cNvGrpSpPr/>
          <p:nvPr/>
        </p:nvGrpSpPr>
        <p:grpSpPr>
          <a:xfrm>
            <a:off x="324001" y="1484784"/>
            <a:ext cx="1461019" cy="697990"/>
            <a:chOff x="599659" y="19025"/>
            <a:chExt cx="1461019" cy="1022666"/>
          </a:xfrm>
        </p:grpSpPr>
        <p:sp>
          <p:nvSpPr>
            <p:cNvPr id="7" name="Rettangolo arrotondato 6"/>
            <p:cNvSpPr/>
            <p:nvPr/>
          </p:nvSpPr>
          <p:spPr>
            <a:xfrm>
              <a:off x="599659" y="19025"/>
              <a:ext cx="1461019" cy="1022666"/>
            </a:xfrm>
            <a:prstGeom prst="roundRect">
              <a:avLst>
                <a:gd name="adj" fmla="val 16670"/>
              </a:avLst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shade val="80000"/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shade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8" name="Rettangolo 7"/>
            <p:cNvSpPr/>
            <p:nvPr/>
          </p:nvSpPr>
          <p:spPr>
            <a:xfrm>
              <a:off x="649590" y="68956"/>
              <a:ext cx="1361157" cy="92280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18110" tIns="118110" rIns="118110" bIns="118110" numCol="1" spcCol="1270" anchor="ctr" anchorCtr="0">
              <a:noAutofit/>
            </a:bodyPr>
            <a:lstStyle/>
            <a:p>
              <a:pPr lvl="0" algn="ctr" defTabSz="1377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it-IT" sz="2500" kern="1200" dirty="0" err="1"/>
                <a:t>Phase</a:t>
              </a:r>
              <a:r>
                <a:rPr lang="it-IT" sz="2500" kern="1200" dirty="0"/>
                <a:t> 1</a:t>
              </a:r>
            </a:p>
          </p:txBody>
        </p:sp>
      </p:grpSp>
      <p:grpSp>
        <p:nvGrpSpPr>
          <p:cNvPr id="9" name="Gruppo 8"/>
          <p:cNvGrpSpPr/>
          <p:nvPr/>
        </p:nvGrpSpPr>
        <p:grpSpPr>
          <a:xfrm>
            <a:off x="2339752" y="1483644"/>
            <a:ext cx="7294140" cy="1284768"/>
            <a:chOff x="1478882" y="-427858"/>
            <a:chExt cx="4835590" cy="1284768"/>
          </a:xfrm>
        </p:grpSpPr>
        <p:sp>
          <p:nvSpPr>
            <p:cNvPr id="10" name="Rettangolo 9"/>
            <p:cNvSpPr/>
            <p:nvPr/>
          </p:nvSpPr>
          <p:spPr>
            <a:xfrm>
              <a:off x="1478882" y="76198"/>
              <a:ext cx="4835590" cy="780712"/>
            </a:xfrm>
            <a:prstGeom prst="rect">
              <a:avLst/>
            </a:pr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1" name="Rettangolo 10"/>
            <p:cNvSpPr/>
            <p:nvPr/>
          </p:nvSpPr>
          <p:spPr>
            <a:xfrm>
              <a:off x="1478882" y="-427858"/>
              <a:ext cx="4009917" cy="78071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60960" tIns="60960" rIns="60960" bIns="60960" numCol="1" spcCol="1270" anchor="ctr" anchorCtr="0">
              <a:noAutofit/>
            </a:bodyPr>
            <a:lstStyle/>
            <a:p>
              <a:pPr marL="171450" lvl="1" indent="-171450" defTabSz="7112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it-IT" b="1" dirty="0"/>
                <a:t>Formazione</a:t>
              </a:r>
            </a:p>
          </p:txBody>
        </p:sp>
      </p:grpSp>
      <p:grpSp>
        <p:nvGrpSpPr>
          <p:cNvPr id="16" name="Gruppo 15"/>
          <p:cNvGrpSpPr/>
          <p:nvPr/>
        </p:nvGrpSpPr>
        <p:grpSpPr>
          <a:xfrm>
            <a:off x="373932" y="2276872"/>
            <a:ext cx="8816676" cy="369332"/>
            <a:chOff x="147812" y="4379912"/>
            <a:chExt cx="8816676" cy="369332"/>
          </a:xfrm>
        </p:grpSpPr>
        <p:sp>
          <p:nvSpPr>
            <p:cNvPr id="13" name="CasellaDiTesto 12"/>
            <p:cNvSpPr txBox="1"/>
            <p:nvPr/>
          </p:nvSpPr>
          <p:spPr>
            <a:xfrm>
              <a:off x="147812" y="4379912"/>
              <a:ext cx="1440160" cy="369332"/>
            </a:xfrm>
            <a:prstGeom prst="rect">
              <a:avLst/>
            </a:prstGeom>
            <a:noFill/>
            <a:ln>
              <a:solidFill>
                <a:schemeClr val="accent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it-IT" dirty="0"/>
                <a:t>Step B</a:t>
              </a:r>
            </a:p>
          </p:txBody>
        </p:sp>
        <p:sp>
          <p:nvSpPr>
            <p:cNvPr id="18" name="Rettangolo 17"/>
            <p:cNvSpPr/>
            <p:nvPr/>
          </p:nvSpPr>
          <p:spPr>
            <a:xfrm>
              <a:off x="1835696" y="4379912"/>
              <a:ext cx="7128792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it-IT" sz="1600" b="1" i="1" dirty="0">
                  <a:solidFill>
                    <a:srgbClr val="008000"/>
                  </a:solidFill>
                </a:rPr>
                <a:t>Faccia a faccia *</a:t>
              </a:r>
              <a:endParaRPr lang="it-IT" sz="1500" dirty="0"/>
            </a:p>
          </p:txBody>
        </p:sp>
      </p:grpSp>
      <p:graphicFrame>
        <p:nvGraphicFramePr>
          <p:cNvPr id="24" name="Tabella 2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12832119"/>
              </p:ext>
            </p:extLst>
          </p:nvPr>
        </p:nvGraphicFramePr>
        <p:xfrm>
          <a:off x="179513" y="2780928"/>
          <a:ext cx="8712967" cy="3371444"/>
        </p:xfrm>
        <a:graphic>
          <a:graphicData uri="http://schemas.openxmlformats.org/drawingml/2006/table">
            <a:tbl>
              <a:tblPr firstRow="1" bandRow="1">
                <a:tableStyleId>{0E3FDE45-AF77-4B5C-9715-49D594BDF05E}</a:tableStyleId>
              </a:tblPr>
              <a:tblGrid>
                <a:gridCol w="57606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200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46449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65618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29614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292271">
                <a:tc>
                  <a:txBody>
                    <a:bodyPr/>
                    <a:lstStyle/>
                    <a:p>
                      <a:r>
                        <a:rPr lang="it-IT" sz="1400" b="0" dirty="0"/>
                        <a:t>STEP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400" b="0" dirty="0"/>
                        <a:t>LAST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400" b="0" dirty="0"/>
                        <a:t>CONTENTS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400" b="0" dirty="0"/>
                        <a:t>INSTRUMENTS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200" b="0" dirty="0"/>
                        <a:t>METHODOLOGY</a:t>
                      </a:r>
                    </a:p>
                  </a:txBody>
                  <a:tcPr>
                    <a:solidFill>
                      <a:srgbClr val="FFFFFF">
                        <a:alpha val="67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647528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800" b="0" baseline="0" dirty="0"/>
                        <a:t>B</a:t>
                      </a:r>
                      <a:endParaRPr lang="it-IT" sz="18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i="0" dirty="0"/>
                        <a:t>30 min</a:t>
                      </a:r>
                    </a:p>
                    <a:p>
                      <a:endParaRPr lang="en-US" sz="1400" i="0" dirty="0"/>
                    </a:p>
                    <a:p>
                      <a:endParaRPr lang="en-US" sz="500" i="0" dirty="0"/>
                    </a:p>
                    <a:p>
                      <a:endParaRPr lang="en-US" sz="1400" i="0" dirty="0"/>
                    </a:p>
                    <a:p>
                      <a:r>
                        <a:rPr lang="en-US" sz="1400" i="0" dirty="0"/>
                        <a:t>30 min</a:t>
                      </a:r>
                    </a:p>
                    <a:p>
                      <a:endParaRPr lang="en-US" sz="1400" i="0" dirty="0"/>
                    </a:p>
                    <a:p>
                      <a:endParaRPr lang="en-US" sz="1400" i="0" dirty="0"/>
                    </a:p>
                    <a:p>
                      <a:endParaRPr lang="en-US" sz="1400" i="0" dirty="0"/>
                    </a:p>
                    <a:p>
                      <a:endParaRPr lang="en-US" sz="1400" i="0" dirty="0"/>
                    </a:p>
                    <a:p>
                      <a:endParaRPr lang="en-US" sz="1400" i="0" baseline="0" dirty="0"/>
                    </a:p>
                    <a:p>
                      <a:r>
                        <a:rPr lang="en-US" sz="1300" i="0" baseline="0" dirty="0"/>
                        <a:t>120min</a:t>
                      </a:r>
                    </a:p>
                    <a:p>
                      <a:endParaRPr lang="en-US" sz="1400" i="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Wingdings" panose="05000000000000000000" pitchFamily="2" charset="2"/>
                        <a:buChar char="§"/>
                      </a:pPr>
                      <a:r>
                        <a:rPr lang="en-US" sz="1500" i="0" dirty="0" err="1"/>
                        <a:t>Progetti</a:t>
                      </a:r>
                      <a:r>
                        <a:rPr lang="en-US" sz="1500" i="0" dirty="0"/>
                        <a:t> </a:t>
                      </a:r>
                      <a:r>
                        <a:rPr lang="en-US" sz="1500" i="0" dirty="0" err="1"/>
                        <a:t>SoMEX</a:t>
                      </a:r>
                      <a:r>
                        <a:rPr lang="en-US" sz="1500" i="0" dirty="0"/>
                        <a:t> and SoMExNet:  </a:t>
                      </a:r>
                      <a:r>
                        <a:rPr lang="en-US" sz="1500" i="1" dirty="0" err="1"/>
                        <a:t>obiettivi</a:t>
                      </a:r>
                      <a:r>
                        <a:rPr lang="en-US" sz="1500" i="1" dirty="0"/>
                        <a:t> e </a:t>
                      </a:r>
                      <a:r>
                        <a:rPr lang="en-US" sz="1500" i="1" dirty="0" err="1"/>
                        <a:t>contenuti</a:t>
                      </a:r>
                      <a:endParaRPr lang="en-US" sz="800" i="1" dirty="0"/>
                    </a:p>
                    <a:p>
                      <a:pPr marL="285750" indent="-285750">
                        <a:buFont typeface="Wingdings" panose="05000000000000000000" pitchFamily="2" charset="2"/>
                        <a:buChar char="§"/>
                      </a:pPr>
                      <a:endParaRPr lang="en-US" sz="500" i="0" dirty="0"/>
                    </a:p>
                    <a:p>
                      <a:pPr marL="285750" indent="-285750">
                        <a:buFont typeface="Wingdings" panose="05000000000000000000" pitchFamily="2" charset="2"/>
                        <a:buChar char="§"/>
                      </a:pPr>
                      <a:r>
                        <a:rPr lang="en-US" sz="1500" i="0" dirty="0"/>
                        <a:t>Progetto SoMExNet:</a:t>
                      </a:r>
                      <a:r>
                        <a:rPr lang="en-US" sz="1500" i="0" baseline="0" dirty="0"/>
                        <a:t> il </a:t>
                      </a:r>
                      <a:r>
                        <a:rPr lang="en-US" sz="1500" i="0" baseline="0" dirty="0" err="1"/>
                        <a:t>processo</a:t>
                      </a:r>
                      <a:r>
                        <a:rPr lang="en-US" sz="1500" i="0" baseline="0" dirty="0"/>
                        <a:t> formativo </a:t>
                      </a:r>
                      <a:r>
                        <a:rPr lang="en-US" sz="1500" i="1" baseline="0" dirty="0"/>
                        <a:t>  </a:t>
                      </a:r>
                      <a:endParaRPr lang="en-US" sz="600" i="1" baseline="0" dirty="0"/>
                    </a:p>
                    <a:p>
                      <a:pPr marL="171450" indent="-171450">
                        <a:buFont typeface="Wingdings" panose="05000000000000000000" pitchFamily="2" charset="2"/>
                        <a:buChar char="§"/>
                      </a:pPr>
                      <a:endParaRPr lang="en-US" sz="500" i="0" dirty="0"/>
                    </a:p>
                    <a:p>
                      <a:pPr marL="285750" indent="-285750">
                        <a:buFont typeface="Wingdings" panose="05000000000000000000" pitchFamily="2" charset="2"/>
                        <a:buChar char="§"/>
                      </a:pPr>
                      <a:r>
                        <a:rPr lang="en-US" sz="1500" i="0" dirty="0"/>
                        <a:t>L’ applicazione web SoMExNet: </a:t>
                      </a:r>
                      <a:r>
                        <a:rPr lang="en-US" sz="1500" i="0" dirty="0" err="1"/>
                        <a:t>obiettivi</a:t>
                      </a:r>
                      <a:r>
                        <a:rPr lang="en-US" sz="1500" i="0" dirty="0"/>
                        <a:t> e </a:t>
                      </a:r>
                      <a:r>
                        <a:rPr lang="en-US" sz="1500" i="0" dirty="0" err="1"/>
                        <a:t>contenuti</a:t>
                      </a:r>
                      <a:r>
                        <a:rPr lang="en-US" sz="1500" i="0" dirty="0"/>
                        <a:t> </a:t>
                      </a:r>
                      <a:r>
                        <a:rPr lang="en-US" sz="1500" i="1" dirty="0"/>
                        <a:t> </a:t>
                      </a:r>
                    </a:p>
                    <a:p>
                      <a:pPr marL="0" indent="0">
                        <a:buFont typeface="Wingdings" panose="05000000000000000000" pitchFamily="2" charset="2"/>
                        <a:buNone/>
                      </a:pPr>
                      <a:endParaRPr lang="en-US" sz="500" i="1" dirty="0"/>
                    </a:p>
                    <a:p>
                      <a:pPr marL="285750" indent="-285750">
                        <a:buFont typeface="Wingdings" panose="05000000000000000000" pitchFamily="2" charset="2"/>
                        <a:buChar char="§"/>
                      </a:pPr>
                      <a:r>
                        <a:rPr lang="en-US" sz="1500" i="0" dirty="0"/>
                        <a:t>Tool 1:</a:t>
                      </a:r>
                      <a:r>
                        <a:rPr lang="en-US" sz="1500" i="0" baseline="0" dirty="0"/>
                        <a:t> </a:t>
                      </a:r>
                      <a:r>
                        <a:rPr lang="en-US" sz="1500" i="1" dirty="0"/>
                        <a:t>user's kit</a:t>
                      </a:r>
                    </a:p>
                    <a:p>
                      <a:pPr marL="285750" indent="-285750">
                        <a:buFont typeface="Wingdings" panose="05000000000000000000" pitchFamily="2" charset="2"/>
                        <a:buChar char="§"/>
                      </a:pPr>
                      <a:r>
                        <a:rPr lang="en-US" sz="1500" i="0" dirty="0"/>
                        <a:t>Tool 2:</a:t>
                      </a:r>
                      <a:r>
                        <a:rPr lang="en-US" sz="1500" i="0" baseline="0" dirty="0"/>
                        <a:t> </a:t>
                      </a:r>
                      <a:r>
                        <a:rPr lang="en-US" sz="1500" i="1" dirty="0"/>
                        <a:t>pedagogical kit  </a:t>
                      </a:r>
                    </a:p>
                    <a:p>
                      <a:pPr marL="0" indent="0">
                        <a:buFont typeface="Wingdings" panose="05000000000000000000" pitchFamily="2" charset="2"/>
                        <a:buNone/>
                      </a:pPr>
                      <a:endParaRPr lang="en-US" sz="500" i="0" baseline="0" dirty="0"/>
                    </a:p>
                    <a:p>
                      <a:pPr marL="285750" marR="0" indent="-2857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lang="en-US" sz="1500" baseline="0" dirty="0" err="1"/>
                        <a:t>Processo</a:t>
                      </a:r>
                      <a:r>
                        <a:rPr lang="en-US" sz="1500" baseline="0" dirty="0"/>
                        <a:t> di </a:t>
                      </a:r>
                      <a:r>
                        <a:rPr lang="en-US" sz="1500" baseline="0" dirty="0" err="1"/>
                        <a:t>valutazione</a:t>
                      </a:r>
                      <a:r>
                        <a:rPr lang="en-US" sz="1500" baseline="0" dirty="0"/>
                        <a:t>: </a:t>
                      </a:r>
                      <a:r>
                        <a:rPr lang="en-US" sz="1500" baseline="0" dirty="0" err="1"/>
                        <a:t>obiettivi</a:t>
                      </a:r>
                      <a:r>
                        <a:rPr lang="en-US" sz="1500" baseline="0" dirty="0"/>
                        <a:t> e </a:t>
                      </a:r>
                      <a:r>
                        <a:rPr lang="en-US" sz="1500" baseline="0" dirty="0" err="1"/>
                        <a:t>contenuti</a:t>
                      </a:r>
                      <a:r>
                        <a:rPr lang="en-US" sz="1500" baseline="0" dirty="0"/>
                        <a:t> /</a:t>
                      </a:r>
                      <a:r>
                        <a:rPr lang="en-US" sz="1500" baseline="0" dirty="0" err="1"/>
                        <a:t>tipologie</a:t>
                      </a:r>
                      <a:r>
                        <a:rPr lang="en-US" sz="1500" baseline="0" dirty="0"/>
                        <a:t> di </a:t>
                      </a:r>
                      <a:r>
                        <a:rPr lang="en-US" sz="1500" baseline="0" dirty="0" err="1"/>
                        <a:t>questionari</a:t>
                      </a:r>
                      <a:r>
                        <a:rPr lang="en-US" sz="1500" i="1" baseline="0" dirty="0"/>
                        <a:t>; </a:t>
                      </a:r>
                      <a:r>
                        <a:rPr lang="en-US" sz="1500" i="1" baseline="0" dirty="0" err="1"/>
                        <a:t>modalità</a:t>
                      </a:r>
                      <a:r>
                        <a:rPr lang="en-US" sz="1500" i="1" baseline="0" dirty="0"/>
                        <a:t> di </a:t>
                      </a:r>
                      <a:r>
                        <a:rPr lang="en-US" sz="1500" i="1" baseline="0" dirty="0" err="1"/>
                        <a:t>somministrazione</a:t>
                      </a:r>
                      <a:r>
                        <a:rPr lang="en-US" sz="1500" i="1" baseline="0" dirty="0"/>
                        <a:t>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7800" indent="-177800" algn="l">
                        <a:buFont typeface="Arial" panose="020B0604020202020204" pitchFamily="34" charset="0"/>
                        <a:buChar char="•"/>
                      </a:pPr>
                      <a:r>
                        <a:rPr lang="it-IT" sz="1200" baseline="0" dirty="0"/>
                        <a:t>Slides</a:t>
                      </a:r>
                    </a:p>
                    <a:p>
                      <a:pPr algn="l"/>
                      <a:endParaRPr lang="it-IT" sz="1200" baseline="0" dirty="0"/>
                    </a:p>
                    <a:p>
                      <a:pPr algn="l"/>
                      <a:endParaRPr lang="it-IT" sz="1200" baseline="0" dirty="0"/>
                    </a:p>
                    <a:p>
                      <a:pPr marL="177800" indent="-177800" algn="l">
                        <a:buFont typeface="Arial" panose="020B0604020202020204" pitchFamily="34" charset="0"/>
                        <a:buChar char="•"/>
                      </a:pPr>
                      <a:r>
                        <a:rPr lang="it-IT" sz="1200" dirty="0"/>
                        <a:t>Slides</a:t>
                      </a:r>
                    </a:p>
                    <a:p>
                      <a:pPr algn="l"/>
                      <a:endParaRPr lang="it-IT" sz="1200" dirty="0"/>
                    </a:p>
                    <a:p>
                      <a:pPr algn="l"/>
                      <a:endParaRPr lang="it-IT" sz="1200" dirty="0"/>
                    </a:p>
                    <a:p>
                      <a:pPr marL="177800" indent="-177800" algn="l">
                        <a:buFont typeface="Arial" panose="020B0604020202020204" pitchFamily="34" charset="0"/>
                        <a:buChar char="•"/>
                      </a:pPr>
                      <a:r>
                        <a:rPr lang="it-IT" sz="1200" dirty="0"/>
                        <a:t>Demo web</a:t>
                      </a:r>
                    </a:p>
                    <a:p>
                      <a:pPr marL="177800" indent="-177800" algn="l">
                        <a:buFont typeface="Arial" panose="020B0604020202020204" pitchFamily="34" charset="0"/>
                        <a:buChar char="•"/>
                      </a:pPr>
                      <a:r>
                        <a:rPr lang="it-IT" sz="1200" dirty="0"/>
                        <a:t>Strumenti</a:t>
                      </a:r>
                    </a:p>
                    <a:p>
                      <a:pPr algn="l"/>
                      <a:endParaRPr lang="it-IT" sz="1200" baseline="0" dirty="0"/>
                    </a:p>
                    <a:p>
                      <a:pPr algn="l"/>
                      <a:endParaRPr lang="it-IT" sz="1200" baseline="0" dirty="0"/>
                    </a:p>
                    <a:p>
                      <a:pPr marL="177800" indent="-177800" algn="l">
                        <a:buFont typeface="Arial" panose="020B0604020202020204" pitchFamily="34" charset="0"/>
                        <a:buChar char="•"/>
                      </a:pPr>
                      <a:r>
                        <a:rPr lang="it-IT" sz="1200" dirty="0"/>
                        <a:t>Slides</a:t>
                      </a:r>
                    </a:p>
                    <a:p>
                      <a:pPr marL="177800" indent="-177800" algn="l">
                        <a:buFont typeface="Arial" panose="020B0604020202020204" pitchFamily="34" charset="0"/>
                        <a:buChar char="•"/>
                      </a:pPr>
                      <a:r>
                        <a:rPr lang="it-IT" sz="1200" dirty="0"/>
                        <a:t>Kit di</a:t>
                      </a:r>
                      <a:r>
                        <a:rPr lang="it-IT" sz="1200" baseline="0" dirty="0"/>
                        <a:t> valutazione</a:t>
                      </a:r>
                      <a:r>
                        <a:rPr lang="it-IT" sz="1200" dirty="0"/>
                        <a:t> strumenti</a:t>
                      </a: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l"/>
                      <a:r>
                        <a:rPr lang="it-IT" sz="1500" dirty="0"/>
                        <a:t>Faccia a faccia</a:t>
                      </a:r>
                      <a:r>
                        <a:rPr lang="it-IT" sz="1500" baseline="0" dirty="0"/>
                        <a:t>* </a:t>
                      </a:r>
                      <a:br>
                        <a:rPr lang="it-IT" sz="1500" baseline="0" dirty="0"/>
                      </a:br>
                      <a:endParaRPr lang="it-IT" sz="1500" baseline="0" dirty="0"/>
                    </a:p>
                    <a:p>
                      <a:pPr algn="l"/>
                      <a:endParaRPr lang="it-IT" sz="1500" baseline="0" dirty="0"/>
                    </a:p>
                    <a:p>
                      <a:pPr algn="l"/>
                      <a:endParaRPr lang="it-IT" sz="1500" baseline="0" dirty="0"/>
                    </a:p>
                    <a:p>
                      <a:pPr algn="l"/>
                      <a:endParaRPr lang="it-IT" sz="1500" baseline="0" dirty="0"/>
                    </a:p>
                    <a:p>
                      <a:pPr algn="l"/>
                      <a:endParaRPr lang="it-IT" sz="1500" baseline="0" dirty="0"/>
                    </a:p>
                    <a:p>
                      <a:pPr algn="l"/>
                      <a:endParaRPr lang="it-IT" sz="1500" dirty="0"/>
                    </a:p>
                  </a:txBody>
                  <a:tcPr>
                    <a:solidFill>
                      <a:srgbClr val="FFFFFF">
                        <a:alpha val="67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4404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8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i="0" dirty="0"/>
                        <a:t>30 min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Wingdings" panose="05000000000000000000" pitchFamily="2" charset="2"/>
                        <a:buChar char="§"/>
                      </a:pPr>
                      <a:r>
                        <a:rPr lang="en-US" sz="1500" i="0" dirty="0" err="1"/>
                        <a:t>Domande</a:t>
                      </a:r>
                      <a:r>
                        <a:rPr lang="en-US" sz="1500" i="0" dirty="0"/>
                        <a:t> </a:t>
                      </a:r>
                      <a:r>
                        <a:rPr lang="en-US" sz="1500" i="0" dirty="0" err="1"/>
                        <a:t>finali</a:t>
                      </a:r>
                      <a:endParaRPr lang="en-US" sz="1500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it-IT" sz="15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l"/>
                      <a:endParaRPr lang="it-IT" sz="1500" dirty="0"/>
                    </a:p>
                  </a:txBody>
                  <a:tcPr>
                    <a:solidFill>
                      <a:srgbClr val="FFFFFF">
                        <a:alpha val="67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3" name="Rettangolo 2"/>
          <p:cNvSpPr/>
          <p:nvPr/>
        </p:nvSpPr>
        <p:spPr>
          <a:xfrm>
            <a:off x="365675" y="6274187"/>
            <a:ext cx="8547296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500" i="1" dirty="0"/>
              <a:t>* </a:t>
            </a:r>
            <a:r>
              <a:rPr lang="en-US" sz="1500" i="1" dirty="0" err="1"/>
              <a:t>Alternativamente</a:t>
            </a:r>
            <a:r>
              <a:rPr lang="en-US" sz="1500" i="1" dirty="0"/>
              <a:t> </a:t>
            </a:r>
            <a:r>
              <a:rPr lang="en-US" sz="1500" i="1" dirty="0" err="1"/>
              <a:t>sarà</a:t>
            </a:r>
            <a:r>
              <a:rPr lang="en-US" sz="1500" i="1" dirty="0"/>
              <a:t> </a:t>
            </a:r>
            <a:r>
              <a:rPr lang="en-US" sz="1500" i="1" dirty="0" err="1"/>
              <a:t>possibile</a:t>
            </a:r>
            <a:r>
              <a:rPr lang="en-US" sz="1500" i="1" dirty="0"/>
              <a:t> </a:t>
            </a:r>
            <a:r>
              <a:rPr lang="en-US" sz="1500" i="1" dirty="0" err="1"/>
              <a:t>svolgere</a:t>
            </a:r>
            <a:r>
              <a:rPr lang="en-US" sz="1500" i="1" dirty="0"/>
              <a:t> </a:t>
            </a:r>
            <a:r>
              <a:rPr lang="en-US" sz="1500" i="1" dirty="0" err="1"/>
              <a:t>una</a:t>
            </a:r>
            <a:r>
              <a:rPr lang="en-US" sz="1500" i="1" dirty="0"/>
              <a:t> </a:t>
            </a:r>
            <a:r>
              <a:rPr lang="en-US" sz="1500" i="1" dirty="0" err="1"/>
              <a:t>formazione</a:t>
            </a:r>
            <a:r>
              <a:rPr lang="en-US" sz="1500" i="1" dirty="0"/>
              <a:t> a </a:t>
            </a:r>
            <a:r>
              <a:rPr lang="en-US" sz="1500" i="1" dirty="0" err="1"/>
              <a:t>distanza</a:t>
            </a:r>
            <a:r>
              <a:rPr lang="en-US" sz="1500" i="1" dirty="0"/>
              <a:t>, per </a:t>
            </a:r>
            <a:r>
              <a:rPr lang="en-US" sz="1500" i="1" dirty="0" err="1"/>
              <a:t>esempio</a:t>
            </a:r>
            <a:r>
              <a:rPr lang="en-US" sz="1500" i="1" dirty="0"/>
              <a:t> </a:t>
            </a:r>
            <a:r>
              <a:rPr lang="en-US" sz="1500" i="1" dirty="0" err="1"/>
              <a:t>tramite</a:t>
            </a:r>
            <a:r>
              <a:rPr lang="en-US" sz="1500" i="1" dirty="0"/>
              <a:t> skype</a:t>
            </a:r>
            <a:endParaRPr lang="it-IT" sz="1500" i="1" dirty="0"/>
          </a:p>
        </p:txBody>
      </p:sp>
    </p:spTree>
    <p:extLst>
      <p:ext uri="{BB962C8B-B14F-4D97-AF65-F5344CB8AC3E}">
        <p14:creationId xmlns:p14="http://schemas.microsoft.com/office/powerpoint/2010/main" val="288626781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373616" cy="504056"/>
          </a:xfrm>
        </p:spPr>
        <p:txBody>
          <a:bodyPr>
            <a:noAutofit/>
          </a:bodyPr>
          <a:lstStyle/>
          <a:p>
            <a:r>
              <a:rPr lang="en-GB" sz="3200" b="1" dirty="0"/>
              <a:t>Path A </a:t>
            </a:r>
            <a:br>
              <a:rPr lang="en-GB" sz="3200" b="1" dirty="0"/>
            </a:br>
            <a:r>
              <a:rPr lang="en-GB" sz="2200" b="1" dirty="0"/>
              <a:t>From Project Partner to Associated Partner</a:t>
            </a:r>
            <a:endParaRPr lang="en-GB" sz="2200" dirty="0"/>
          </a:p>
        </p:txBody>
      </p:sp>
      <p:sp>
        <p:nvSpPr>
          <p:cNvPr id="30" name="Titolo 1"/>
          <p:cNvSpPr txBox="1">
            <a:spLocks/>
          </p:cNvSpPr>
          <p:nvPr/>
        </p:nvSpPr>
        <p:spPr>
          <a:xfrm>
            <a:off x="179512" y="1124744"/>
            <a:ext cx="6768752" cy="411162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it-IT" sz="1800" b="1" u="sng" dirty="0">
                <a:solidFill>
                  <a:schemeClr val="tx1"/>
                </a:solidFill>
              </a:rPr>
              <a:t>Focus on </a:t>
            </a:r>
            <a:r>
              <a:rPr lang="it-IT" sz="1800" b="1" u="sng">
                <a:solidFill>
                  <a:schemeClr val="tx1"/>
                </a:solidFill>
              </a:rPr>
              <a:t>PHASE 2</a:t>
            </a:r>
            <a:endParaRPr lang="it-IT" sz="1800" b="1" u="sng" dirty="0">
              <a:solidFill>
                <a:schemeClr val="tx1"/>
              </a:solidFill>
            </a:endParaRPr>
          </a:p>
        </p:txBody>
      </p:sp>
      <p:grpSp>
        <p:nvGrpSpPr>
          <p:cNvPr id="6" name="Gruppo 5"/>
          <p:cNvGrpSpPr/>
          <p:nvPr/>
        </p:nvGrpSpPr>
        <p:grpSpPr>
          <a:xfrm>
            <a:off x="324001" y="1484784"/>
            <a:ext cx="1461019" cy="729686"/>
            <a:chOff x="599659" y="19025"/>
            <a:chExt cx="1461019" cy="863591"/>
          </a:xfrm>
        </p:grpSpPr>
        <p:sp>
          <p:nvSpPr>
            <p:cNvPr id="7" name="Rettangolo arrotondato 6"/>
            <p:cNvSpPr/>
            <p:nvPr/>
          </p:nvSpPr>
          <p:spPr>
            <a:xfrm>
              <a:off x="599659" y="19025"/>
              <a:ext cx="1461019" cy="863591"/>
            </a:xfrm>
            <a:prstGeom prst="roundRect">
              <a:avLst>
                <a:gd name="adj" fmla="val 16670"/>
              </a:avLst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shade val="80000"/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shade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8" name="Rettangolo 7"/>
            <p:cNvSpPr/>
            <p:nvPr/>
          </p:nvSpPr>
          <p:spPr>
            <a:xfrm>
              <a:off x="649590" y="68955"/>
              <a:ext cx="1361157" cy="813661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18110" tIns="118110" rIns="118110" bIns="118110" numCol="1" spcCol="1270" anchor="ctr" anchorCtr="0">
              <a:noAutofit/>
            </a:bodyPr>
            <a:lstStyle/>
            <a:p>
              <a:pPr lvl="0" algn="ctr" defTabSz="1377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it-IT" sz="2500" kern="1200" dirty="0" err="1"/>
                <a:t>Phase</a:t>
              </a:r>
              <a:r>
                <a:rPr lang="it-IT" sz="2500" kern="1200" dirty="0"/>
                <a:t> 2</a:t>
              </a:r>
            </a:p>
          </p:txBody>
        </p:sp>
      </p:grpSp>
      <p:grpSp>
        <p:nvGrpSpPr>
          <p:cNvPr id="9" name="Gruppo 8"/>
          <p:cNvGrpSpPr/>
          <p:nvPr/>
        </p:nvGrpSpPr>
        <p:grpSpPr>
          <a:xfrm>
            <a:off x="1979712" y="1568168"/>
            <a:ext cx="7294140" cy="1284768"/>
            <a:chOff x="1478882" y="-427858"/>
            <a:chExt cx="4835590" cy="1284768"/>
          </a:xfrm>
        </p:grpSpPr>
        <p:sp>
          <p:nvSpPr>
            <p:cNvPr id="10" name="Rettangolo 9"/>
            <p:cNvSpPr/>
            <p:nvPr/>
          </p:nvSpPr>
          <p:spPr>
            <a:xfrm>
              <a:off x="1478882" y="76198"/>
              <a:ext cx="4835590" cy="780712"/>
            </a:xfrm>
            <a:prstGeom prst="rect">
              <a:avLst/>
            </a:pr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1" name="Rettangolo 10"/>
            <p:cNvSpPr/>
            <p:nvPr/>
          </p:nvSpPr>
          <p:spPr>
            <a:xfrm>
              <a:off x="1478882" y="-427858"/>
              <a:ext cx="4009917" cy="78071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60960" tIns="60960" rIns="60960" bIns="60960" numCol="1" spcCol="1270" anchor="ctr" anchorCtr="0">
              <a:noAutofit/>
            </a:bodyPr>
            <a:lstStyle/>
            <a:p>
              <a:pPr marL="171450" lvl="1" indent="-171450" defTabSz="7112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it-IT" b="1" dirty="0" err="1"/>
                <a:t>Follow</a:t>
              </a:r>
              <a:r>
                <a:rPr lang="it-IT" b="1" dirty="0"/>
                <a:t> up</a:t>
              </a:r>
            </a:p>
          </p:txBody>
        </p:sp>
      </p:grpSp>
      <p:sp>
        <p:nvSpPr>
          <p:cNvPr id="13" name="CasellaDiTesto 12"/>
          <p:cNvSpPr txBox="1"/>
          <p:nvPr/>
        </p:nvSpPr>
        <p:spPr>
          <a:xfrm>
            <a:off x="324001" y="2348880"/>
            <a:ext cx="1223663" cy="36933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it-IT" dirty="0" err="1"/>
              <a:t>Step</a:t>
            </a:r>
            <a:r>
              <a:rPr lang="it-IT" dirty="0"/>
              <a:t> A</a:t>
            </a:r>
          </a:p>
        </p:txBody>
      </p:sp>
      <p:sp>
        <p:nvSpPr>
          <p:cNvPr id="14" name="Rettangolo 13"/>
          <p:cNvSpPr/>
          <p:nvPr/>
        </p:nvSpPr>
        <p:spPr>
          <a:xfrm>
            <a:off x="1619672" y="2370366"/>
            <a:ext cx="734481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1600" b="1" i="1" dirty="0">
                <a:solidFill>
                  <a:srgbClr val="008000"/>
                </a:solidFill>
              </a:rPr>
              <a:t>Faccia a faccia*: </a:t>
            </a:r>
            <a:r>
              <a:rPr lang="it-IT" sz="1600" i="1" dirty="0">
                <a:solidFill>
                  <a:srgbClr val="008000"/>
                </a:solidFill>
              </a:rPr>
              <a:t> </a:t>
            </a:r>
          </a:p>
        </p:txBody>
      </p:sp>
      <p:graphicFrame>
        <p:nvGraphicFramePr>
          <p:cNvPr id="16" name="Tabella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89889487"/>
              </p:ext>
            </p:extLst>
          </p:nvPr>
        </p:nvGraphicFramePr>
        <p:xfrm>
          <a:off x="307481" y="3356993"/>
          <a:ext cx="8568953" cy="2270760"/>
        </p:xfrm>
        <a:graphic>
          <a:graphicData uri="http://schemas.openxmlformats.org/drawingml/2006/table">
            <a:tbl>
              <a:tblPr firstRow="1" bandRow="1">
                <a:tableStyleId>{0E3FDE45-AF77-4B5C-9715-49D594BDF05E}</a:tableStyleId>
              </a:tblPr>
              <a:tblGrid>
                <a:gridCol w="67649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0199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70598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45949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82498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478505">
                <a:tc>
                  <a:txBody>
                    <a:bodyPr/>
                    <a:lstStyle/>
                    <a:p>
                      <a:pPr algn="ctr"/>
                      <a:r>
                        <a:rPr lang="it-IT" sz="1400" b="0" dirty="0"/>
                        <a:t>STEP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400" b="0" dirty="0"/>
                        <a:t>LAST</a:t>
                      </a:r>
                    </a:p>
                    <a:p>
                      <a:pPr algn="ctr"/>
                      <a:endParaRPr lang="it-IT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b="0" dirty="0"/>
                        <a:t>CONTENTS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b="0" dirty="0"/>
                        <a:t>INSTRUMENTS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b="0" dirty="0"/>
                        <a:t>METHODOLOGY</a:t>
                      </a:r>
                    </a:p>
                  </a:txBody>
                  <a:tcPr>
                    <a:solidFill>
                      <a:srgbClr val="FFFFFF">
                        <a:alpha val="67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9621">
                <a:tc rowSpan="4"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800" b="0" dirty="0"/>
                        <a:t>C</a:t>
                      </a:r>
                    </a:p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8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US" sz="1600" i="0" dirty="0"/>
                        <a:t>30 min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lvl="0" indent="0">
                        <a:buFont typeface="Arial" panose="020B0604020202020204" pitchFamily="34" charset="0"/>
                        <a:buNone/>
                      </a:pPr>
                      <a:r>
                        <a:rPr lang="it-IT" sz="1500" b="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Progetto </a:t>
                      </a:r>
                      <a:r>
                        <a:rPr lang="it-IT" sz="1500" b="0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SoMEXNet</a:t>
                      </a:r>
                      <a:r>
                        <a:rPr lang="it-IT" sz="1500" b="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 </a:t>
                      </a:r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/>
                      <a:endParaRPr lang="it-IT" sz="1500" dirty="0"/>
                    </a:p>
                    <a:p>
                      <a:pPr marL="88900" indent="-88900" algn="l">
                        <a:buFont typeface="Arial" panose="020B0604020202020204" pitchFamily="34" charset="0"/>
                        <a:buChar char="•"/>
                      </a:pPr>
                      <a:r>
                        <a:rPr lang="en-US" sz="1500" dirty="0"/>
                        <a:t> </a:t>
                      </a:r>
                      <a:r>
                        <a:rPr lang="en-US" sz="1500" dirty="0" err="1"/>
                        <a:t>Griglia</a:t>
                      </a:r>
                      <a:r>
                        <a:rPr lang="en-US" sz="1500" dirty="0"/>
                        <a:t> di </a:t>
                      </a:r>
                      <a:r>
                        <a:rPr lang="en-US" sz="1500" dirty="0" err="1"/>
                        <a:t>interviste</a:t>
                      </a:r>
                      <a:r>
                        <a:rPr lang="en-US" sz="1500" dirty="0"/>
                        <a:t> </a:t>
                      </a:r>
                      <a:r>
                        <a:rPr lang="en-US" sz="1500" dirty="0" err="1"/>
                        <a:t>semistrutturate</a:t>
                      </a:r>
                      <a:r>
                        <a:rPr lang="en-US" sz="1500" baseline="0" dirty="0"/>
                        <a:t> </a:t>
                      </a:r>
                      <a:endParaRPr lang="en-US" sz="1500" dirty="0"/>
                    </a:p>
                    <a:p>
                      <a:pPr algn="ctr"/>
                      <a:endParaRPr lang="it-IT" sz="1500" dirty="0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500" dirty="0"/>
                        <a:t>Faccia a faccia</a:t>
                      </a:r>
                      <a:r>
                        <a:rPr lang="it-IT" sz="1500" baseline="0" dirty="0"/>
                        <a:t>*</a:t>
                      </a:r>
                      <a:endParaRPr lang="it-IT" sz="1500" dirty="0"/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500" dirty="0"/>
                    </a:p>
                  </a:txBody>
                  <a:tcPr>
                    <a:solidFill>
                      <a:srgbClr val="FFFFFF">
                        <a:alpha val="67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95547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lvl="0" indent="0">
                        <a:buFont typeface="Arial" panose="020B0604020202020204" pitchFamily="34" charset="0"/>
                        <a:buNone/>
                      </a:pPr>
                      <a:r>
                        <a:rPr lang="it-IT" sz="15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30 min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lvl="0" indent="0">
                        <a:buFont typeface="Arial" panose="020B0604020202020204" pitchFamily="34" charset="0"/>
                        <a:buNone/>
                      </a:pPr>
                      <a:r>
                        <a:rPr lang="it-IT" sz="1500" b="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Applicazione web SoMExNet</a:t>
                      </a: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06652">
                <a:tc vMerge="1"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8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lvl="0" indent="0">
                        <a:buFont typeface="Arial" panose="020B0604020202020204" pitchFamily="34" charset="0"/>
                        <a:buNone/>
                      </a:pPr>
                      <a:r>
                        <a:rPr lang="it-IT" sz="15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30 min</a:t>
                      </a:r>
                    </a:p>
                    <a:p>
                      <a:pPr marL="0" lvl="0" indent="0">
                        <a:buFont typeface="Arial" panose="020B0604020202020204" pitchFamily="34" charset="0"/>
                        <a:buNone/>
                      </a:pPr>
                      <a:endParaRPr lang="it-IT" sz="15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lvl="0" indent="0">
                        <a:buFont typeface="Arial" panose="020B0604020202020204" pitchFamily="34" charset="0"/>
                        <a:buNone/>
                      </a:pPr>
                      <a:r>
                        <a:rPr lang="it-IT" sz="1500" b="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SoMExNet </a:t>
                      </a:r>
                      <a:r>
                        <a:rPr lang="it-IT" sz="1500" b="0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tools</a:t>
                      </a:r>
                      <a:r>
                        <a:rPr lang="it-IT" sz="1500" b="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it-IT" sz="1200" b="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(Tools 1-users’ kit; </a:t>
                      </a:r>
                      <a:r>
                        <a:rPr lang="it-IT" sz="1200" b="0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Tolls</a:t>
                      </a:r>
                      <a:r>
                        <a:rPr lang="it-IT" sz="1200" b="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2-pedagogical kit)</a:t>
                      </a: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/>
                      <a:endParaRPr lang="it-IT" sz="15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500" dirty="0"/>
                    </a:p>
                  </a:txBody>
                  <a:tcPr>
                    <a:solidFill>
                      <a:srgbClr val="FFFFFF">
                        <a:alpha val="67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91524">
                <a:tc vMerge="1"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8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lvl="0" indent="0">
                        <a:buFont typeface="Arial" panose="020B0604020202020204" pitchFamily="34" charset="0"/>
                        <a:buNone/>
                      </a:pPr>
                      <a:r>
                        <a:rPr lang="it-IT" sz="15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30 min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lvl="0" indent="0">
                        <a:buFont typeface="Arial" panose="020B0604020202020204" pitchFamily="34" charset="0"/>
                        <a:buNone/>
                      </a:pPr>
                      <a:r>
                        <a:rPr lang="it-IT" sz="1500" b="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Contenuti formativi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7800" indent="-177800" algn="l">
                        <a:buFont typeface="Arial" panose="020B0604020202020204" pitchFamily="34" charset="0"/>
                        <a:buChar char="•"/>
                      </a:pPr>
                      <a:r>
                        <a:rPr lang="it-IT" sz="1500" baseline="0" dirty="0"/>
                        <a:t>Questionari di apprendimento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500" dirty="0"/>
                    </a:p>
                  </a:txBody>
                  <a:tcPr>
                    <a:solidFill>
                      <a:srgbClr val="FFFFFF">
                        <a:alpha val="67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15" name="Rettangolo 14"/>
          <p:cNvSpPr/>
          <p:nvPr/>
        </p:nvSpPr>
        <p:spPr>
          <a:xfrm>
            <a:off x="365675" y="5733256"/>
            <a:ext cx="8547296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500" i="1" dirty="0"/>
              <a:t>* </a:t>
            </a:r>
            <a:r>
              <a:rPr lang="it-IT" sz="1500" i="1" dirty="0"/>
              <a:t>Alternativamente sarà possibile svolgere una formazione a distanza, per esempio tramite skype</a:t>
            </a:r>
          </a:p>
        </p:txBody>
      </p:sp>
    </p:spTree>
    <p:extLst>
      <p:ext uri="{BB962C8B-B14F-4D97-AF65-F5344CB8AC3E}">
        <p14:creationId xmlns:p14="http://schemas.microsoft.com/office/powerpoint/2010/main" val="346448196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373616" cy="504056"/>
          </a:xfrm>
        </p:spPr>
        <p:txBody>
          <a:bodyPr>
            <a:noAutofit/>
          </a:bodyPr>
          <a:lstStyle/>
          <a:p>
            <a:r>
              <a:rPr lang="en-GB" sz="3200" b="1" dirty="0">
                <a:solidFill>
                  <a:srgbClr val="72A528"/>
                </a:solidFill>
              </a:rPr>
              <a:t>Path B </a:t>
            </a:r>
            <a:br>
              <a:rPr lang="en-GB" sz="3200" b="1" dirty="0">
                <a:solidFill>
                  <a:srgbClr val="72A528"/>
                </a:solidFill>
              </a:rPr>
            </a:br>
            <a:r>
              <a:rPr lang="en-GB" sz="2200" b="1" dirty="0">
                <a:solidFill>
                  <a:srgbClr val="72A528"/>
                </a:solidFill>
              </a:rPr>
              <a:t>from Associated Partner to Final Users</a:t>
            </a:r>
            <a:endParaRPr lang="en-GB" sz="2200" dirty="0">
              <a:solidFill>
                <a:srgbClr val="72A528"/>
              </a:solidFill>
            </a:endParaRPr>
          </a:p>
        </p:txBody>
      </p:sp>
      <p:sp>
        <p:nvSpPr>
          <p:cNvPr id="5" name="Titolo 1"/>
          <p:cNvSpPr txBox="1">
            <a:spLocks/>
          </p:cNvSpPr>
          <p:nvPr/>
        </p:nvSpPr>
        <p:spPr>
          <a:xfrm>
            <a:off x="251520" y="1412776"/>
            <a:ext cx="6984776" cy="411162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it-IT" sz="1800" b="1" u="sng" dirty="0">
                <a:solidFill>
                  <a:schemeClr val="tx1"/>
                </a:solidFill>
              </a:rPr>
              <a:t>Focus on PHASE 1</a:t>
            </a:r>
          </a:p>
        </p:txBody>
      </p:sp>
      <p:grpSp>
        <p:nvGrpSpPr>
          <p:cNvPr id="6" name="Gruppo 5"/>
          <p:cNvGrpSpPr/>
          <p:nvPr/>
        </p:nvGrpSpPr>
        <p:grpSpPr>
          <a:xfrm>
            <a:off x="323528" y="1916832"/>
            <a:ext cx="1512168" cy="864096"/>
            <a:chOff x="599659" y="19025"/>
            <a:chExt cx="1461019" cy="1022666"/>
          </a:xfrm>
          <a:solidFill>
            <a:schemeClr val="accent6">
              <a:lumMod val="75000"/>
            </a:schemeClr>
          </a:solidFill>
        </p:grpSpPr>
        <p:sp>
          <p:nvSpPr>
            <p:cNvPr id="7" name="Rettangolo arrotondato 6"/>
            <p:cNvSpPr/>
            <p:nvPr/>
          </p:nvSpPr>
          <p:spPr>
            <a:xfrm>
              <a:off x="599659" y="19025"/>
              <a:ext cx="1461019" cy="1022666"/>
            </a:xfrm>
            <a:prstGeom prst="roundRect">
              <a:avLst>
                <a:gd name="adj" fmla="val 16670"/>
              </a:avLst>
            </a:prstGeom>
            <a:grpFill/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shade val="80000"/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shade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8" name="Rettangolo 7"/>
            <p:cNvSpPr/>
            <p:nvPr/>
          </p:nvSpPr>
          <p:spPr>
            <a:xfrm>
              <a:off x="649590" y="19025"/>
              <a:ext cx="1361157" cy="922804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18110" tIns="118110" rIns="118110" bIns="118110" numCol="1" spcCol="1270" anchor="ctr" anchorCtr="0">
              <a:noAutofit/>
            </a:bodyPr>
            <a:lstStyle/>
            <a:p>
              <a:pPr lvl="0" algn="ctr" defTabSz="1377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it-IT" sz="2500" kern="1200" dirty="0" err="1"/>
                <a:t>Phase</a:t>
              </a:r>
              <a:r>
                <a:rPr lang="it-IT" sz="2500" kern="1200" dirty="0"/>
                <a:t> 1</a:t>
              </a:r>
            </a:p>
          </p:txBody>
        </p:sp>
      </p:grpSp>
      <p:grpSp>
        <p:nvGrpSpPr>
          <p:cNvPr id="9" name="Gruppo 8"/>
          <p:cNvGrpSpPr/>
          <p:nvPr/>
        </p:nvGrpSpPr>
        <p:grpSpPr>
          <a:xfrm>
            <a:off x="1979712" y="1844824"/>
            <a:ext cx="7294140" cy="780712"/>
            <a:chOff x="1478882" y="76198"/>
            <a:chExt cx="4835590" cy="780712"/>
          </a:xfrm>
        </p:grpSpPr>
        <p:sp>
          <p:nvSpPr>
            <p:cNvPr id="10" name="Rettangolo 9"/>
            <p:cNvSpPr/>
            <p:nvPr/>
          </p:nvSpPr>
          <p:spPr>
            <a:xfrm>
              <a:off x="1478882" y="76198"/>
              <a:ext cx="4835590" cy="780712"/>
            </a:xfrm>
            <a:prstGeom prst="rect">
              <a:avLst/>
            </a:pr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1" name="Rettangolo 10"/>
            <p:cNvSpPr/>
            <p:nvPr/>
          </p:nvSpPr>
          <p:spPr>
            <a:xfrm>
              <a:off x="1478882" y="76198"/>
              <a:ext cx="4835590" cy="78071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60960" tIns="60960" rIns="60960" bIns="60960" numCol="1" spcCol="1270" anchor="ctr" anchorCtr="0">
              <a:noAutofit/>
            </a:bodyPr>
            <a:lstStyle/>
            <a:p>
              <a:pPr marL="285750" lvl="0" indent="-285750">
                <a:buFont typeface="Arial" panose="020B0604020202020204" pitchFamily="34" charset="0"/>
                <a:buChar char="•"/>
              </a:pPr>
              <a:r>
                <a:rPr lang="it-IT" b="1" dirty="0"/>
                <a:t>Formazione</a:t>
              </a:r>
            </a:p>
          </p:txBody>
        </p:sp>
      </p:grpSp>
      <p:sp>
        <p:nvSpPr>
          <p:cNvPr id="13" name="CasellaDiTesto 12"/>
          <p:cNvSpPr txBox="1"/>
          <p:nvPr/>
        </p:nvSpPr>
        <p:spPr>
          <a:xfrm>
            <a:off x="342504" y="2852936"/>
            <a:ext cx="1440160" cy="369332"/>
          </a:xfrm>
          <a:prstGeom prst="rect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it-IT" dirty="0" err="1"/>
              <a:t>Step</a:t>
            </a:r>
            <a:r>
              <a:rPr lang="it-IT" dirty="0"/>
              <a:t> A</a:t>
            </a:r>
          </a:p>
        </p:txBody>
      </p:sp>
      <p:graphicFrame>
        <p:nvGraphicFramePr>
          <p:cNvPr id="18" name="Tabella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51402050"/>
              </p:ext>
            </p:extLst>
          </p:nvPr>
        </p:nvGraphicFramePr>
        <p:xfrm>
          <a:off x="323528" y="3861048"/>
          <a:ext cx="8424936" cy="2062480"/>
        </p:xfrm>
        <a:graphic>
          <a:graphicData uri="http://schemas.openxmlformats.org/drawingml/2006/table">
            <a:tbl>
              <a:tblPr firstRow="1" bandRow="1">
                <a:tableStyleId>{68D230F3-CF80-4859-8CE7-A43EE81993B5}</a:tableStyleId>
              </a:tblPr>
              <a:tblGrid>
                <a:gridCol w="57606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73630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49238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62018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it-IT" sz="1400" b="0" dirty="0"/>
                        <a:t>STEP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400" b="0" dirty="0"/>
                        <a:t>CONTENTS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400" b="0" dirty="0"/>
                        <a:t>INSTRUMENTS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400" b="0" dirty="0"/>
                        <a:t>METHODOLOGY</a:t>
                      </a:r>
                    </a:p>
                  </a:txBody>
                  <a:tcPr>
                    <a:solidFill>
                      <a:schemeClr val="bg1">
                        <a:alpha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it-IT" sz="1500" dirty="0"/>
                        <a:t>A</a:t>
                      </a:r>
                    </a:p>
                    <a:p>
                      <a:endParaRPr lang="it-IT" sz="15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500" b="0" dirty="0" err="1"/>
                        <a:t>Progetti</a:t>
                      </a:r>
                      <a:r>
                        <a:rPr lang="en-US" sz="1500" b="0" baseline="0" dirty="0"/>
                        <a:t> </a:t>
                      </a:r>
                      <a:r>
                        <a:rPr lang="en-US" sz="1500" b="0" dirty="0" err="1"/>
                        <a:t>SoMEX</a:t>
                      </a:r>
                      <a:r>
                        <a:rPr lang="en-US" sz="1500" b="0" dirty="0"/>
                        <a:t> and SoMExNet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500" i="1" dirty="0"/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500" i="0" dirty="0"/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500" i="0" dirty="0"/>
                        <a:t>Applicazione web SoMExNet: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500" i="0" dirty="0"/>
                        <a:t>Tool 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/>
                        <a:buChar char="•"/>
                      </a:pPr>
                      <a:r>
                        <a:rPr lang="en-US" sz="1500" dirty="0"/>
                        <a:t>Slide sui </a:t>
                      </a:r>
                      <a:r>
                        <a:rPr lang="en-US" sz="1500" dirty="0" err="1"/>
                        <a:t>progetti</a:t>
                      </a:r>
                      <a:r>
                        <a:rPr lang="en-US" sz="1500" dirty="0"/>
                        <a:t> </a:t>
                      </a:r>
                      <a:r>
                        <a:rPr lang="en-US" sz="1500" dirty="0" err="1"/>
                        <a:t>SoMEX</a:t>
                      </a:r>
                      <a:r>
                        <a:rPr lang="en-US" sz="1500" dirty="0"/>
                        <a:t> e </a:t>
                      </a:r>
                      <a:r>
                        <a:rPr lang="en-US" sz="1500" dirty="0" err="1"/>
                        <a:t>SoMEXnet</a:t>
                      </a:r>
                      <a:r>
                        <a:rPr lang="en-US" sz="1500" dirty="0"/>
                        <a:t> /slides </a:t>
                      </a:r>
                      <a:r>
                        <a:rPr lang="en-US" sz="1500" dirty="0" err="1"/>
                        <a:t>sulla</a:t>
                      </a:r>
                      <a:r>
                        <a:rPr lang="en-US" sz="1500" dirty="0"/>
                        <a:t> </a:t>
                      </a:r>
                      <a:r>
                        <a:rPr lang="en-US" sz="1500" dirty="0" err="1"/>
                        <a:t>formazione</a:t>
                      </a:r>
                      <a:r>
                        <a:rPr lang="en-US" sz="1500" dirty="0"/>
                        <a:t>  </a:t>
                      </a:r>
                    </a:p>
                    <a:p>
                      <a:pPr marL="285750" indent="-285750">
                        <a:buFont typeface="Arial"/>
                        <a:buChar char="•"/>
                      </a:pPr>
                      <a:endParaRPr lang="it-IT" sz="1500" dirty="0"/>
                    </a:p>
                    <a:p>
                      <a:pPr marL="285750" indent="-285750">
                        <a:buFont typeface="Arial"/>
                        <a:buChar char="•"/>
                      </a:pPr>
                      <a:r>
                        <a:rPr lang="en-US" sz="1500" u="sng" dirty="0"/>
                        <a:t>Tool 2 – kit </a:t>
                      </a:r>
                      <a:r>
                        <a:rPr lang="en-US" sz="1500" u="sng" dirty="0" err="1"/>
                        <a:t>pedagogico</a:t>
                      </a:r>
                      <a:r>
                        <a:rPr lang="en-US" sz="1500" u="sng" dirty="0"/>
                        <a:t>:</a:t>
                      </a:r>
                    </a:p>
                    <a:p>
                      <a:pPr marL="355600" indent="0">
                        <a:buFont typeface="Arial"/>
                        <a:buNone/>
                      </a:pPr>
                      <a:r>
                        <a:rPr lang="en-US" sz="1500" dirty="0" err="1"/>
                        <a:t>powerpoint</a:t>
                      </a:r>
                      <a:r>
                        <a:rPr lang="en-US" sz="1500" dirty="0"/>
                        <a:t> </a:t>
                      </a:r>
                      <a:r>
                        <a:rPr lang="en-US" sz="1500" dirty="0" err="1"/>
                        <a:t>che</a:t>
                      </a:r>
                      <a:r>
                        <a:rPr lang="en-US" sz="1500" dirty="0"/>
                        <a:t> </a:t>
                      </a:r>
                      <a:r>
                        <a:rPr lang="en-US" sz="1500" dirty="0" err="1"/>
                        <a:t>descrive</a:t>
                      </a:r>
                      <a:r>
                        <a:rPr lang="en-US" sz="1500" dirty="0"/>
                        <a:t> l’ app; video app; info </a:t>
                      </a:r>
                      <a:r>
                        <a:rPr lang="en-US" sz="1500" dirty="0" err="1"/>
                        <a:t>strutture</a:t>
                      </a:r>
                      <a:r>
                        <a:rPr lang="en-US" sz="1500" dirty="0"/>
                        <a:t> </a:t>
                      </a:r>
                      <a:r>
                        <a:rPr lang="en-US" sz="1500" dirty="0" err="1"/>
                        <a:t>grafiche</a:t>
                      </a:r>
                      <a:r>
                        <a:rPr lang="en-US" sz="1500" dirty="0"/>
                        <a:t>;</a:t>
                      </a:r>
                    </a:p>
                    <a:p>
                      <a:pPr marL="285750" indent="-285750">
                        <a:buFont typeface="Arial"/>
                        <a:buChar char="•"/>
                      </a:pPr>
                      <a:endParaRPr lang="it-IT" sz="15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500" dirty="0"/>
                        <a:t>mail</a:t>
                      </a:r>
                    </a:p>
                    <a:p>
                      <a:endParaRPr lang="it-IT" sz="1500" b="0" dirty="0"/>
                    </a:p>
                  </a:txBody>
                  <a:tcPr>
                    <a:solidFill>
                      <a:schemeClr val="bg1">
                        <a:alpha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2" name="Rettangolo 1"/>
          <p:cNvSpPr/>
          <p:nvPr/>
        </p:nvSpPr>
        <p:spPr>
          <a:xfrm>
            <a:off x="1979712" y="2875002"/>
            <a:ext cx="530863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i="1" dirty="0">
                <a:solidFill>
                  <a:srgbClr val="FF0000"/>
                </a:solidFill>
              </a:rPr>
              <a:t>Mail:</a:t>
            </a:r>
            <a:r>
              <a:rPr lang="en-US" dirty="0"/>
              <a:t> </a:t>
            </a:r>
            <a:r>
              <a:rPr lang="en-US" dirty="0" err="1"/>
              <a:t>Diapositive</a:t>
            </a:r>
            <a:r>
              <a:rPr lang="en-US" dirty="0"/>
              <a:t> di </a:t>
            </a:r>
            <a:r>
              <a:rPr lang="en-US" dirty="0" err="1"/>
              <a:t>invio</a:t>
            </a:r>
            <a:r>
              <a:rPr lang="en-US" dirty="0"/>
              <a:t> e Tool 2- kit </a:t>
            </a:r>
            <a:r>
              <a:rPr lang="en-US" dirty="0" err="1"/>
              <a:t>pedagogico</a:t>
            </a:r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89619917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373616" cy="504056"/>
          </a:xfrm>
        </p:spPr>
        <p:txBody>
          <a:bodyPr>
            <a:noAutofit/>
          </a:bodyPr>
          <a:lstStyle/>
          <a:p>
            <a:r>
              <a:rPr lang="en-GB" sz="3200" b="1" dirty="0">
                <a:solidFill>
                  <a:srgbClr val="72A528"/>
                </a:solidFill>
              </a:rPr>
              <a:t>Path B </a:t>
            </a:r>
            <a:br>
              <a:rPr lang="en-GB" sz="3200" b="1" dirty="0">
                <a:solidFill>
                  <a:srgbClr val="72A528"/>
                </a:solidFill>
              </a:rPr>
            </a:br>
            <a:r>
              <a:rPr lang="en-GB" sz="2200" b="1" dirty="0">
                <a:solidFill>
                  <a:srgbClr val="72A528"/>
                </a:solidFill>
              </a:rPr>
              <a:t>from Associated Partner to Final Users</a:t>
            </a:r>
            <a:endParaRPr lang="en-GB" sz="2200" dirty="0">
              <a:solidFill>
                <a:srgbClr val="72A528"/>
              </a:solidFill>
            </a:endParaRPr>
          </a:p>
        </p:txBody>
      </p:sp>
      <p:sp>
        <p:nvSpPr>
          <p:cNvPr id="5" name="Titolo 1"/>
          <p:cNvSpPr txBox="1">
            <a:spLocks/>
          </p:cNvSpPr>
          <p:nvPr/>
        </p:nvSpPr>
        <p:spPr>
          <a:xfrm>
            <a:off x="251520" y="1196752"/>
            <a:ext cx="6984776" cy="411162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it-IT" sz="1800" b="1" u="sng" dirty="0">
                <a:solidFill>
                  <a:schemeClr val="tx1"/>
                </a:solidFill>
              </a:rPr>
              <a:t>Focus on PHASE 1</a:t>
            </a:r>
          </a:p>
        </p:txBody>
      </p:sp>
      <p:grpSp>
        <p:nvGrpSpPr>
          <p:cNvPr id="6" name="Gruppo 5"/>
          <p:cNvGrpSpPr/>
          <p:nvPr/>
        </p:nvGrpSpPr>
        <p:grpSpPr>
          <a:xfrm>
            <a:off x="323528" y="1700808"/>
            <a:ext cx="1512168" cy="576064"/>
            <a:chOff x="599659" y="19025"/>
            <a:chExt cx="1461019" cy="1022666"/>
          </a:xfrm>
          <a:solidFill>
            <a:schemeClr val="accent6">
              <a:lumMod val="75000"/>
            </a:schemeClr>
          </a:solidFill>
        </p:grpSpPr>
        <p:sp>
          <p:nvSpPr>
            <p:cNvPr id="7" name="Rettangolo arrotondato 6"/>
            <p:cNvSpPr/>
            <p:nvPr/>
          </p:nvSpPr>
          <p:spPr>
            <a:xfrm>
              <a:off x="599659" y="19025"/>
              <a:ext cx="1461019" cy="1022666"/>
            </a:xfrm>
            <a:prstGeom prst="roundRect">
              <a:avLst>
                <a:gd name="adj" fmla="val 16670"/>
              </a:avLst>
            </a:prstGeom>
            <a:grpFill/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shade val="80000"/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shade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8" name="Rettangolo 7"/>
            <p:cNvSpPr/>
            <p:nvPr/>
          </p:nvSpPr>
          <p:spPr>
            <a:xfrm>
              <a:off x="649590" y="19025"/>
              <a:ext cx="1361157" cy="838758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18110" tIns="118110" rIns="118110" bIns="118110" numCol="1" spcCol="1270" anchor="ctr" anchorCtr="0">
              <a:noAutofit/>
            </a:bodyPr>
            <a:lstStyle/>
            <a:p>
              <a:pPr lvl="0" algn="ctr" defTabSz="1377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it-IT" sz="2500" kern="1200" dirty="0" err="1"/>
                <a:t>Phase</a:t>
              </a:r>
              <a:r>
                <a:rPr lang="it-IT" sz="2500" kern="1200" dirty="0"/>
                <a:t> 1</a:t>
              </a:r>
            </a:p>
          </p:txBody>
        </p:sp>
      </p:grpSp>
      <p:grpSp>
        <p:nvGrpSpPr>
          <p:cNvPr id="9" name="Gruppo 8"/>
          <p:cNvGrpSpPr/>
          <p:nvPr/>
        </p:nvGrpSpPr>
        <p:grpSpPr>
          <a:xfrm>
            <a:off x="1979712" y="1556792"/>
            <a:ext cx="7294140" cy="780712"/>
            <a:chOff x="1478882" y="76198"/>
            <a:chExt cx="4835590" cy="780712"/>
          </a:xfrm>
        </p:grpSpPr>
        <p:sp>
          <p:nvSpPr>
            <p:cNvPr id="10" name="Rettangolo 9"/>
            <p:cNvSpPr/>
            <p:nvPr/>
          </p:nvSpPr>
          <p:spPr>
            <a:xfrm>
              <a:off x="1478882" y="76198"/>
              <a:ext cx="4835590" cy="780712"/>
            </a:xfrm>
            <a:prstGeom prst="rect">
              <a:avLst/>
            </a:pr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1" name="Rettangolo 10"/>
            <p:cNvSpPr/>
            <p:nvPr/>
          </p:nvSpPr>
          <p:spPr>
            <a:xfrm>
              <a:off x="1478882" y="76198"/>
              <a:ext cx="4835590" cy="78071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60960" tIns="60960" rIns="60960" bIns="60960" numCol="1" spcCol="1270" anchor="ctr" anchorCtr="0">
              <a:noAutofit/>
            </a:bodyPr>
            <a:lstStyle/>
            <a:p>
              <a:pPr marL="285750" lvl="0" indent="-285750">
                <a:buFont typeface="Arial" panose="020B0604020202020204" pitchFamily="34" charset="0"/>
                <a:buChar char="•"/>
              </a:pPr>
              <a:r>
                <a:rPr lang="it-IT" sz="1600" b="1" dirty="0"/>
                <a:t>Formazione</a:t>
              </a:r>
            </a:p>
          </p:txBody>
        </p:sp>
      </p:grpSp>
      <p:grpSp>
        <p:nvGrpSpPr>
          <p:cNvPr id="12" name="Gruppo 11"/>
          <p:cNvGrpSpPr/>
          <p:nvPr/>
        </p:nvGrpSpPr>
        <p:grpSpPr>
          <a:xfrm>
            <a:off x="342504" y="2381979"/>
            <a:ext cx="8333952" cy="369332"/>
            <a:chOff x="126480" y="3259951"/>
            <a:chExt cx="7541865" cy="369332"/>
          </a:xfrm>
        </p:grpSpPr>
        <p:sp>
          <p:nvSpPr>
            <p:cNvPr id="13" name="CasellaDiTesto 12"/>
            <p:cNvSpPr txBox="1"/>
            <p:nvPr/>
          </p:nvSpPr>
          <p:spPr>
            <a:xfrm>
              <a:off x="126480" y="3259951"/>
              <a:ext cx="1440160" cy="369332"/>
            </a:xfrm>
            <a:prstGeom prst="rect">
              <a:avLst/>
            </a:prstGeom>
            <a:noFill/>
            <a:ln>
              <a:solidFill>
                <a:schemeClr val="accent6">
                  <a:lumMod val="75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it-IT" dirty="0" err="1"/>
                <a:t>Step</a:t>
              </a:r>
              <a:r>
                <a:rPr lang="it-IT" dirty="0"/>
                <a:t> B</a:t>
              </a:r>
            </a:p>
          </p:txBody>
        </p:sp>
        <p:sp>
          <p:nvSpPr>
            <p:cNvPr id="14" name="CasellaDiTesto 13"/>
            <p:cNvSpPr txBox="1"/>
            <p:nvPr/>
          </p:nvSpPr>
          <p:spPr>
            <a:xfrm>
              <a:off x="1835697" y="3259951"/>
              <a:ext cx="583264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600" b="1" i="1" dirty="0">
                  <a:solidFill>
                    <a:srgbClr val="FF0000"/>
                  </a:solidFill>
                </a:rPr>
                <a:t>Faccia a faccia*:</a:t>
              </a:r>
              <a:r>
                <a:rPr lang="it-IT" sz="1600" i="1" dirty="0"/>
                <a:t> </a:t>
              </a:r>
            </a:p>
          </p:txBody>
        </p:sp>
      </p:grpSp>
      <p:graphicFrame>
        <p:nvGraphicFramePr>
          <p:cNvPr id="18" name="Tabella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57942912"/>
              </p:ext>
            </p:extLst>
          </p:nvPr>
        </p:nvGraphicFramePr>
        <p:xfrm>
          <a:off x="323528" y="2924944"/>
          <a:ext cx="8424935" cy="3232391"/>
        </p:xfrm>
        <a:graphic>
          <a:graphicData uri="http://schemas.openxmlformats.org/drawingml/2006/table">
            <a:tbl>
              <a:tblPr firstRow="1" bandRow="1">
                <a:tableStyleId>{68D230F3-CF80-4859-8CE7-A43EE81993B5}</a:tableStyleId>
              </a:tblPr>
              <a:tblGrid>
                <a:gridCol w="57606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9208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88032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66429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51216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97751">
                <a:tc>
                  <a:txBody>
                    <a:bodyPr/>
                    <a:lstStyle/>
                    <a:p>
                      <a:pPr algn="l"/>
                      <a:r>
                        <a:rPr lang="it-IT" sz="1400" b="0" dirty="0"/>
                        <a:t>STEP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400" b="0" dirty="0"/>
                        <a:t>LAST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400" b="0" dirty="0"/>
                        <a:t>CONTENTS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400" b="0" dirty="0"/>
                        <a:t>INSTRUMENTS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400" b="0" dirty="0"/>
                        <a:t>METHODOLOGY</a:t>
                      </a:r>
                    </a:p>
                  </a:txBody>
                  <a:tcPr>
                    <a:solidFill>
                      <a:schemeClr val="bg1">
                        <a:alpha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795153">
                <a:tc>
                  <a:txBody>
                    <a:bodyPr/>
                    <a:lstStyle/>
                    <a:p>
                      <a:r>
                        <a:rPr lang="it-IT" sz="1500" dirty="0"/>
                        <a:t>B</a:t>
                      </a:r>
                    </a:p>
                    <a:p>
                      <a:endParaRPr lang="it-IT" sz="15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500" i="1" dirty="0"/>
                        <a:t>30 min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500" i="1" dirty="0"/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500" i="1" dirty="0"/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500" i="1" dirty="0"/>
                        <a:t>60 min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500" i="1" dirty="0"/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500" i="1" dirty="0"/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500" i="1" dirty="0"/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500" i="1" dirty="0"/>
                        <a:t>60</a:t>
                      </a:r>
                      <a:r>
                        <a:rPr lang="it-IT" sz="1500" i="1" baseline="0" dirty="0"/>
                        <a:t> min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500" i="1" baseline="0" dirty="0"/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500" i="1" baseline="0" dirty="0"/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500" i="1" baseline="0" dirty="0"/>
                        <a:t>30 min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500" b="0" dirty="0"/>
                        <a:t>SoMEx</a:t>
                      </a:r>
                      <a:r>
                        <a:rPr lang="it-IT" sz="1500" b="0" baseline="0" dirty="0"/>
                        <a:t> and </a:t>
                      </a:r>
                      <a:r>
                        <a:rPr lang="it-IT" sz="1500" b="0" dirty="0"/>
                        <a:t>SoMExNet Project: </a:t>
                      </a:r>
                      <a:r>
                        <a:rPr lang="it-IT" sz="1500" b="0" i="1" dirty="0"/>
                        <a:t>obiettivi e contenuti</a:t>
                      </a:r>
                      <a:r>
                        <a:rPr lang="it-IT" sz="1500" b="0" baseline="0" dirty="0"/>
                        <a:t>; </a:t>
                      </a:r>
                      <a:endParaRPr lang="it-IT" sz="1500" b="0" dirty="0"/>
                    </a:p>
                    <a:p>
                      <a:endParaRPr lang="it-IT" sz="1500" b="0" dirty="0"/>
                    </a:p>
                    <a:p>
                      <a:r>
                        <a:rPr lang="it-IT" sz="1500" b="0" dirty="0"/>
                        <a:t>SoMExNet</a:t>
                      </a:r>
                      <a:r>
                        <a:rPr lang="it-IT" sz="1500" b="0" baseline="0" dirty="0"/>
                        <a:t> web </a:t>
                      </a:r>
                      <a:r>
                        <a:rPr lang="it-IT" sz="1500" b="0" dirty="0" err="1"/>
                        <a:t>application</a:t>
                      </a:r>
                      <a:r>
                        <a:rPr lang="it-IT" sz="1500" b="0" dirty="0"/>
                        <a:t>: </a:t>
                      </a:r>
                    </a:p>
                    <a:p>
                      <a:r>
                        <a:rPr lang="it-IT" sz="1500" b="0" dirty="0"/>
                        <a:t>Obiettivi</a:t>
                      </a:r>
                      <a:r>
                        <a:rPr lang="it-IT" sz="1500" b="0" baseline="0" dirty="0"/>
                        <a:t> e contenuti</a:t>
                      </a:r>
                    </a:p>
                    <a:p>
                      <a:r>
                        <a:rPr lang="it-IT" sz="1500" b="0" baseline="0" dirty="0"/>
                        <a:t>Area pubblica e area di accesso con credenziali </a:t>
                      </a:r>
                    </a:p>
                    <a:p>
                      <a:endParaRPr lang="it-IT" sz="1500" b="0" baseline="0" dirty="0"/>
                    </a:p>
                    <a:p>
                      <a:r>
                        <a:rPr lang="it-IT" sz="1500" b="0" baseline="0" dirty="0"/>
                        <a:t>Esercizi sull’ applicazione SoMExNet </a:t>
                      </a:r>
                    </a:p>
                    <a:p>
                      <a:endParaRPr lang="it-IT" sz="1500" i="1" dirty="0"/>
                    </a:p>
                    <a:p>
                      <a:r>
                        <a:rPr lang="it-IT" sz="1500" i="1" dirty="0"/>
                        <a:t>Giro</a:t>
                      </a:r>
                      <a:r>
                        <a:rPr lang="it-IT" sz="1500" i="1" baseline="0" dirty="0"/>
                        <a:t> di  tavolo finale </a:t>
                      </a:r>
                      <a:endParaRPr lang="it-IT" sz="150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/>
                        <a:buChar char="•"/>
                      </a:pPr>
                      <a:r>
                        <a:rPr lang="it-IT" sz="1500" dirty="0" err="1"/>
                        <a:t>Slides</a:t>
                      </a:r>
                      <a:endParaRPr lang="it-IT" sz="1500" dirty="0"/>
                    </a:p>
                    <a:p>
                      <a:pPr marL="285750" indent="-285750">
                        <a:buFont typeface="Arial"/>
                        <a:buChar char="•"/>
                      </a:pPr>
                      <a:endParaRPr lang="it-IT" sz="1500" dirty="0"/>
                    </a:p>
                    <a:p>
                      <a:pPr marL="285750" indent="-285750">
                        <a:buFont typeface="Arial"/>
                        <a:buChar char="•"/>
                      </a:pPr>
                      <a:endParaRPr lang="it-IT" sz="1500" dirty="0"/>
                    </a:p>
                    <a:p>
                      <a:pPr marL="285750" indent="-285750">
                        <a:buFont typeface="Arial"/>
                        <a:buChar char="•"/>
                      </a:pPr>
                      <a:endParaRPr lang="it-IT" sz="1500" dirty="0"/>
                    </a:p>
                    <a:p>
                      <a:pPr marL="285750" indent="-285750">
                        <a:buFont typeface="Arial"/>
                        <a:buChar char="•"/>
                      </a:pPr>
                      <a:r>
                        <a:rPr lang="en-US" sz="1500" u="sng" dirty="0"/>
                        <a:t>Tool 2 – kit </a:t>
                      </a:r>
                      <a:r>
                        <a:rPr lang="en-US" sz="1500" u="sng" dirty="0" err="1"/>
                        <a:t>pedagogico</a:t>
                      </a:r>
                      <a:r>
                        <a:rPr lang="en-US" sz="1500" u="sng" dirty="0"/>
                        <a:t>:</a:t>
                      </a:r>
                    </a:p>
                    <a:p>
                      <a:pPr marL="355600" indent="0">
                        <a:buFont typeface="Arial"/>
                        <a:buNone/>
                      </a:pPr>
                      <a:r>
                        <a:rPr lang="en-US" sz="1500" dirty="0" err="1"/>
                        <a:t>powerpoint</a:t>
                      </a:r>
                      <a:r>
                        <a:rPr lang="en-US" sz="1500" dirty="0"/>
                        <a:t> </a:t>
                      </a:r>
                      <a:r>
                        <a:rPr lang="en-US" sz="1500" dirty="0" err="1"/>
                        <a:t>che</a:t>
                      </a:r>
                      <a:r>
                        <a:rPr lang="en-US" sz="1500" dirty="0"/>
                        <a:t> </a:t>
                      </a:r>
                      <a:r>
                        <a:rPr lang="en-US" sz="1500" dirty="0" err="1"/>
                        <a:t>descrive</a:t>
                      </a:r>
                      <a:r>
                        <a:rPr lang="en-US" sz="1500" dirty="0"/>
                        <a:t> l’ app; info </a:t>
                      </a:r>
                      <a:r>
                        <a:rPr lang="en-US" sz="1500" dirty="0" err="1"/>
                        <a:t>struttura</a:t>
                      </a:r>
                      <a:r>
                        <a:rPr lang="en-US" sz="1500" dirty="0"/>
                        <a:t> </a:t>
                      </a:r>
                      <a:r>
                        <a:rPr lang="en-US" sz="1500" dirty="0" err="1"/>
                        <a:t>grafica</a:t>
                      </a:r>
                      <a:r>
                        <a:rPr lang="en-US" sz="1500" dirty="0"/>
                        <a:t>;</a:t>
                      </a:r>
                    </a:p>
                    <a:p>
                      <a:pPr marL="285750" indent="-285750">
                        <a:buFont typeface="Arial"/>
                        <a:buChar char="•"/>
                      </a:pPr>
                      <a:endParaRPr lang="it-IT" sz="1500" b="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500" dirty="0"/>
                        <a:t>Faccia a faccia</a:t>
                      </a:r>
                      <a:r>
                        <a:rPr lang="it-IT" sz="1500" baseline="0" dirty="0"/>
                        <a:t>*</a:t>
                      </a:r>
                      <a:endParaRPr lang="it-IT" sz="1500" b="0" dirty="0"/>
                    </a:p>
                  </a:txBody>
                  <a:tcPr>
                    <a:solidFill>
                      <a:schemeClr val="bg1">
                        <a:alpha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5" name="Rettangolo 14"/>
          <p:cNvSpPr/>
          <p:nvPr/>
        </p:nvSpPr>
        <p:spPr>
          <a:xfrm>
            <a:off x="251520" y="6237312"/>
            <a:ext cx="8547296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500" i="1" dirty="0"/>
              <a:t>* </a:t>
            </a:r>
            <a:r>
              <a:rPr lang="it-IT" sz="1500" i="1" dirty="0"/>
              <a:t>Alternativamente sarà possibile svolgere una formazione a distanza, per esempio tramite skype</a:t>
            </a:r>
          </a:p>
          <a:p>
            <a:endParaRPr lang="it-IT" sz="1500" i="1" dirty="0"/>
          </a:p>
        </p:txBody>
      </p:sp>
    </p:spTree>
    <p:extLst>
      <p:ext uri="{BB962C8B-B14F-4D97-AF65-F5344CB8AC3E}">
        <p14:creationId xmlns:p14="http://schemas.microsoft.com/office/powerpoint/2010/main" val="130349409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373616" cy="504056"/>
          </a:xfrm>
        </p:spPr>
        <p:txBody>
          <a:bodyPr>
            <a:noAutofit/>
          </a:bodyPr>
          <a:lstStyle/>
          <a:p>
            <a:r>
              <a:rPr lang="en-GB" sz="3200" b="1" dirty="0">
                <a:solidFill>
                  <a:srgbClr val="72A528"/>
                </a:solidFill>
              </a:rPr>
              <a:t>Path B </a:t>
            </a:r>
            <a:br>
              <a:rPr lang="en-GB" sz="3200" b="1" dirty="0">
                <a:solidFill>
                  <a:srgbClr val="72A528"/>
                </a:solidFill>
              </a:rPr>
            </a:br>
            <a:r>
              <a:rPr lang="en-GB" sz="2200" b="1" dirty="0">
                <a:solidFill>
                  <a:srgbClr val="72A528"/>
                </a:solidFill>
              </a:rPr>
              <a:t>Dal Partner </a:t>
            </a:r>
            <a:r>
              <a:rPr lang="en-GB" sz="2200" b="1" dirty="0" err="1">
                <a:solidFill>
                  <a:srgbClr val="72A528"/>
                </a:solidFill>
              </a:rPr>
              <a:t>Associato</a:t>
            </a:r>
            <a:r>
              <a:rPr lang="en-GB" sz="2200" b="1" dirty="0">
                <a:solidFill>
                  <a:srgbClr val="72A528"/>
                </a:solidFill>
              </a:rPr>
              <a:t> all’ </a:t>
            </a:r>
            <a:r>
              <a:rPr lang="en-GB" sz="2200" b="1" dirty="0" err="1">
                <a:solidFill>
                  <a:srgbClr val="72A528"/>
                </a:solidFill>
              </a:rPr>
              <a:t>Utente</a:t>
            </a:r>
            <a:r>
              <a:rPr lang="en-GB" sz="2200" b="1" dirty="0">
                <a:solidFill>
                  <a:srgbClr val="72A528"/>
                </a:solidFill>
              </a:rPr>
              <a:t> Finale </a:t>
            </a:r>
            <a:endParaRPr lang="en-GB" sz="2200" dirty="0">
              <a:solidFill>
                <a:srgbClr val="72A528"/>
              </a:solidFill>
            </a:endParaRPr>
          </a:p>
        </p:txBody>
      </p:sp>
      <p:sp>
        <p:nvSpPr>
          <p:cNvPr id="5" name="Titolo 1"/>
          <p:cNvSpPr txBox="1">
            <a:spLocks/>
          </p:cNvSpPr>
          <p:nvPr/>
        </p:nvSpPr>
        <p:spPr>
          <a:xfrm>
            <a:off x="325139" y="1184871"/>
            <a:ext cx="6400800" cy="41116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it-IT" sz="1800" b="1" u="sng" dirty="0">
                <a:solidFill>
                  <a:schemeClr val="tx1"/>
                </a:solidFill>
              </a:rPr>
              <a:t>Focus on PHASE 2</a:t>
            </a:r>
          </a:p>
        </p:txBody>
      </p:sp>
      <p:grpSp>
        <p:nvGrpSpPr>
          <p:cNvPr id="6" name="Gruppo 5"/>
          <p:cNvGrpSpPr/>
          <p:nvPr/>
        </p:nvGrpSpPr>
        <p:grpSpPr>
          <a:xfrm>
            <a:off x="344387" y="1556792"/>
            <a:ext cx="1461019" cy="804267"/>
            <a:chOff x="599659" y="19025"/>
            <a:chExt cx="1461019" cy="1022666"/>
          </a:xfrm>
          <a:solidFill>
            <a:srgbClr val="72A528"/>
          </a:solidFill>
        </p:grpSpPr>
        <p:sp>
          <p:nvSpPr>
            <p:cNvPr id="7" name="Rettangolo arrotondato 6"/>
            <p:cNvSpPr/>
            <p:nvPr/>
          </p:nvSpPr>
          <p:spPr>
            <a:xfrm>
              <a:off x="599659" y="19025"/>
              <a:ext cx="1461019" cy="1022666"/>
            </a:xfrm>
            <a:prstGeom prst="roundRect">
              <a:avLst>
                <a:gd name="adj" fmla="val 16670"/>
              </a:avLst>
            </a:prstGeom>
            <a:grpFill/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shade val="80000"/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shade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8" name="Rettangolo 7"/>
            <p:cNvSpPr/>
            <p:nvPr/>
          </p:nvSpPr>
          <p:spPr>
            <a:xfrm>
              <a:off x="649590" y="68956"/>
              <a:ext cx="1361157" cy="922804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18110" tIns="118110" rIns="118110" bIns="118110" numCol="1" spcCol="1270" anchor="ctr" anchorCtr="0">
              <a:noAutofit/>
            </a:bodyPr>
            <a:lstStyle/>
            <a:p>
              <a:pPr lvl="0" algn="ctr" defTabSz="1377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it-IT" sz="2500" kern="1200" dirty="0" err="1"/>
                <a:t>Phase</a:t>
              </a:r>
              <a:r>
                <a:rPr lang="it-IT" sz="2500" kern="1200" dirty="0"/>
                <a:t> 2</a:t>
              </a:r>
            </a:p>
          </p:txBody>
        </p:sp>
      </p:grpSp>
      <p:sp>
        <p:nvSpPr>
          <p:cNvPr id="9" name="Rettangolo 8"/>
          <p:cNvSpPr/>
          <p:nvPr/>
        </p:nvSpPr>
        <p:spPr>
          <a:xfrm>
            <a:off x="1907704" y="1628800"/>
            <a:ext cx="624929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b="1" dirty="0" err="1"/>
              <a:t>Follow</a:t>
            </a:r>
            <a:r>
              <a:rPr lang="it-IT" b="1" dirty="0"/>
              <a:t> up</a:t>
            </a:r>
          </a:p>
        </p:txBody>
      </p:sp>
      <p:graphicFrame>
        <p:nvGraphicFramePr>
          <p:cNvPr id="11" name="Tabella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31320062"/>
              </p:ext>
            </p:extLst>
          </p:nvPr>
        </p:nvGraphicFramePr>
        <p:xfrm>
          <a:off x="350539" y="2996952"/>
          <a:ext cx="8253909" cy="2518008"/>
        </p:xfrm>
        <a:graphic>
          <a:graphicData uri="http://schemas.openxmlformats.org/drawingml/2006/table">
            <a:tbl>
              <a:tblPr firstRow="1" bandRow="1">
                <a:tableStyleId>{68D230F3-CF80-4859-8CE7-A43EE81993B5}</a:tableStyleId>
              </a:tblPr>
              <a:tblGrid>
                <a:gridCol w="62106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9208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683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1602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51216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it-IT" sz="1400" b="0" dirty="0"/>
                        <a:t>STEP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400" b="0" dirty="0"/>
                        <a:t>LAST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400" b="0" dirty="0"/>
                        <a:t>CONTENTS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400" b="0" dirty="0"/>
                        <a:t>INSTRUMENTS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400" b="0" dirty="0"/>
                        <a:t>METHODOLOGY</a:t>
                      </a:r>
                    </a:p>
                  </a:txBody>
                  <a:tcPr>
                    <a:solidFill>
                      <a:srgbClr val="FFFFFF">
                        <a:alpha val="6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 rowSpan="4"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500" dirty="0"/>
                        <a:t>A</a:t>
                      </a:r>
                      <a:endParaRPr lang="it-IT" sz="1500" b="0" dirty="0"/>
                    </a:p>
                  </a:txBody>
                  <a:tcPr/>
                </a:tc>
                <a:tc rowSpan="4">
                  <a:txBody>
                    <a:bodyPr/>
                    <a:lstStyle/>
                    <a:p>
                      <a:endParaRPr lang="it-IT" sz="1500" dirty="0"/>
                    </a:p>
                    <a:p>
                      <a:endParaRPr lang="it-IT" sz="1500" dirty="0"/>
                    </a:p>
                    <a:p>
                      <a:r>
                        <a:rPr lang="it-IT" sz="1500" dirty="0"/>
                        <a:t>60 </a:t>
                      </a:r>
                      <a:r>
                        <a:rPr lang="it-IT" sz="1500" dirty="0" err="1"/>
                        <a:t>min</a:t>
                      </a:r>
                      <a:endParaRPr lang="it-IT" sz="1500" dirty="0"/>
                    </a:p>
                    <a:p>
                      <a:endParaRPr lang="it-IT" sz="1500" dirty="0"/>
                    </a:p>
                    <a:p>
                      <a:endParaRPr lang="it-IT" sz="1500" dirty="0"/>
                    </a:p>
                    <a:p>
                      <a:r>
                        <a:rPr lang="it-IT" sz="1500" dirty="0"/>
                        <a:t>30 min</a:t>
                      </a:r>
                    </a:p>
                    <a:p>
                      <a:endParaRPr lang="it-IT" sz="1500" dirty="0"/>
                    </a:p>
                    <a:p>
                      <a:endParaRPr lang="it-IT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500" dirty="0" err="1"/>
                        <a:t>Progetti</a:t>
                      </a:r>
                      <a:r>
                        <a:rPr lang="en-US" sz="1500" dirty="0"/>
                        <a:t> </a:t>
                      </a:r>
                      <a:r>
                        <a:rPr lang="en-US" sz="1500" dirty="0" err="1"/>
                        <a:t>Somex</a:t>
                      </a:r>
                      <a:r>
                        <a:rPr lang="en-US" sz="1500" dirty="0"/>
                        <a:t> e </a:t>
                      </a:r>
                      <a:r>
                        <a:rPr lang="it-IT" sz="1500" b="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SoMExNet</a:t>
                      </a:r>
                      <a:endParaRPr lang="en-US" sz="1500" dirty="0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it-IT" sz="1500" dirty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it-IT" sz="1500" dirty="0"/>
                        <a:t>Griglia di intervista semi-strutturata </a:t>
                      </a:r>
                    </a:p>
                    <a:p>
                      <a:endParaRPr lang="it-IT" sz="1500" dirty="0"/>
                    </a:p>
                  </a:txBody>
                  <a:tcPr/>
                </a:tc>
                <a:tc rowSpan="4"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500" dirty="0"/>
                        <a:t>Faccia a faccia</a:t>
                      </a:r>
                      <a:r>
                        <a:rPr lang="it-IT" sz="1500" baseline="0" dirty="0"/>
                        <a:t>*</a:t>
                      </a:r>
                      <a:endParaRPr lang="it-IT" sz="1500" dirty="0"/>
                    </a:p>
                  </a:txBody>
                  <a:tcPr>
                    <a:solidFill>
                      <a:srgbClr val="FFFFFF">
                        <a:alpha val="6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500" b="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500" b="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Applicazione web SoMExNet</a:t>
                      </a:r>
                      <a:endParaRPr lang="it-IT" sz="15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 sz="15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500" dirty="0"/>
                    </a:p>
                  </a:txBody>
                  <a:tcPr>
                    <a:solidFill>
                      <a:srgbClr val="FFFFFF">
                        <a:alpha val="6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99648">
                <a:tc vMerge="1"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500" b="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500" b="0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Toll</a:t>
                      </a:r>
                      <a:r>
                        <a:rPr lang="it-IT" sz="1500" b="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n. 2-pedagogical kit</a:t>
                      </a:r>
                      <a:endParaRPr lang="it-IT" sz="15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 sz="15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500" baseline="0" dirty="0"/>
                        <a:t>Contenuti formativi </a:t>
                      </a:r>
                      <a:endParaRPr lang="it-IT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Wingdings" panose="05000000000000000000" pitchFamily="2" charset="2"/>
                        <a:buChar char="§"/>
                      </a:pPr>
                      <a:r>
                        <a:rPr lang="it-IT" sz="1500" dirty="0"/>
                        <a:t>Griglia di intervista semi-strutturata</a:t>
                      </a:r>
                    </a:p>
                    <a:p>
                      <a:pPr marL="285750" indent="-285750">
                        <a:buFont typeface="Wingdings" panose="05000000000000000000" pitchFamily="2" charset="2"/>
                        <a:buChar char="§"/>
                      </a:pPr>
                      <a:r>
                        <a:rPr lang="it-IT" sz="1500" dirty="0"/>
                        <a:t>Questionario</a:t>
                      </a:r>
                      <a:r>
                        <a:rPr lang="it-IT" sz="1500" baseline="0" dirty="0"/>
                        <a:t> di apprendimento </a:t>
                      </a:r>
                      <a:endParaRPr lang="it-IT" sz="15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12" name="CasellaDiTesto 11"/>
          <p:cNvSpPr txBox="1"/>
          <p:nvPr/>
        </p:nvSpPr>
        <p:spPr>
          <a:xfrm>
            <a:off x="422050" y="2420888"/>
            <a:ext cx="1053606" cy="369332"/>
          </a:xfrm>
          <a:prstGeom prst="rect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it-IT" dirty="0"/>
              <a:t>Step A</a:t>
            </a:r>
          </a:p>
        </p:txBody>
      </p:sp>
      <p:sp>
        <p:nvSpPr>
          <p:cNvPr id="2" name="Rettangolo 1"/>
          <p:cNvSpPr/>
          <p:nvPr/>
        </p:nvSpPr>
        <p:spPr>
          <a:xfrm>
            <a:off x="1547664" y="2442374"/>
            <a:ext cx="748883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i="1" dirty="0" err="1">
                <a:solidFill>
                  <a:srgbClr val="FF0000"/>
                </a:solidFill>
              </a:rPr>
              <a:t>Faccia</a:t>
            </a:r>
            <a:r>
              <a:rPr lang="en-US" sz="1600" b="1" i="1" dirty="0">
                <a:solidFill>
                  <a:srgbClr val="FF0000"/>
                </a:solidFill>
              </a:rPr>
              <a:t> a </a:t>
            </a:r>
            <a:r>
              <a:rPr lang="en-US" sz="1600" b="1" i="1" dirty="0" err="1">
                <a:solidFill>
                  <a:srgbClr val="FF0000"/>
                </a:solidFill>
              </a:rPr>
              <a:t>faccia</a:t>
            </a:r>
            <a:r>
              <a:rPr lang="en-US" sz="1600" b="1" i="1" dirty="0">
                <a:solidFill>
                  <a:srgbClr val="FF0000"/>
                </a:solidFill>
              </a:rPr>
              <a:t> o </a:t>
            </a:r>
            <a:r>
              <a:rPr lang="en-US" sz="1600" b="1" i="1" dirty="0" err="1">
                <a:solidFill>
                  <a:srgbClr val="FF0000"/>
                </a:solidFill>
              </a:rPr>
              <a:t>formazione</a:t>
            </a:r>
            <a:r>
              <a:rPr lang="en-US" sz="1600" b="1" i="1" dirty="0">
                <a:solidFill>
                  <a:srgbClr val="FF0000"/>
                </a:solidFill>
              </a:rPr>
              <a:t> </a:t>
            </a:r>
            <a:r>
              <a:rPr lang="en-US" sz="1600" b="1" i="1" dirty="0" err="1">
                <a:solidFill>
                  <a:srgbClr val="FF0000"/>
                </a:solidFill>
              </a:rPr>
              <a:t>virtuale</a:t>
            </a:r>
            <a:r>
              <a:rPr lang="en-US" sz="1600" b="1" i="1" dirty="0">
                <a:solidFill>
                  <a:srgbClr val="FF0000"/>
                </a:solidFill>
              </a:rPr>
              <a:t>/skype 2:  </a:t>
            </a:r>
          </a:p>
        </p:txBody>
      </p:sp>
      <p:sp>
        <p:nvSpPr>
          <p:cNvPr id="13" name="Rettangolo 12"/>
          <p:cNvSpPr/>
          <p:nvPr/>
        </p:nvSpPr>
        <p:spPr>
          <a:xfrm>
            <a:off x="323528" y="5517232"/>
            <a:ext cx="847043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i="1" dirty="0"/>
              <a:t>I “ </a:t>
            </a:r>
            <a:r>
              <a:rPr lang="en-US" sz="1600" i="1" dirty="0" err="1"/>
              <a:t>questionari</a:t>
            </a:r>
            <a:r>
              <a:rPr lang="en-US" sz="1600" i="1" dirty="0"/>
              <a:t> per </a:t>
            </a:r>
            <a:r>
              <a:rPr lang="en-US" sz="1600" i="1" dirty="0" err="1"/>
              <a:t>gli</a:t>
            </a:r>
            <a:r>
              <a:rPr lang="en-US" sz="1600" i="1" dirty="0"/>
              <a:t> </a:t>
            </a:r>
            <a:r>
              <a:rPr lang="en-US" sz="1600" i="1" dirty="0" err="1"/>
              <a:t>utenti</a:t>
            </a:r>
            <a:r>
              <a:rPr lang="en-US" sz="1600" i="1" dirty="0"/>
              <a:t> </a:t>
            </a:r>
            <a:r>
              <a:rPr lang="en-US" sz="1600" i="1" dirty="0" err="1"/>
              <a:t>finali</a:t>
            </a:r>
            <a:r>
              <a:rPr lang="en-US" sz="1600" i="1" dirty="0"/>
              <a:t>” </a:t>
            </a:r>
            <a:r>
              <a:rPr lang="en-US" sz="1600" i="1" dirty="0" err="1"/>
              <a:t>vengono</a:t>
            </a:r>
            <a:r>
              <a:rPr lang="en-US" sz="1600" i="1" dirty="0"/>
              <a:t> </a:t>
            </a:r>
            <a:r>
              <a:rPr lang="en-US" sz="1600" i="1" dirty="0" err="1"/>
              <a:t>inviati</a:t>
            </a:r>
            <a:r>
              <a:rPr lang="en-US" sz="1600" i="1" dirty="0"/>
              <a:t> </a:t>
            </a:r>
            <a:r>
              <a:rPr lang="en-US" sz="1600" i="1" dirty="0" err="1"/>
              <a:t>alla</a:t>
            </a:r>
            <a:r>
              <a:rPr lang="en-US" sz="1600" i="1" dirty="0"/>
              <a:t> fine di </a:t>
            </a:r>
            <a:r>
              <a:rPr lang="en-US" sz="1600" i="1" dirty="0" err="1"/>
              <a:t>ogni</a:t>
            </a:r>
            <a:r>
              <a:rPr lang="en-US" sz="1600" i="1" dirty="0"/>
              <a:t> </a:t>
            </a:r>
            <a:r>
              <a:rPr lang="en-US" sz="1600" i="1" dirty="0" err="1"/>
              <a:t>sessione</a:t>
            </a:r>
            <a:r>
              <a:rPr lang="en-US" sz="1600" i="1" dirty="0"/>
              <a:t> di follow up, </a:t>
            </a:r>
            <a:r>
              <a:rPr lang="en-US" sz="1600" i="1" dirty="0" err="1"/>
              <a:t>dai</a:t>
            </a:r>
            <a:r>
              <a:rPr lang="en-US" sz="1600" i="1" dirty="0"/>
              <a:t> Partner </a:t>
            </a:r>
            <a:r>
              <a:rPr lang="en-US" sz="1600" i="1" dirty="0" err="1"/>
              <a:t>Associati</a:t>
            </a:r>
            <a:r>
              <a:rPr lang="en-US" sz="1600" i="1" dirty="0"/>
              <a:t> </a:t>
            </a:r>
            <a:r>
              <a:rPr lang="en-US" sz="1600" i="1" dirty="0" err="1"/>
              <a:t>ai</a:t>
            </a:r>
            <a:r>
              <a:rPr lang="en-US" sz="1600" i="1" dirty="0"/>
              <a:t> Partner di Progetto </a:t>
            </a:r>
          </a:p>
          <a:p>
            <a:endParaRPr lang="en-US" sz="1600" i="1" dirty="0"/>
          </a:p>
          <a:p>
            <a:endParaRPr lang="en-US" sz="1600" dirty="0"/>
          </a:p>
        </p:txBody>
      </p:sp>
      <p:sp>
        <p:nvSpPr>
          <p:cNvPr id="14" name="Rettangolo 13"/>
          <p:cNvSpPr/>
          <p:nvPr/>
        </p:nvSpPr>
        <p:spPr>
          <a:xfrm>
            <a:off x="246662" y="6155868"/>
            <a:ext cx="8789834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500" i="1" dirty="0"/>
              <a:t>* </a:t>
            </a:r>
            <a:r>
              <a:rPr lang="en-US" sz="1500" i="1" dirty="0" err="1"/>
              <a:t>Alternativamente</a:t>
            </a:r>
            <a:r>
              <a:rPr lang="en-US" sz="1500" i="1" dirty="0"/>
              <a:t> </a:t>
            </a:r>
            <a:r>
              <a:rPr lang="en-US" sz="1500" i="1" dirty="0" err="1"/>
              <a:t>sarà</a:t>
            </a:r>
            <a:r>
              <a:rPr lang="en-US" sz="1500" i="1" dirty="0"/>
              <a:t> </a:t>
            </a:r>
            <a:r>
              <a:rPr lang="en-US" sz="1500" i="1" dirty="0" err="1"/>
              <a:t>possibile</a:t>
            </a:r>
            <a:r>
              <a:rPr lang="en-US" sz="1500" i="1" dirty="0"/>
              <a:t> </a:t>
            </a:r>
            <a:r>
              <a:rPr lang="en-US" sz="1500" i="1" dirty="0" err="1"/>
              <a:t>attivare</a:t>
            </a:r>
            <a:r>
              <a:rPr lang="en-US" sz="1500" i="1" dirty="0"/>
              <a:t> </a:t>
            </a:r>
            <a:r>
              <a:rPr lang="en-US" sz="1500" i="1" dirty="0" err="1"/>
              <a:t>una</a:t>
            </a:r>
            <a:r>
              <a:rPr lang="en-US" sz="1500" i="1" dirty="0"/>
              <a:t> </a:t>
            </a:r>
            <a:r>
              <a:rPr lang="en-US" sz="1500" i="1" dirty="0" err="1"/>
              <a:t>formazione</a:t>
            </a:r>
            <a:r>
              <a:rPr lang="en-US" sz="1500" i="1" dirty="0"/>
              <a:t> a </a:t>
            </a:r>
            <a:r>
              <a:rPr lang="en-US" sz="1500" i="1" dirty="0" err="1"/>
              <a:t>distanza</a:t>
            </a:r>
            <a:r>
              <a:rPr lang="en-US" sz="1500" i="1" dirty="0"/>
              <a:t>, per </a:t>
            </a:r>
            <a:r>
              <a:rPr lang="en-US" sz="1500" i="1" dirty="0" err="1"/>
              <a:t>esempio</a:t>
            </a:r>
            <a:r>
              <a:rPr lang="en-US" sz="1500" i="1" dirty="0"/>
              <a:t> </a:t>
            </a:r>
            <a:r>
              <a:rPr lang="en-US" sz="1500" i="1" dirty="0" err="1"/>
              <a:t>tramite</a:t>
            </a:r>
            <a:r>
              <a:rPr lang="en-US" sz="1500" i="1" dirty="0"/>
              <a:t> skype </a:t>
            </a:r>
            <a:endParaRPr lang="it-IT" sz="1500" i="1" dirty="0"/>
          </a:p>
        </p:txBody>
      </p:sp>
    </p:spTree>
    <p:extLst>
      <p:ext uri="{BB962C8B-B14F-4D97-AF65-F5344CB8AC3E}">
        <p14:creationId xmlns:p14="http://schemas.microsoft.com/office/powerpoint/2010/main" val="93548600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373616" cy="504056"/>
          </a:xfrm>
        </p:spPr>
        <p:txBody>
          <a:bodyPr>
            <a:noAutofit/>
          </a:bodyPr>
          <a:lstStyle/>
          <a:p>
            <a:r>
              <a:rPr lang="en-GB" sz="3200" b="1" dirty="0"/>
              <a:t>Path A </a:t>
            </a:r>
            <a:br>
              <a:rPr lang="en-GB" sz="3200" b="1" dirty="0"/>
            </a:br>
            <a:r>
              <a:rPr lang="en-GB" sz="2200" b="1" dirty="0"/>
              <a:t>Dal Partner di </a:t>
            </a:r>
            <a:r>
              <a:rPr lang="en-GB" sz="2200" b="1" dirty="0" err="1"/>
              <a:t>Progetto</a:t>
            </a:r>
            <a:r>
              <a:rPr lang="en-GB" sz="2200" b="1" dirty="0"/>
              <a:t> al Partner </a:t>
            </a:r>
            <a:r>
              <a:rPr lang="en-GB" sz="2200" b="1" dirty="0" err="1"/>
              <a:t>Associato</a:t>
            </a:r>
            <a:endParaRPr lang="en-GB" sz="2200" dirty="0"/>
          </a:p>
        </p:txBody>
      </p:sp>
      <p:sp>
        <p:nvSpPr>
          <p:cNvPr id="30" name="Titolo 1"/>
          <p:cNvSpPr txBox="1">
            <a:spLocks/>
          </p:cNvSpPr>
          <p:nvPr/>
        </p:nvSpPr>
        <p:spPr>
          <a:xfrm>
            <a:off x="251520" y="1268760"/>
            <a:ext cx="6400800" cy="41116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it-IT" sz="1800" b="1" u="sng" dirty="0">
                <a:solidFill>
                  <a:schemeClr val="tx1"/>
                </a:solidFill>
              </a:rPr>
              <a:t>Focus on PHASE 3</a:t>
            </a:r>
          </a:p>
        </p:txBody>
      </p:sp>
      <p:grpSp>
        <p:nvGrpSpPr>
          <p:cNvPr id="6" name="Gruppo 5"/>
          <p:cNvGrpSpPr/>
          <p:nvPr/>
        </p:nvGrpSpPr>
        <p:grpSpPr>
          <a:xfrm>
            <a:off x="344387" y="1700808"/>
            <a:ext cx="1461019" cy="1116751"/>
            <a:chOff x="599659" y="-124991"/>
            <a:chExt cx="1461019" cy="1116751"/>
          </a:xfrm>
        </p:grpSpPr>
        <p:sp>
          <p:nvSpPr>
            <p:cNvPr id="7" name="Rettangolo arrotondato 6"/>
            <p:cNvSpPr/>
            <p:nvPr/>
          </p:nvSpPr>
          <p:spPr>
            <a:xfrm>
              <a:off x="599659" y="-124991"/>
              <a:ext cx="1461019" cy="1022666"/>
            </a:xfrm>
            <a:prstGeom prst="roundRect">
              <a:avLst>
                <a:gd name="adj" fmla="val 16670"/>
              </a:avLst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shade val="80000"/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shade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8" name="Rettangolo 7"/>
            <p:cNvSpPr/>
            <p:nvPr/>
          </p:nvSpPr>
          <p:spPr>
            <a:xfrm>
              <a:off x="649590" y="68956"/>
              <a:ext cx="1361157" cy="92280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18110" tIns="118110" rIns="118110" bIns="118110" numCol="1" spcCol="1270" anchor="ctr" anchorCtr="0">
              <a:noAutofit/>
            </a:bodyPr>
            <a:lstStyle/>
            <a:p>
              <a:pPr lvl="0" algn="ctr" defTabSz="1377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it-IT" sz="2500" kern="1200" dirty="0" err="1"/>
                <a:t>Phase</a:t>
              </a:r>
              <a:r>
                <a:rPr lang="it-IT" sz="2500" kern="1200" dirty="0"/>
                <a:t> 3</a:t>
              </a:r>
            </a:p>
          </p:txBody>
        </p:sp>
      </p:grpSp>
      <p:sp>
        <p:nvSpPr>
          <p:cNvPr id="14" name="Rettangolo 13"/>
          <p:cNvSpPr/>
          <p:nvPr/>
        </p:nvSpPr>
        <p:spPr>
          <a:xfrm>
            <a:off x="2067124" y="1980128"/>
            <a:ext cx="675334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it-IT" sz="1600" b="1" dirty="0"/>
              <a:t>Considerazioni finali: </a:t>
            </a:r>
          </a:p>
          <a:p>
            <a:pPr lvl="0"/>
            <a:r>
              <a:rPr lang="it-IT" sz="1600" dirty="0"/>
              <a:t>Sessione plenaria al termine del processo di formazione. </a:t>
            </a:r>
          </a:p>
        </p:txBody>
      </p:sp>
      <p:graphicFrame>
        <p:nvGraphicFramePr>
          <p:cNvPr id="12" name="Tabella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53493035"/>
              </p:ext>
            </p:extLst>
          </p:nvPr>
        </p:nvGraphicFramePr>
        <p:xfrm>
          <a:off x="323528" y="2924944"/>
          <a:ext cx="8064896" cy="2071608"/>
        </p:xfrm>
        <a:graphic>
          <a:graphicData uri="http://schemas.openxmlformats.org/drawingml/2006/table">
            <a:tbl>
              <a:tblPr firstRow="1" bandRow="1">
                <a:tableStyleId>{0E3FDE45-AF77-4B5C-9715-49D594BDF05E}</a:tableStyleId>
              </a:tblPr>
              <a:tblGrid>
                <a:gridCol w="62663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3995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3317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95823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0689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it-IT" sz="1400" b="0" dirty="0"/>
                        <a:t>STEP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400" b="0" dirty="0"/>
                        <a:t>LAST</a:t>
                      </a:r>
                    </a:p>
                    <a:p>
                      <a:endParaRPr lang="it-IT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400" b="0" dirty="0"/>
                        <a:t>CONTENTS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400" b="0" dirty="0"/>
                        <a:t>INSTRUMENTS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400" b="0" dirty="0"/>
                        <a:t>METHODOLOGY</a:t>
                      </a:r>
                    </a:p>
                  </a:txBody>
                  <a:tcPr>
                    <a:solidFill>
                      <a:srgbClr val="FFFFFF">
                        <a:alpha val="67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33968">
                <a:tc rowSpan="3">
                  <a:txBody>
                    <a:bodyPr/>
                    <a:lstStyle/>
                    <a:p>
                      <a:pPr algn="l"/>
                      <a:r>
                        <a:rPr lang="it-IT" sz="1500" b="0" dirty="0"/>
                        <a:t>D</a:t>
                      </a:r>
                    </a:p>
                    <a:p>
                      <a:endParaRPr lang="it-IT" sz="15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lvl="0" indent="0">
                        <a:buFont typeface="Arial"/>
                        <a:buNone/>
                      </a:pPr>
                      <a:r>
                        <a:rPr lang="it-IT" sz="1500" b="0" baseline="0" dirty="0">
                          <a:solidFill>
                            <a:srgbClr val="000000"/>
                          </a:solidFill>
                        </a:rPr>
                        <a:t>30 min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lvl="0" indent="0">
                        <a:buFont typeface="Arial"/>
                        <a:buNone/>
                      </a:pPr>
                      <a:r>
                        <a:rPr lang="it-IT" sz="1500" b="0" dirty="0">
                          <a:solidFill>
                            <a:srgbClr val="000000"/>
                          </a:solidFill>
                        </a:rPr>
                        <a:t>Processo di formazione</a:t>
                      </a:r>
                    </a:p>
                    <a:p>
                      <a:pPr marL="0" lvl="0" indent="0">
                        <a:buFont typeface="Arial"/>
                        <a:buNone/>
                      </a:pPr>
                      <a:endParaRPr lang="it-IT" sz="1500" b="0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marL="285750" marR="0" indent="-2857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500" dirty="0" err="1"/>
                        <a:t>Griglia</a:t>
                      </a:r>
                      <a:r>
                        <a:rPr lang="en-US" sz="1500" dirty="0"/>
                        <a:t> di </a:t>
                      </a:r>
                      <a:r>
                        <a:rPr lang="en-US" sz="1500" dirty="0" err="1"/>
                        <a:t>intervista</a:t>
                      </a:r>
                      <a:r>
                        <a:rPr lang="en-US" sz="1500" dirty="0"/>
                        <a:t> semi </a:t>
                      </a:r>
                      <a:r>
                        <a:rPr lang="en-US" sz="1500" dirty="0" err="1"/>
                        <a:t>strutturata</a:t>
                      </a:r>
                      <a:r>
                        <a:rPr lang="en-US" sz="1500" dirty="0"/>
                        <a:t>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500" dirty="0"/>
                        <a:t>Faccia a faccia</a:t>
                      </a:r>
                      <a:r>
                        <a:rPr lang="it-IT" sz="1500" baseline="0" dirty="0"/>
                        <a:t>*</a:t>
                      </a:r>
                    </a:p>
                  </a:txBody>
                  <a:tcPr>
                    <a:solidFill>
                      <a:srgbClr val="FFFFFF">
                        <a:alpha val="67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it-IT" sz="15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lvl="0" indent="0">
                        <a:buFont typeface="Arial"/>
                        <a:buNone/>
                      </a:pPr>
                      <a:r>
                        <a:rPr lang="it-IT" sz="1500" b="0" baseline="0" dirty="0">
                          <a:solidFill>
                            <a:srgbClr val="000000"/>
                          </a:solidFill>
                        </a:rPr>
                        <a:t>20 min</a:t>
                      </a:r>
                    </a:p>
                    <a:p>
                      <a:pPr marL="0" lvl="0" indent="0">
                        <a:buFont typeface="Arial"/>
                        <a:buNone/>
                      </a:pPr>
                      <a:endParaRPr lang="it-IT" sz="1500" b="0" baseline="0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lvl="0" indent="0">
                        <a:buFont typeface="Arial"/>
                        <a:buNone/>
                      </a:pPr>
                      <a:r>
                        <a:rPr lang="it-IT" sz="1500" b="0" baseline="0" dirty="0">
                          <a:solidFill>
                            <a:srgbClr val="000000"/>
                          </a:solidFill>
                        </a:rPr>
                        <a:t>Suggestions about future initiatives</a:t>
                      </a: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marL="0" indent="0">
                        <a:buFont typeface="Arial"/>
                        <a:buNone/>
                      </a:pPr>
                      <a:endParaRPr lang="it-IT" sz="15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 sz="1500" b="0" dirty="0"/>
                    </a:p>
                  </a:txBody>
                  <a:tcPr>
                    <a:solidFill>
                      <a:srgbClr val="FFFFFF">
                        <a:alpha val="67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it-IT" sz="15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lvl="0" indent="0">
                        <a:buFont typeface="Arial"/>
                        <a:buNone/>
                      </a:pPr>
                      <a:r>
                        <a:rPr lang="it-IT" sz="1500" b="0" baseline="0" dirty="0">
                          <a:solidFill>
                            <a:srgbClr val="000000"/>
                          </a:solidFill>
                        </a:rPr>
                        <a:t>20 min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lvl="0" indent="0">
                        <a:buFont typeface="Arial"/>
                        <a:buNone/>
                      </a:pPr>
                      <a:r>
                        <a:rPr lang="it-IT" sz="1500" b="0" baseline="0" dirty="0">
                          <a:solidFill>
                            <a:srgbClr val="000000"/>
                          </a:solidFill>
                        </a:rPr>
                        <a:t>Final considerations</a:t>
                      </a: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marL="0" indent="0">
                        <a:buFont typeface="Arial"/>
                        <a:buNone/>
                      </a:pPr>
                      <a:endParaRPr lang="it-IT" sz="15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 sz="1500" b="0" dirty="0"/>
                    </a:p>
                  </a:txBody>
                  <a:tcPr>
                    <a:solidFill>
                      <a:srgbClr val="FFFFFF">
                        <a:alpha val="67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9" name="Rettangolo 8"/>
          <p:cNvSpPr/>
          <p:nvPr/>
        </p:nvSpPr>
        <p:spPr>
          <a:xfrm>
            <a:off x="344387" y="5301208"/>
            <a:ext cx="8547296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500" i="1" dirty="0"/>
              <a:t>* </a:t>
            </a:r>
            <a:r>
              <a:rPr lang="en-US" sz="1500" i="1" dirty="0" err="1"/>
              <a:t>Alternativamente</a:t>
            </a:r>
            <a:r>
              <a:rPr lang="en-US" sz="1500" i="1" dirty="0"/>
              <a:t> </a:t>
            </a:r>
            <a:r>
              <a:rPr lang="en-US" sz="1500" i="1" dirty="0" err="1"/>
              <a:t>sarà</a:t>
            </a:r>
            <a:r>
              <a:rPr lang="en-US" sz="1500" i="1" dirty="0"/>
              <a:t> </a:t>
            </a:r>
            <a:r>
              <a:rPr lang="en-US" sz="1500" i="1" dirty="0" err="1"/>
              <a:t>possibile</a:t>
            </a:r>
            <a:r>
              <a:rPr lang="en-US" sz="1500" i="1" dirty="0"/>
              <a:t> </a:t>
            </a:r>
            <a:r>
              <a:rPr lang="en-US" sz="1500" i="1" dirty="0" err="1"/>
              <a:t>attivare</a:t>
            </a:r>
            <a:r>
              <a:rPr lang="en-US" sz="1500" i="1" dirty="0"/>
              <a:t> </a:t>
            </a:r>
            <a:r>
              <a:rPr lang="en-US" sz="1500" i="1" dirty="0" err="1"/>
              <a:t>una</a:t>
            </a:r>
            <a:r>
              <a:rPr lang="en-US" sz="1500" i="1" dirty="0"/>
              <a:t> </a:t>
            </a:r>
            <a:r>
              <a:rPr lang="en-US" sz="1500" i="1" dirty="0" err="1"/>
              <a:t>formazione</a:t>
            </a:r>
            <a:r>
              <a:rPr lang="en-US" sz="1500" i="1" dirty="0"/>
              <a:t> a </a:t>
            </a:r>
            <a:r>
              <a:rPr lang="en-US" sz="1500" i="1" dirty="0" err="1"/>
              <a:t>distanza</a:t>
            </a:r>
            <a:r>
              <a:rPr lang="en-US" sz="1500" i="1" dirty="0"/>
              <a:t>, ad </a:t>
            </a:r>
            <a:r>
              <a:rPr lang="en-US" sz="1500" i="1" dirty="0" err="1"/>
              <a:t>esempio</a:t>
            </a:r>
            <a:r>
              <a:rPr lang="en-US" sz="1500" i="1" dirty="0"/>
              <a:t> </a:t>
            </a:r>
            <a:r>
              <a:rPr lang="en-US" sz="1500" i="1" dirty="0" err="1"/>
              <a:t>tramite</a:t>
            </a:r>
            <a:r>
              <a:rPr lang="en-US" sz="1500" i="1" dirty="0"/>
              <a:t> skype</a:t>
            </a:r>
            <a:endParaRPr lang="it-IT" sz="1500" i="1" dirty="0"/>
          </a:p>
        </p:txBody>
      </p:sp>
    </p:spTree>
    <p:extLst>
      <p:ext uri="{BB962C8B-B14F-4D97-AF65-F5344CB8AC3E}">
        <p14:creationId xmlns:p14="http://schemas.microsoft.com/office/powerpoint/2010/main" val="265725008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373616" cy="504056"/>
          </a:xfrm>
        </p:spPr>
        <p:txBody>
          <a:bodyPr>
            <a:noAutofit/>
          </a:bodyPr>
          <a:lstStyle/>
          <a:p>
            <a:r>
              <a:rPr lang="it-IT" sz="3200" b="1" dirty="0"/>
              <a:t>"SoMExNet - </a:t>
            </a:r>
            <a:r>
              <a:rPr lang="it-IT" sz="2500" b="1" dirty="0"/>
              <a:t>Network enhancing the SoMEx app"</a:t>
            </a:r>
            <a:endParaRPr lang="en-GB" sz="25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23528" y="1484784"/>
            <a:ext cx="7848872" cy="5112568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it-IT" sz="2000" b="1" dirty="0">
                <a:solidFill>
                  <a:schemeClr val="accent1"/>
                </a:solidFill>
              </a:rPr>
              <a:t>PARTNERSHIP</a:t>
            </a:r>
          </a:p>
          <a:p>
            <a:pPr marL="0" indent="0" algn="just">
              <a:buNone/>
            </a:pPr>
            <a:r>
              <a:rPr lang="it-IT" sz="2000" dirty="0"/>
              <a:t>IFAPME</a:t>
            </a:r>
          </a:p>
          <a:p>
            <a:pPr marL="0" indent="0" algn="just">
              <a:buNone/>
            </a:pPr>
            <a:r>
              <a:rPr lang="it-IT" sz="2000" dirty="0"/>
              <a:t>CENFIC</a:t>
            </a:r>
          </a:p>
          <a:p>
            <a:pPr marL="0" indent="0" algn="just">
              <a:buNone/>
            </a:pPr>
            <a:r>
              <a:rPr lang="it-IT" sz="2000" dirty="0"/>
              <a:t>FORMEDIL</a:t>
            </a:r>
          </a:p>
          <a:p>
            <a:pPr marL="0" indent="0" algn="just">
              <a:buNone/>
            </a:pPr>
            <a:r>
              <a:rPr lang="it-IT" sz="2000" dirty="0"/>
              <a:t>FUNDACIÓN LABORAL DE LA CONSTRUCCIÓN</a:t>
            </a:r>
          </a:p>
          <a:p>
            <a:pPr marL="0" indent="0" algn="just">
              <a:buNone/>
            </a:pPr>
            <a:r>
              <a:rPr lang="it-IT" sz="2000" dirty="0"/>
              <a:t>IRTIC</a:t>
            </a:r>
          </a:p>
          <a:p>
            <a:pPr marL="0" indent="0" algn="just">
              <a:buNone/>
            </a:pPr>
            <a:r>
              <a:rPr lang="it-IT" sz="2000" dirty="0"/>
              <a:t>BZB</a:t>
            </a:r>
          </a:p>
          <a:p>
            <a:pPr marL="0" indent="0" algn="just">
              <a:buNone/>
            </a:pPr>
            <a:r>
              <a:rPr lang="it-IT" sz="2000" dirty="0"/>
              <a:t>CCA-BTP</a:t>
            </a:r>
          </a:p>
        </p:txBody>
      </p:sp>
      <p:pic>
        <p:nvPicPr>
          <p:cNvPr id="8" name="Image 1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70" t="1" b="-2806"/>
          <a:stretch/>
        </p:blipFill>
        <p:spPr>
          <a:xfrm>
            <a:off x="2051720" y="4221088"/>
            <a:ext cx="4469160" cy="140190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1330372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373616" cy="504056"/>
          </a:xfrm>
        </p:spPr>
        <p:txBody>
          <a:bodyPr>
            <a:noAutofit/>
          </a:bodyPr>
          <a:lstStyle/>
          <a:p>
            <a:r>
              <a:rPr lang="it-IT" sz="2200" b="1" dirty="0"/>
              <a:t>"SoMExNet - Network enhancing the SoMEx app"</a:t>
            </a:r>
            <a:endParaRPr lang="en-GB" sz="2200" dirty="0"/>
          </a:p>
        </p:txBody>
      </p:sp>
      <p:sp>
        <p:nvSpPr>
          <p:cNvPr id="5" name="Espace réservé du contenu 2"/>
          <p:cNvSpPr>
            <a:spLocks noGrp="1"/>
          </p:cNvSpPr>
          <p:nvPr>
            <p:ph idx="1"/>
          </p:nvPr>
        </p:nvSpPr>
        <p:spPr>
          <a:xfrm>
            <a:off x="323528" y="1772816"/>
            <a:ext cx="8136904" cy="3240360"/>
          </a:xfrm>
        </p:spPr>
        <p:txBody>
          <a:bodyPr>
            <a:noAutofit/>
          </a:bodyPr>
          <a:lstStyle/>
          <a:p>
            <a:pPr algn="just">
              <a:buFont typeface="Arial" panose="020B0604020202020204" pitchFamily="34" charset="0"/>
              <a:buChar char="•"/>
            </a:pPr>
            <a:r>
              <a:rPr lang="en-US" sz="2200" dirty="0"/>
              <a:t>Per testare l’ applicazione web SoMExNet e il percorso formativo, i partner di progetto hanno: 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it-IT" sz="2200" dirty="0"/>
              <a:t>Progettato un percorso specifico di sperimentazione;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it-IT" sz="2200" dirty="0"/>
              <a:t>Attivato un sistema per il quale ogni partner di progetto, nel suo Paese di origine, attiva la sperimentazione in collaborazione con Partner Associati (nel caso dell’ Italia Scuole Edili) e Utenti Finali;</a:t>
            </a: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40251456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373616" cy="504056"/>
          </a:xfrm>
        </p:spPr>
        <p:txBody>
          <a:bodyPr>
            <a:noAutofit/>
          </a:bodyPr>
          <a:lstStyle/>
          <a:p>
            <a:r>
              <a:rPr lang="it-IT" sz="2200" b="1" dirty="0"/>
              <a:t>"SoMExNet - Network enhancing the SoMEx app"</a:t>
            </a:r>
            <a:endParaRPr lang="en-GB" sz="2200" dirty="0"/>
          </a:p>
        </p:txBody>
      </p:sp>
      <p:sp>
        <p:nvSpPr>
          <p:cNvPr id="5" name="Espace réservé du contenu 2"/>
          <p:cNvSpPr>
            <a:spLocks noGrp="1"/>
          </p:cNvSpPr>
          <p:nvPr>
            <p:ph idx="1"/>
          </p:nvPr>
        </p:nvSpPr>
        <p:spPr>
          <a:xfrm>
            <a:off x="323528" y="908720"/>
            <a:ext cx="8136904" cy="4608512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it-IT" sz="2200" dirty="0"/>
              <a:t>Sequenze del processo:</a:t>
            </a:r>
          </a:p>
          <a:p>
            <a:pPr algn="just"/>
            <a:r>
              <a:rPr lang="it-IT" sz="2200" dirty="0"/>
              <a:t>Il partner di progetto attiva un piccolo percorso di formazione al partner associato (formazione ai formatori)</a:t>
            </a:r>
          </a:p>
          <a:p>
            <a:pPr algn="just"/>
            <a:r>
              <a:rPr lang="it-IT" sz="2200" dirty="0"/>
              <a:t>Il partner associato attiva un piccolo percorso di formazione agli utenti finali (partecipanti alla mobilità);</a:t>
            </a:r>
          </a:p>
          <a:p>
            <a:pPr algn="just"/>
            <a:r>
              <a:rPr lang="it-IT" sz="2200" dirty="0"/>
              <a:t>Al termine del processo di formazione, sia il partner associato che l'utente finale completano alcuni questionari di valutazione riguardanti sia l'applicazione web sia il processo di formazione;</a:t>
            </a:r>
          </a:p>
          <a:p>
            <a:pPr algn="just"/>
            <a:r>
              <a:rPr lang="it-IT" sz="2200" dirty="0"/>
              <a:t>Con i suggerimenti ricevuti, i partner del progetto potranno migliorare il percorso formativo e l'applicazione web Somexnet.</a:t>
            </a:r>
          </a:p>
        </p:txBody>
      </p:sp>
    </p:spTree>
    <p:extLst>
      <p:ext uri="{BB962C8B-B14F-4D97-AF65-F5344CB8AC3E}">
        <p14:creationId xmlns:p14="http://schemas.microsoft.com/office/powerpoint/2010/main" val="31742209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373616" cy="504056"/>
          </a:xfrm>
        </p:spPr>
        <p:txBody>
          <a:bodyPr>
            <a:noAutofit/>
          </a:bodyPr>
          <a:lstStyle/>
          <a:p>
            <a:r>
              <a:rPr lang="it-IT" sz="2200" b="1" dirty="0"/>
              <a:t>"SoMExNet - Network enhancing the SoMEx app"</a:t>
            </a:r>
            <a:endParaRPr lang="en-GB" sz="2200" dirty="0"/>
          </a:p>
        </p:txBody>
      </p:sp>
      <p:sp>
        <p:nvSpPr>
          <p:cNvPr id="5" name="Espace réservé du contenu 2"/>
          <p:cNvSpPr>
            <a:spLocks noGrp="1"/>
          </p:cNvSpPr>
          <p:nvPr>
            <p:ph idx="1"/>
          </p:nvPr>
        </p:nvSpPr>
        <p:spPr>
          <a:xfrm>
            <a:off x="323528" y="1988840"/>
            <a:ext cx="7920880" cy="2160240"/>
          </a:xfrm>
        </p:spPr>
        <p:txBody>
          <a:bodyPr>
            <a:noAutofit/>
          </a:bodyPr>
          <a:lstStyle/>
          <a:p>
            <a:pPr algn="just">
              <a:buFont typeface="Arial" panose="020B0604020202020204" pitchFamily="34" charset="0"/>
              <a:buChar char="•"/>
            </a:pPr>
            <a:r>
              <a:rPr lang="it-IT" sz="2400" dirty="0"/>
              <a:t>Le pagine seguenti descrivono le fasi del processo di sperimentazione e i relativi programmi di formazione; di conseguenza, il partner associato formerà gli Utenti finali e fornirà feedback ai partner del progetto.</a:t>
            </a:r>
          </a:p>
          <a:p>
            <a:pPr algn="just">
              <a:buFont typeface="Arial" panose="020B0604020202020204" pitchFamily="34" charset="0"/>
              <a:buChar char="•"/>
            </a:pPr>
            <a:endParaRPr lang="it-IT" sz="2400" dirty="0"/>
          </a:p>
          <a:p>
            <a:pPr marL="0" indent="0" algn="just">
              <a:buNone/>
            </a:pPr>
            <a:endParaRPr lang="it-IT" sz="2400" dirty="0"/>
          </a:p>
        </p:txBody>
      </p:sp>
    </p:spTree>
    <p:extLst>
      <p:ext uri="{BB962C8B-B14F-4D97-AF65-F5344CB8AC3E}">
        <p14:creationId xmlns:p14="http://schemas.microsoft.com/office/powerpoint/2010/main" val="40249835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 txBox="1">
            <a:spLocks/>
          </p:cNvSpPr>
          <p:nvPr/>
        </p:nvSpPr>
        <p:spPr>
          <a:xfrm>
            <a:off x="251520" y="188640"/>
            <a:ext cx="6552728" cy="504056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GB" sz="3200" b="1" dirty="0"/>
              <a:t>To achieve the objectives:</a:t>
            </a:r>
            <a:endParaRPr lang="en-GB" sz="3200" dirty="0"/>
          </a:p>
        </p:txBody>
      </p:sp>
      <p:sp>
        <p:nvSpPr>
          <p:cNvPr id="6" name="Espace réservé du contenu 2"/>
          <p:cNvSpPr txBox="1">
            <a:spLocks/>
          </p:cNvSpPr>
          <p:nvPr/>
        </p:nvSpPr>
        <p:spPr>
          <a:xfrm>
            <a:off x="323528" y="1268760"/>
            <a:ext cx="8352928" cy="54726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n-US" sz="2400" dirty="0" err="1"/>
              <a:t>Processo</a:t>
            </a:r>
            <a:r>
              <a:rPr lang="en-US" sz="2400" dirty="0"/>
              <a:t> di </a:t>
            </a:r>
            <a:r>
              <a:rPr lang="en-US" sz="2400" dirty="0" err="1"/>
              <a:t>sperimentazione</a:t>
            </a:r>
            <a:r>
              <a:rPr lang="en-US" sz="2400" dirty="0"/>
              <a:t> </a:t>
            </a:r>
            <a:r>
              <a:rPr lang="en-US" sz="2400" dirty="0" err="1"/>
              <a:t>della</a:t>
            </a:r>
            <a:r>
              <a:rPr lang="en-US" sz="2400" dirty="0"/>
              <a:t> </a:t>
            </a:r>
            <a:r>
              <a:rPr lang="en-US" sz="2400" dirty="0" err="1"/>
              <a:t>formazione</a:t>
            </a:r>
            <a:r>
              <a:rPr lang="it-IT" sz="2400" b="1" dirty="0">
                <a:solidFill>
                  <a:schemeClr val="tx1"/>
                </a:solidFill>
                <a:latin typeface="Trebuchet MS"/>
                <a:cs typeface="Trebuchet MS"/>
              </a:rPr>
              <a:t>:</a:t>
            </a:r>
          </a:p>
          <a:p>
            <a:pPr marL="0" indent="0" algn="just">
              <a:buNone/>
            </a:pPr>
            <a:endParaRPr lang="it-IT" sz="1000" b="1" dirty="0">
              <a:solidFill>
                <a:schemeClr val="tx1"/>
              </a:solidFill>
              <a:latin typeface="Trebuchet MS"/>
              <a:cs typeface="Trebuchet MS"/>
            </a:endParaRPr>
          </a:p>
          <a:p>
            <a:pPr algn="just">
              <a:buFont typeface="Wingdings" panose="05000000000000000000" pitchFamily="2" charset="2"/>
              <a:buChar char="§"/>
            </a:pPr>
            <a:r>
              <a:rPr lang="it-IT" sz="2400" dirty="0"/>
              <a:t>Due programmi formativi destinati a differenti target:</a:t>
            </a:r>
          </a:p>
          <a:p>
            <a:pPr algn="just">
              <a:buFont typeface="Wingdings" panose="05000000000000000000" pitchFamily="2" charset="2"/>
              <a:buChar char="§"/>
            </a:pPr>
            <a:endParaRPr lang="it-IT" sz="1000" dirty="0"/>
          </a:p>
          <a:p>
            <a:pPr lvl="1" algn="just">
              <a:buClr>
                <a:schemeClr val="accent2"/>
              </a:buClr>
            </a:pPr>
            <a:r>
              <a:rPr lang="it-IT" sz="2400" b="1" dirty="0">
                <a:solidFill>
                  <a:schemeClr val="accent2"/>
                </a:solidFill>
                <a:cs typeface="Trebuchet MS"/>
              </a:rPr>
              <a:t>FASE A: </a:t>
            </a:r>
            <a:r>
              <a:rPr lang="it-IT" sz="2400" b="1" dirty="0">
                <a:solidFill>
                  <a:schemeClr val="tx1"/>
                </a:solidFill>
                <a:cs typeface="Trebuchet MS"/>
              </a:rPr>
              <a:t>dal Partner di Progetto al Partner Associato;</a:t>
            </a:r>
          </a:p>
          <a:p>
            <a:pPr lvl="1" algn="just">
              <a:buClr>
                <a:schemeClr val="accent2"/>
              </a:buClr>
            </a:pPr>
            <a:endParaRPr lang="it-IT" sz="500" b="1" dirty="0">
              <a:cs typeface="Trebuchet MS"/>
            </a:endParaRPr>
          </a:p>
          <a:p>
            <a:pPr lvl="1" algn="just">
              <a:buClrTx/>
            </a:pPr>
            <a:r>
              <a:rPr lang="it-IT" sz="2400" b="1" dirty="0">
                <a:solidFill>
                  <a:srgbClr val="72A528"/>
                </a:solidFill>
                <a:cs typeface="Trebuchet MS"/>
              </a:rPr>
              <a:t>FASE B:  </a:t>
            </a:r>
            <a:r>
              <a:rPr lang="it-IT" sz="2400" b="1" dirty="0">
                <a:solidFill>
                  <a:schemeClr val="tx1"/>
                </a:solidFill>
                <a:cs typeface="Trebuchet MS"/>
              </a:rPr>
              <a:t>dal Partner Associato all’ Utente Finale. </a:t>
            </a:r>
          </a:p>
          <a:p>
            <a:pPr marL="0" lvl="1" indent="0" algn="just">
              <a:buNone/>
            </a:pPr>
            <a:endParaRPr lang="it-IT" i="1" dirty="0"/>
          </a:p>
          <a:p>
            <a:pPr marL="0" lvl="1" indent="0" algn="just">
              <a:buNone/>
            </a:pPr>
            <a:r>
              <a:rPr lang="it-IT" i="1" dirty="0"/>
              <a:t>Note:</a:t>
            </a:r>
          </a:p>
          <a:p>
            <a:pPr marL="342900" lvl="1" indent="-342900" algn="just">
              <a:buFont typeface="Wingdings" panose="05000000000000000000" pitchFamily="2" charset="2"/>
              <a:buChar char="ü"/>
            </a:pPr>
            <a:r>
              <a:rPr lang="it-IT" dirty="0"/>
              <a:t>Il partner associato * è il centro di formazione. Gli utenti finali ** sono i partecipanti coinvolti nelle iniziative di mobilità;</a:t>
            </a:r>
          </a:p>
          <a:p>
            <a:pPr marL="342900" lvl="1" indent="-342900" algn="just">
              <a:buFont typeface="Wingdings" panose="05000000000000000000" pitchFamily="2" charset="2"/>
              <a:buChar char="ü"/>
            </a:pPr>
            <a:r>
              <a:rPr lang="it-IT" dirty="0"/>
              <a:t>Nel PERCORSO A Il centro di formazione forma il Partner associato; nel PERCORSO B il Partner associato forma l'Utente finale.</a:t>
            </a:r>
          </a:p>
        </p:txBody>
      </p:sp>
    </p:spTree>
    <p:extLst>
      <p:ext uri="{BB962C8B-B14F-4D97-AF65-F5344CB8AC3E}">
        <p14:creationId xmlns:p14="http://schemas.microsoft.com/office/powerpoint/2010/main" val="23949825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373616" cy="504056"/>
          </a:xfrm>
        </p:spPr>
        <p:txBody>
          <a:bodyPr>
            <a:noAutofit/>
          </a:bodyPr>
          <a:lstStyle/>
          <a:p>
            <a:pPr>
              <a:lnSpc>
                <a:spcPct val="90000"/>
              </a:lnSpc>
            </a:pPr>
            <a:r>
              <a:rPr lang="en-GB" sz="3200" b="1" spc="-80" dirty="0" err="1"/>
              <a:t>Sequenza</a:t>
            </a:r>
            <a:r>
              <a:rPr lang="en-GB" sz="3200" b="1" spc="-80" dirty="0"/>
              <a:t> </a:t>
            </a:r>
            <a:r>
              <a:rPr lang="en-GB" sz="3200" b="1" spc="-80" dirty="0" err="1"/>
              <a:t>cronologica</a:t>
            </a:r>
            <a:r>
              <a:rPr lang="en-GB" sz="3200" b="1" spc="-80" dirty="0"/>
              <a:t> </a:t>
            </a:r>
            <a:br>
              <a:rPr lang="en-GB" sz="3200" b="1" spc="-80" dirty="0"/>
            </a:br>
            <a:r>
              <a:rPr lang="en-GB" sz="3200" b="1" spc="-80" dirty="0"/>
              <a:t>e </a:t>
            </a:r>
            <a:r>
              <a:rPr lang="en-GB" sz="3200" b="1" spc="-80" dirty="0" err="1"/>
              <a:t>percorso</a:t>
            </a:r>
            <a:r>
              <a:rPr lang="en-GB" sz="3200" b="1" spc="-80" dirty="0"/>
              <a:t> </a:t>
            </a:r>
            <a:r>
              <a:rPr lang="en-GB" sz="3200" b="1" spc="-80" dirty="0" err="1"/>
              <a:t>formativo</a:t>
            </a:r>
            <a:br>
              <a:rPr lang="en-GB" sz="3200" b="1" spc="-80" dirty="0"/>
            </a:br>
            <a:endParaRPr lang="en-GB" sz="3200" spc="-80" dirty="0"/>
          </a:p>
        </p:txBody>
      </p:sp>
      <p:sp>
        <p:nvSpPr>
          <p:cNvPr id="3" name="Rettangolo 2"/>
          <p:cNvSpPr/>
          <p:nvPr/>
        </p:nvSpPr>
        <p:spPr>
          <a:xfrm>
            <a:off x="323528" y="1268760"/>
            <a:ext cx="2592288" cy="532859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6" name="Rettangolo 5"/>
          <p:cNvSpPr/>
          <p:nvPr/>
        </p:nvSpPr>
        <p:spPr>
          <a:xfrm>
            <a:off x="2915816" y="1268760"/>
            <a:ext cx="2664296" cy="532859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" name="Rettangolo 6"/>
          <p:cNvSpPr/>
          <p:nvPr/>
        </p:nvSpPr>
        <p:spPr>
          <a:xfrm>
            <a:off x="5580112" y="1268760"/>
            <a:ext cx="2448272" cy="532859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graphicFrame>
        <p:nvGraphicFramePr>
          <p:cNvPr id="29" name="Diagramma 28"/>
          <p:cNvGraphicFramePr/>
          <p:nvPr>
            <p:extLst>
              <p:ext uri="{D42A27DB-BD31-4B8C-83A1-F6EECF244321}">
                <p14:modId xmlns:p14="http://schemas.microsoft.com/office/powerpoint/2010/main" val="2673744207"/>
              </p:ext>
            </p:extLst>
          </p:nvPr>
        </p:nvGraphicFramePr>
        <p:xfrm>
          <a:off x="395536" y="2060848"/>
          <a:ext cx="9661073" cy="45365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CasellaDiTesto 3"/>
          <p:cNvSpPr txBox="1"/>
          <p:nvPr/>
        </p:nvSpPr>
        <p:spPr>
          <a:xfrm>
            <a:off x="323528" y="1268760"/>
            <a:ext cx="2250681" cy="8002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chemeClr val="accent2"/>
                </a:solidFill>
              </a:rPr>
              <a:t>PATH A </a:t>
            </a:r>
            <a:br>
              <a:rPr lang="en-GB" sz="1400" b="1" dirty="0">
                <a:solidFill>
                  <a:schemeClr val="accent2"/>
                </a:solidFill>
              </a:rPr>
            </a:br>
            <a:r>
              <a:rPr lang="en-GB" sz="1400" b="1" i="1" dirty="0">
                <a:solidFill>
                  <a:schemeClr val="accent2"/>
                </a:solidFill>
              </a:rPr>
              <a:t>dal Partner di </a:t>
            </a:r>
            <a:r>
              <a:rPr lang="en-GB" sz="1400" b="1" i="1" dirty="0" err="1">
                <a:solidFill>
                  <a:schemeClr val="accent2"/>
                </a:solidFill>
              </a:rPr>
              <a:t>progetto</a:t>
            </a:r>
            <a:r>
              <a:rPr lang="en-GB" sz="1400" b="1" i="1" dirty="0">
                <a:solidFill>
                  <a:schemeClr val="accent2"/>
                </a:solidFill>
              </a:rPr>
              <a:t> </a:t>
            </a:r>
          </a:p>
          <a:p>
            <a:r>
              <a:rPr lang="en-GB" sz="1400" b="1" i="1" dirty="0">
                <a:solidFill>
                  <a:schemeClr val="accent2"/>
                </a:solidFill>
              </a:rPr>
              <a:t>Al Partner </a:t>
            </a:r>
            <a:r>
              <a:rPr lang="en-GB" sz="1400" b="1" i="1" dirty="0" err="1">
                <a:solidFill>
                  <a:schemeClr val="accent2"/>
                </a:solidFill>
              </a:rPr>
              <a:t>Associato</a:t>
            </a:r>
            <a:r>
              <a:rPr lang="en-GB" sz="1400" b="1" i="1" dirty="0">
                <a:solidFill>
                  <a:schemeClr val="accent2"/>
                </a:solidFill>
              </a:rPr>
              <a:t> </a:t>
            </a:r>
            <a:endParaRPr lang="it-IT" sz="1400" i="1" dirty="0">
              <a:solidFill>
                <a:schemeClr val="accent2"/>
              </a:solidFill>
            </a:endParaRPr>
          </a:p>
        </p:txBody>
      </p:sp>
      <p:sp>
        <p:nvSpPr>
          <p:cNvPr id="9" name="CasellaDiTesto 8"/>
          <p:cNvSpPr txBox="1"/>
          <p:nvPr/>
        </p:nvSpPr>
        <p:spPr>
          <a:xfrm>
            <a:off x="2977828" y="1268760"/>
            <a:ext cx="2458268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008000"/>
                </a:solidFill>
              </a:rPr>
              <a:t>PATH B </a:t>
            </a:r>
            <a:br>
              <a:rPr lang="en-GB" b="1" dirty="0">
                <a:solidFill>
                  <a:srgbClr val="008000"/>
                </a:solidFill>
              </a:rPr>
            </a:br>
            <a:r>
              <a:rPr lang="en-GB" sz="1400" b="1" i="1" dirty="0">
                <a:solidFill>
                  <a:srgbClr val="008000"/>
                </a:solidFill>
              </a:rPr>
              <a:t>dal Partner </a:t>
            </a:r>
            <a:r>
              <a:rPr lang="en-GB" sz="1400" b="1" i="1" dirty="0" err="1">
                <a:solidFill>
                  <a:srgbClr val="008000"/>
                </a:solidFill>
              </a:rPr>
              <a:t>Associato</a:t>
            </a:r>
            <a:r>
              <a:rPr lang="en-GB" sz="1400" b="1" i="1" dirty="0">
                <a:solidFill>
                  <a:srgbClr val="008000"/>
                </a:solidFill>
              </a:rPr>
              <a:t> all’ </a:t>
            </a:r>
            <a:r>
              <a:rPr lang="en-GB" sz="1400" b="1" i="1" dirty="0" err="1">
                <a:solidFill>
                  <a:srgbClr val="008000"/>
                </a:solidFill>
              </a:rPr>
              <a:t>Utente</a:t>
            </a:r>
            <a:r>
              <a:rPr lang="en-GB" sz="1400" b="1" i="1" dirty="0">
                <a:solidFill>
                  <a:srgbClr val="008000"/>
                </a:solidFill>
              </a:rPr>
              <a:t> finale </a:t>
            </a:r>
            <a:endParaRPr lang="it-IT" sz="1400" i="1" dirty="0">
              <a:solidFill>
                <a:srgbClr val="008000"/>
              </a:solidFill>
            </a:endParaRPr>
          </a:p>
        </p:txBody>
      </p:sp>
      <p:sp>
        <p:nvSpPr>
          <p:cNvPr id="10" name="CasellaDiTesto 9"/>
          <p:cNvSpPr txBox="1"/>
          <p:nvPr/>
        </p:nvSpPr>
        <p:spPr>
          <a:xfrm>
            <a:off x="5724128" y="1268760"/>
            <a:ext cx="2231701" cy="8002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chemeClr val="accent2"/>
                </a:solidFill>
              </a:rPr>
              <a:t>PATH A / </a:t>
            </a:r>
            <a:r>
              <a:rPr lang="en-GB" b="1" dirty="0">
                <a:solidFill>
                  <a:srgbClr val="008000"/>
                </a:solidFill>
              </a:rPr>
              <a:t>PATH B</a:t>
            </a:r>
            <a:br>
              <a:rPr lang="en-GB" b="1" dirty="0">
                <a:solidFill>
                  <a:schemeClr val="accent2"/>
                </a:solidFill>
              </a:rPr>
            </a:br>
            <a:r>
              <a:rPr lang="en-GB" sz="1400" b="1" i="1" dirty="0">
                <a:solidFill>
                  <a:schemeClr val="accent2"/>
                </a:solidFill>
              </a:rPr>
              <a:t>dal Partner di </a:t>
            </a:r>
            <a:r>
              <a:rPr lang="en-GB" sz="1400" b="1" i="1" dirty="0" err="1">
                <a:solidFill>
                  <a:schemeClr val="accent2"/>
                </a:solidFill>
              </a:rPr>
              <a:t>progetto</a:t>
            </a:r>
            <a:r>
              <a:rPr lang="en-GB" sz="1400" b="1" i="1" dirty="0">
                <a:solidFill>
                  <a:schemeClr val="accent2"/>
                </a:solidFill>
              </a:rPr>
              <a:t> </a:t>
            </a:r>
          </a:p>
          <a:p>
            <a:r>
              <a:rPr lang="en-GB" sz="1400" b="1" i="1" dirty="0">
                <a:solidFill>
                  <a:schemeClr val="accent2"/>
                </a:solidFill>
              </a:rPr>
              <a:t>al </a:t>
            </a:r>
            <a:r>
              <a:rPr lang="en-GB" sz="1400" b="1" i="1" dirty="0" err="1">
                <a:solidFill>
                  <a:schemeClr val="accent2"/>
                </a:solidFill>
              </a:rPr>
              <a:t>Partenr</a:t>
            </a:r>
            <a:r>
              <a:rPr lang="en-GB" sz="1400" b="1" i="1" dirty="0">
                <a:solidFill>
                  <a:schemeClr val="accent2"/>
                </a:solidFill>
              </a:rPr>
              <a:t> </a:t>
            </a:r>
            <a:r>
              <a:rPr lang="en-GB" sz="1400" b="1" i="1" dirty="0" err="1">
                <a:solidFill>
                  <a:schemeClr val="accent2"/>
                </a:solidFill>
              </a:rPr>
              <a:t>Associato</a:t>
            </a:r>
            <a:endParaRPr lang="it-IT" sz="1400" i="1" dirty="0">
              <a:solidFill>
                <a:schemeClr val="accent2"/>
              </a:solidFill>
            </a:endParaRPr>
          </a:p>
        </p:txBody>
      </p:sp>
      <p:sp>
        <p:nvSpPr>
          <p:cNvPr id="5" name="CasellaDiTesto 4"/>
          <p:cNvSpPr txBox="1"/>
          <p:nvPr/>
        </p:nvSpPr>
        <p:spPr>
          <a:xfrm>
            <a:off x="244848" y="2957750"/>
            <a:ext cx="1512168" cy="35086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it-IT" sz="1200" b="1" dirty="0"/>
              <a:t>Formazione su: </a:t>
            </a:r>
          </a:p>
          <a:p>
            <a:pPr lvl="0"/>
            <a:endParaRPr lang="it-IT" sz="600" dirty="0"/>
          </a:p>
          <a:p>
            <a:pPr marL="228600" lvl="0" indent="-228600">
              <a:buFont typeface="+mj-lt"/>
              <a:buAutoNum type="arabicPeriod"/>
            </a:pPr>
            <a:r>
              <a:rPr lang="it-IT" sz="1200" dirty="0"/>
              <a:t>SoMExNet Project </a:t>
            </a:r>
          </a:p>
          <a:p>
            <a:pPr marL="228600" lvl="0" indent="-228600">
              <a:buFont typeface="+mj-lt"/>
              <a:buAutoNum type="arabicPeriod"/>
            </a:pPr>
            <a:endParaRPr lang="it-IT" sz="600" dirty="0"/>
          </a:p>
          <a:p>
            <a:pPr marL="228600" lvl="0" indent="-228600">
              <a:buFont typeface="+mj-lt"/>
              <a:buAutoNum type="arabicPeriod"/>
            </a:pPr>
            <a:r>
              <a:rPr lang="it-IT" sz="1200" dirty="0"/>
              <a:t>SoMExNet applicazione web;</a:t>
            </a:r>
          </a:p>
          <a:p>
            <a:pPr marL="228600" lvl="0" indent="-228600">
              <a:buFont typeface="+mj-lt"/>
              <a:buAutoNum type="arabicPeriod"/>
            </a:pPr>
            <a:endParaRPr lang="it-IT" sz="600" dirty="0"/>
          </a:p>
          <a:p>
            <a:pPr marL="228600" lvl="0" indent="-228600">
              <a:buFont typeface="+mj-lt"/>
              <a:buAutoNum type="arabicPeriod"/>
            </a:pPr>
            <a:r>
              <a:rPr lang="en-US" sz="1200" dirty="0"/>
              <a:t>Tool 1 and Tool 2 </a:t>
            </a:r>
            <a:r>
              <a:rPr lang="en-US" sz="1200" dirty="0" err="1"/>
              <a:t>richiesti</a:t>
            </a:r>
            <a:r>
              <a:rPr lang="en-US" sz="1200" dirty="0"/>
              <a:t> per la </a:t>
            </a:r>
            <a:r>
              <a:rPr lang="en-US" sz="1200" dirty="0" err="1"/>
              <a:t>formazione</a:t>
            </a:r>
            <a:r>
              <a:rPr lang="en-US" sz="1200" dirty="0"/>
              <a:t> dell’ </a:t>
            </a:r>
            <a:r>
              <a:rPr lang="en-US" sz="1200" dirty="0" err="1"/>
              <a:t>Utente</a:t>
            </a:r>
            <a:r>
              <a:rPr lang="en-US" sz="1200" dirty="0"/>
              <a:t> finale </a:t>
            </a:r>
          </a:p>
          <a:p>
            <a:pPr marL="228600" lvl="0" indent="-228600">
              <a:buFont typeface="+mj-lt"/>
              <a:buAutoNum type="arabicPeriod"/>
            </a:pPr>
            <a:endParaRPr lang="en-US" sz="1200" dirty="0"/>
          </a:p>
          <a:p>
            <a:pPr marL="228600" lvl="0" indent="-228600">
              <a:buFont typeface="+mj-lt"/>
              <a:buAutoNum type="arabicPeriod"/>
            </a:pPr>
            <a:r>
              <a:rPr lang="en-US" sz="1200" dirty="0" err="1"/>
              <a:t>Processo</a:t>
            </a:r>
            <a:r>
              <a:rPr lang="en-US" sz="1200" dirty="0"/>
              <a:t> di </a:t>
            </a:r>
            <a:r>
              <a:rPr lang="en-US" sz="1200" dirty="0" err="1"/>
              <a:t>valutazione</a:t>
            </a:r>
            <a:r>
              <a:rPr lang="en-US" sz="1200" dirty="0"/>
              <a:t> per l’ </a:t>
            </a:r>
            <a:r>
              <a:rPr lang="en-US" sz="1200" dirty="0" err="1"/>
              <a:t>efficacia</a:t>
            </a:r>
            <a:r>
              <a:rPr lang="en-US" sz="1200" dirty="0"/>
              <a:t> di </a:t>
            </a:r>
            <a:r>
              <a:rPr lang="en-US" sz="1200" dirty="0" err="1"/>
              <a:t>azioni</a:t>
            </a:r>
            <a:r>
              <a:rPr lang="en-US" sz="1200" dirty="0"/>
              <a:t> e </a:t>
            </a:r>
            <a:r>
              <a:rPr lang="en-US" sz="1200" dirty="0" err="1"/>
              <a:t>strumenti</a:t>
            </a:r>
            <a:r>
              <a:rPr lang="en-US" sz="1200" dirty="0"/>
              <a:t>; </a:t>
            </a:r>
          </a:p>
        </p:txBody>
      </p:sp>
      <p:sp>
        <p:nvSpPr>
          <p:cNvPr id="13" name="CasellaDiTesto 12"/>
          <p:cNvSpPr txBox="1"/>
          <p:nvPr/>
        </p:nvSpPr>
        <p:spPr>
          <a:xfrm>
            <a:off x="5729932" y="5581689"/>
            <a:ext cx="193841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it-IT" sz="1200" b="1" dirty="0"/>
              <a:t>Considerazioni finali:</a:t>
            </a:r>
          </a:p>
          <a:p>
            <a:pPr lvl="0"/>
            <a:endParaRPr lang="it-IT" sz="1200" dirty="0"/>
          </a:p>
          <a:p>
            <a:pPr marL="228600" lvl="0" indent="-228600">
              <a:buFont typeface="+mj-lt"/>
              <a:buAutoNum type="arabicPeriod"/>
            </a:pPr>
            <a:r>
              <a:rPr lang="it-IT" sz="1200" dirty="0"/>
              <a:t>Feedback su</a:t>
            </a:r>
          </a:p>
          <a:p>
            <a:pPr marL="177800" lvl="0"/>
            <a:r>
              <a:rPr lang="it-IT" sz="1200" dirty="0"/>
              <a:t>PATH A and PATH B</a:t>
            </a:r>
          </a:p>
          <a:p>
            <a:pPr lvl="0"/>
            <a:endParaRPr lang="it-IT" sz="1200" dirty="0"/>
          </a:p>
        </p:txBody>
      </p:sp>
      <p:sp>
        <p:nvSpPr>
          <p:cNvPr id="14" name="CasellaDiTesto 13"/>
          <p:cNvSpPr txBox="1"/>
          <p:nvPr/>
        </p:nvSpPr>
        <p:spPr>
          <a:xfrm>
            <a:off x="2915816" y="4437112"/>
            <a:ext cx="133214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it-IT" sz="1200" b="1" dirty="0"/>
              <a:t>Formazione su:</a:t>
            </a:r>
          </a:p>
          <a:p>
            <a:pPr lvl="0"/>
            <a:r>
              <a:rPr lang="it-IT" sz="1200" b="1" dirty="0"/>
              <a:t> </a:t>
            </a:r>
          </a:p>
          <a:p>
            <a:pPr marL="228600" lvl="0" indent="-228600">
              <a:buFont typeface="+mj-lt"/>
              <a:buAutoNum type="arabicPeriod"/>
            </a:pPr>
            <a:r>
              <a:rPr lang="it-IT" sz="1200" dirty="0"/>
              <a:t>Progetto SoMExNet project</a:t>
            </a:r>
          </a:p>
          <a:p>
            <a:pPr marL="228600" lvl="0" indent="-228600">
              <a:buFont typeface="+mj-lt"/>
              <a:buAutoNum type="arabicPeriod"/>
            </a:pPr>
            <a:endParaRPr lang="it-IT" sz="600" dirty="0"/>
          </a:p>
          <a:p>
            <a:pPr marL="228600" lvl="0" indent="-228600">
              <a:buFont typeface="+mj-lt"/>
              <a:buAutoNum type="arabicPeriod"/>
            </a:pPr>
            <a:r>
              <a:rPr lang="it-IT" sz="1200" dirty="0"/>
              <a:t>Applicazione web SoMExNet </a:t>
            </a:r>
          </a:p>
          <a:p>
            <a:pPr marL="228600" lvl="0" indent="-228600">
              <a:buFont typeface="+mj-lt"/>
              <a:buAutoNum type="arabicPeriod"/>
            </a:pPr>
            <a:endParaRPr lang="it-IT" sz="600" dirty="0"/>
          </a:p>
          <a:p>
            <a:pPr marL="228600" lvl="0" indent="-228600">
              <a:buFont typeface="+mj-lt"/>
              <a:buAutoNum type="arabicPeriod"/>
            </a:pPr>
            <a:r>
              <a:rPr lang="it-IT" sz="1200" dirty="0"/>
              <a:t>Kit pedagogico Tool 2</a:t>
            </a:r>
          </a:p>
        </p:txBody>
      </p:sp>
      <p:sp>
        <p:nvSpPr>
          <p:cNvPr id="15" name="CasellaDiTesto 14"/>
          <p:cNvSpPr txBox="1"/>
          <p:nvPr/>
        </p:nvSpPr>
        <p:spPr>
          <a:xfrm>
            <a:off x="1745408" y="3939802"/>
            <a:ext cx="122413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1200" b="1" dirty="0"/>
              <a:t>Follow up: </a:t>
            </a:r>
          </a:p>
          <a:p>
            <a:pPr lvl="0"/>
            <a:endParaRPr lang="en-US" sz="1200" b="1" dirty="0"/>
          </a:p>
          <a:p>
            <a:pPr marL="228600" lvl="0" indent="-228600">
              <a:buFont typeface="+mj-lt"/>
              <a:buAutoNum type="arabicPeriod"/>
            </a:pPr>
            <a:r>
              <a:rPr lang="en-US" sz="1200" dirty="0"/>
              <a:t>Feedback </a:t>
            </a:r>
            <a:r>
              <a:rPr lang="en-US" sz="1200" dirty="0" err="1"/>
              <a:t>riguardante</a:t>
            </a:r>
            <a:r>
              <a:rPr lang="en-US" sz="1200" dirty="0"/>
              <a:t> la PATH A Phase 1 </a:t>
            </a:r>
          </a:p>
        </p:txBody>
      </p:sp>
      <p:sp>
        <p:nvSpPr>
          <p:cNvPr id="16" name="CasellaDiTesto 15"/>
          <p:cNvSpPr txBox="1"/>
          <p:nvPr/>
        </p:nvSpPr>
        <p:spPr>
          <a:xfrm>
            <a:off x="4436368" y="5085184"/>
            <a:ext cx="122413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it-IT" sz="1200" b="1" dirty="0" err="1"/>
              <a:t>Follow</a:t>
            </a:r>
            <a:r>
              <a:rPr lang="it-IT" sz="1200" b="1" dirty="0"/>
              <a:t> up: </a:t>
            </a:r>
          </a:p>
          <a:p>
            <a:pPr lvl="0"/>
            <a:endParaRPr lang="it-IT" sz="1200" dirty="0"/>
          </a:p>
          <a:p>
            <a:pPr lvl="0"/>
            <a:r>
              <a:rPr lang="it-IT" sz="1200" dirty="0"/>
              <a:t>Feedback sul PATH B </a:t>
            </a:r>
            <a:r>
              <a:rPr lang="it-IT" sz="1200" dirty="0" err="1"/>
              <a:t>Phase</a:t>
            </a:r>
            <a:r>
              <a:rPr lang="it-IT" sz="1200" dirty="0"/>
              <a:t> 1</a:t>
            </a:r>
          </a:p>
        </p:txBody>
      </p:sp>
    </p:spTree>
    <p:extLst>
      <p:ext uri="{BB962C8B-B14F-4D97-AF65-F5344CB8AC3E}">
        <p14:creationId xmlns:p14="http://schemas.microsoft.com/office/powerpoint/2010/main" val="357328562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373616" cy="504056"/>
          </a:xfrm>
        </p:spPr>
        <p:txBody>
          <a:bodyPr>
            <a:noAutofit/>
          </a:bodyPr>
          <a:lstStyle/>
          <a:p>
            <a:r>
              <a:rPr lang="en-GB" sz="3200" b="1" dirty="0"/>
              <a:t>Path A </a:t>
            </a:r>
            <a:br>
              <a:rPr lang="en-GB" sz="3200" b="1" dirty="0"/>
            </a:br>
            <a:r>
              <a:rPr lang="en-GB" sz="2400" b="1" dirty="0"/>
              <a:t>Dal Partner di </a:t>
            </a:r>
            <a:r>
              <a:rPr lang="en-GB" sz="2400" b="1" dirty="0" err="1"/>
              <a:t>progetto</a:t>
            </a:r>
            <a:r>
              <a:rPr lang="en-GB" sz="2400" b="1" dirty="0"/>
              <a:t> al Partner </a:t>
            </a:r>
            <a:r>
              <a:rPr lang="en-GB" sz="2400" b="1" dirty="0" err="1"/>
              <a:t>Associato</a:t>
            </a:r>
            <a:endParaRPr lang="en-GB" sz="2400" dirty="0"/>
          </a:p>
        </p:txBody>
      </p:sp>
      <p:graphicFrame>
        <p:nvGraphicFramePr>
          <p:cNvPr id="29" name="Diagramma 28"/>
          <p:cNvGraphicFramePr/>
          <p:nvPr>
            <p:extLst>
              <p:ext uri="{D42A27DB-BD31-4B8C-83A1-F6EECF244321}">
                <p14:modId xmlns:p14="http://schemas.microsoft.com/office/powerpoint/2010/main" val="1910197530"/>
              </p:ext>
            </p:extLst>
          </p:nvPr>
        </p:nvGraphicFramePr>
        <p:xfrm>
          <a:off x="179512" y="1196752"/>
          <a:ext cx="8175624" cy="50405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CasellaDiTesto 5"/>
          <p:cNvSpPr txBox="1"/>
          <p:nvPr/>
        </p:nvSpPr>
        <p:spPr>
          <a:xfrm>
            <a:off x="3779912" y="1556792"/>
            <a:ext cx="4752528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it-IT" sz="1600" b="1" dirty="0"/>
              <a:t>Formazione su: </a:t>
            </a:r>
            <a:endParaRPr lang="it-IT" sz="1600" dirty="0"/>
          </a:p>
          <a:p>
            <a:pPr marL="228600" lvl="0" indent="-228600">
              <a:buFont typeface="+mj-lt"/>
              <a:buAutoNum type="arabicPeriod"/>
            </a:pPr>
            <a:r>
              <a:rPr lang="it-IT" sz="1600" dirty="0"/>
              <a:t>Progetto SoMExNet; </a:t>
            </a:r>
          </a:p>
          <a:p>
            <a:pPr marL="228600" lvl="0" indent="-228600">
              <a:buFont typeface="+mj-lt"/>
              <a:buAutoNum type="arabicPeriod"/>
            </a:pPr>
            <a:r>
              <a:rPr lang="it-IT" sz="1600" dirty="0"/>
              <a:t>Applicazione web SoMExNet;</a:t>
            </a:r>
          </a:p>
          <a:p>
            <a:pPr marL="228600" lvl="0" indent="-228600">
              <a:buFont typeface="+mj-lt"/>
              <a:buAutoNum type="arabicPeriod"/>
            </a:pPr>
            <a:r>
              <a:rPr lang="en-US" sz="1600" dirty="0"/>
              <a:t>Tool 1 and Tool 2 </a:t>
            </a:r>
            <a:r>
              <a:rPr lang="en-US" sz="1600" dirty="0" err="1"/>
              <a:t>richieste</a:t>
            </a:r>
            <a:r>
              <a:rPr lang="en-US" sz="1600" dirty="0"/>
              <a:t> per la </a:t>
            </a:r>
            <a:r>
              <a:rPr lang="en-US" sz="1600" dirty="0" err="1"/>
              <a:t>formazione</a:t>
            </a:r>
            <a:r>
              <a:rPr lang="en-US" sz="1600" dirty="0"/>
              <a:t> </a:t>
            </a:r>
            <a:r>
              <a:rPr lang="en-US" sz="1600" dirty="0" err="1"/>
              <a:t>degli</a:t>
            </a:r>
            <a:r>
              <a:rPr lang="en-US" sz="1600" dirty="0"/>
              <a:t> </a:t>
            </a:r>
            <a:r>
              <a:rPr lang="en-US" sz="1600" dirty="0" err="1"/>
              <a:t>Utenti</a:t>
            </a:r>
            <a:r>
              <a:rPr lang="en-US" sz="1600" dirty="0"/>
              <a:t> </a:t>
            </a:r>
            <a:r>
              <a:rPr lang="en-US" sz="1600" dirty="0" err="1"/>
              <a:t>finali</a:t>
            </a:r>
            <a:r>
              <a:rPr lang="en-US" sz="1600" dirty="0"/>
              <a:t> </a:t>
            </a:r>
          </a:p>
          <a:p>
            <a:pPr marL="228600" lvl="0" indent="-228600">
              <a:buFont typeface="+mj-lt"/>
              <a:buAutoNum type="arabicPeriod"/>
            </a:pPr>
            <a:r>
              <a:rPr lang="en-US" sz="1600" dirty="0" err="1"/>
              <a:t>Processo</a:t>
            </a:r>
            <a:r>
              <a:rPr lang="en-US" sz="1600" dirty="0"/>
              <a:t> di </a:t>
            </a:r>
            <a:r>
              <a:rPr lang="en-US" sz="1600" dirty="0" err="1"/>
              <a:t>valuazione</a:t>
            </a:r>
            <a:r>
              <a:rPr lang="en-US" sz="1600" dirty="0"/>
              <a:t> </a:t>
            </a:r>
            <a:r>
              <a:rPr lang="en-US" sz="1600" dirty="0" err="1"/>
              <a:t>sull</a:t>
            </a:r>
            <a:r>
              <a:rPr lang="en-US" sz="1600" dirty="0"/>
              <a:t>’ </a:t>
            </a:r>
            <a:r>
              <a:rPr lang="en-US" sz="1600" dirty="0" err="1"/>
              <a:t>efficacia</a:t>
            </a:r>
            <a:r>
              <a:rPr lang="en-US" sz="1600" dirty="0"/>
              <a:t> </a:t>
            </a:r>
            <a:r>
              <a:rPr lang="en-US" sz="1600" dirty="0" err="1"/>
              <a:t>delle</a:t>
            </a:r>
            <a:r>
              <a:rPr lang="en-US" sz="1600" dirty="0"/>
              <a:t> </a:t>
            </a:r>
            <a:r>
              <a:rPr lang="en-US" sz="1600" dirty="0" err="1"/>
              <a:t>azioni</a:t>
            </a:r>
            <a:r>
              <a:rPr lang="en-US" sz="1600" dirty="0"/>
              <a:t> e </a:t>
            </a:r>
            <a:r>
              <a:rPr lang="en-US" sz="1600" dirty="0" err="1"/>
              <a:t>sugli</a:t>
            </a:r>
            <a:r>
              <a:rPr lang="en-US" sz="1600" dirty="0"/>
              <a:t> </a:t>
            </a:r>
            <a:r>
              <a:rPr lang="en-US" sz="1600" dirty="0" err="1"/>
              <a:t>strumenti</a:t>
            </a:r>
            <a:r>
              <a:rPr lang="en-US" sz="1600" dirty="0"/>
              <a:t> </a:t>
            </a:r>
            <a:r>
              <a:rPr lang="en-US" sz="1600" dirty="0" err="1"/>
              <a:t>utilizzati</a:t>
            </a:r>
            <a:r>
              <a:rPr lang="en-US" sz="1600" dirty="0"/>
              <a:t>; </a:t>
            </a:r>
          </a:p>
        </p:txBody>
      </p:sp>
      <p:sp>
        <p:nvSpPr>
          <p:cNvPr id="7" name="CasellaDiTesto 6"/>
          <p:cNvSpPr txBox="1"/>
          <p:nvPr/>
        </p:nvSpPr>
        <p:spPr>
          <a:xfrm>
            <a:off x="6372200" y="4509120"/>
            <a:ext cx="1800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1600" b="1" dirty="0"/>
              <a:t>Follow up:  </a:t>
            </a:r>
          </a:p>
          <a:p>
            <a:pPr lvl="0"/>
            <a:r>
              <a:rPr lang="en-US" sz="1600" dirty="0"/>
              <a:t>Feedback </a:t>
            </a:r>
            <a:r>
              <a:rPr lang="en-US" sz="1600" dirty="0" err="1"/>
              <a:t>su</a:t>
            </a:r>
            <a:r>
              <a:rPr lang="en-US" sz="1600" dirty="0"/>
              <a:t> PATH A Phase 1 </a:t>
            </a:r>
          </a:p>
        </p:txBody>
      </p:sp>
    </p:spTree>
    <p:extLst>
      <p:ext uri="{BB962C8B-B14F-4D97-AF65-F5344CB8AC3E}">
        <p14:creationId xmlns:p14="http://schemas.microsoft.com/office/powerpoint/2010/main" val="388750480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373616" cy="504056"/>
          </a:xfrm>
        </p:spPr>
        <p:txBody>
          <a:bodyPr>
            <a:noAutofit/>
          </a:bodyPr>
          <a:lstStyle/>
          <a:p>
            <a:r>
              <a:rPr lang="en-GB" sz="3200" b="1" dirty="0">
                <a:solidFill>
                  <a:schemeClr val="accent6">
                    <a:lumMod val="75000"/>
                  </a:schemeClr>
                </a:solidFill>
              </a:rPr>
              <a:t>Path B </a:t>
            </a:r>
            <a:br>
              <a:rPr lang="en-GB" sz="3200" b="1" dirty="0">
                <a:solidFill>
                  <a:schemeClr val="accent6">
                    <a:lumMod val="75000"/>
                  </a:schemeClr>
                </a:solidFill>
              </a:rPr>
            </a:br>
            <a:r>
              <a:rPr lang="en-GB" sz="2200" b="1" dirty="0">
                <a:solidFill>
                  <a:schemeClr val="accent6">
                    <a:lumMod val="75000"/>
                  </a:schemeClr>
                </a:solidFill>
              </a:rPr>
              <a:t>Dal Partner </a:t>
            </a:r>
            <a:r>
              <a:rPr lang="en-GB" sz="2200" b="1" dirty="0" err="1">
                <a:solidFill>
                  <a:schemeClr val="accent6">
                    <a:lumMod val="75000"/>
                  </a:schemeClr>
                </a:solidFill>
              </a:rPr>
              <a:t>Associato</a:t>
            </a:r>
            <a:r>
              <a:rPr lang="en-GB" sz="2200" b="1" dirty="0">
                <a:solidFill>
                  <a:schemeClr val="accent6">
                    <a:lumMod val="75000"/>
                  </a:schemeClr>
                </a:solidFill>
              </a:rPr>
              <a:t> all’ </a:t>
            </a:r>
            <a:r>
              <a:rPr lang="en-GB" sz="2200" b="1" dirty="0" err="1">
                <a:solidFill>
                  <a:schemeClr val="accent6">
                    <a:lumMod val="75000"/>
                  </a:schemeClr>
                </a:solidFill>
              </a:rPr>
              <a:t>Utente</a:t>
            </a:r>
            <a:r>
              <a:rPr lang="en-GB" sz="2200" b="1" dirty="0">
                <a:solidFill>
                  <a:schemeClr val="accent6">
                    <a:lumMod val="75000"/>
                  </a:schemeClr>
                </a:solidFill>
              </a:rPr>
              <a:t> finale</a:t>
            </a:r>
            <a:endParaRPr lang="en-GB" sz="2200" dirty="0">
              <a:solidFill>
                <a:schemeClr val="accent6">
                  <a:lumMod val="75000"/>
                </a:schemeClr>
              </a:solidFill>
            </a:endParaRPr>
          </a:p>
        </p:txBody>
      </p:sp>
      <p:graphicFrame>
        <p:nvGraphicFramePr>
          <p:cNvPr id="29" name="Diagramma 28"/>
          <p:cNvGraphicFramePr/>
          <p:nvPr>
            <p:extLst>
              <p:ext uri="{D42A27DB-BD31-4B8C-83A1-F6EECF244321}">
                <p14:modId xmlns:p14="http://schemas.microsoft.com/office/powerpoint/2010/main" val="246924392"/>
              </p:ext>
            </p:extLst>
          </p:nvPr>
        </p:nvGraphicFramePr>
        <p:xfrm>
          <a:off x="332036" y="1700808"/>
          <a:ext cx="8488436" cy="36514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CasellaDiTesto 3"/>
          <p:cNvSpPr txBox="1"/>
          <p:nvPr/>
        </p:nvSpPr>
        <p:spPr>
          <a:xfrm>
            <a:off x="3059832" y="1983780"/>
            <a:ext cx="288032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it-IT" sz="1400" b="1" dirty="0"/>
              <a:t>Formazione su:</a:t>
            </a:r>
          </a:p>
          <a:p>
            <a:pPr marL="228600" lvl="0" indent="-228600">
              <a:buFont typeface="+mj-lt"/>
              <a:buAutoNum type="arabicPeriod"/>
            </a:pPr>
            <a:r>
              <a:rPr lang="it-IT" sz="1400" dirty="0"/>
              <a:t>Progetto SoMExNet </a:t>
            </a:r>
          </a:p>
          <a:p>
            <a:pPr marL="228600" lvl="0" indent="-228600">
              <a:buFont typeface="+mj-lt"/>
              <a:buAutoNum type="arabicPeriod"/>
            </a:pPr>
            <a:r>
              <a:rPr lang="it-IT" sz="1400" dirty="0"/>
              <a:t>Applicazione web SoMExNet </a:t>
            </a:r>
          </a:p>
          <a:p>
            <a:pPr marL="228600" lvl="0" indent="-228600">
              <a:buFont typeface="+mj-lt"/>
              <a:buAutoNum type="arabicPeriod"/>
            </a:pPr>
            <a:r>
              <a:rPr lang="it-IT" sz="1400" dirty="0"/>
              <a:t>Tool 2-kit pedagogico </a:t>
            </a:r>
          </a:p>
        </p:txBody>
      </p:sp>
      <p:sp>
        <p:nvSpPr>
          <p:cNvPr id="5" name="CasellaDiTesto 4"/>
          <p:cNvSpPr txBox="1"/>
          <p:nvPr/>
        </p:nvSpPr>
        <p:spPr>
          <a:xfrm>
            <a:off x="6300192" y="4149080"/>
            <a:ext cx="231953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it-IT" sz="1400" b="1" dirty="0" err="1"/>
              <a:t>Follow</a:t>
            </a:r>
            <a:r>
              <a:rPr lang="it-IT" sz="1400" b="1" dirty="0"/>
              <a:t> up: </a:t>
            </a:r>
            <a:endParaRPr lang="it-IT" sz="1400" dirty="0"/>
          </a:p>
          <a:p>
            <a:pPr lvl="0"/>
            <a:r>
              <a:rPr lang="it-IT" sz="1400" dirty="0"/>
              <a:t>Feedback su</a:t>
            </a:r>
          </a:p>
          <a:p>
            <a:pPr lvl="0"/>
            <a:r>
              <a:rPr lang="it-IT" sz="1400" dirty="0"/>
              <a:t>PATH B </a:t>
            </a:r>
            <a:r>
              <a:rPr lang="it-IT" sz="1400" dirty="0" err="1"/>
              <a:t>Phase</a:t>
            </a:r>
            <a:r>
              <a:rPr lang="it-IT" sz="1400" dirty="0"/>
              <a:t> 1</a:t>
            </a:r>
          </a:p>
        </p:txBody>
      </p:sp>
    </p:spTree>
    <p:extLst>
      <p:ext uri="{BB962C8B-B14F-4D97-AF65-F5344CB8AC3E}">
        <p14:creationId xmlns:p14="http://schemas.microsoft.com/office/powerpoint/2010/main" val="412416453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373616" cy="504056"/>
          </a:xfrm>
        </p:spPr>
        <p:txBody>
          <a:bodyPr>
            <a:noAutofit/>
          </a:bodyPr>
          <a:lstStyle/>
          <a:p>
            <a:r>
              <a:rPr lang="en-GB" sz="3200" b="1" dirty="0"/>
              <a:t>Path A </a:t>
            </a:r>
            <a:br>
              <a:rPr lang="en-GB" sz="3200" b="1" dirty="0"/>
            </a:br>
            <a:r>
              <a:rPr lang="en-GB" sz="2200" b="1" dirty="0"/>
              <a:t>Dal Partner di </a:t>
            </a:r>
            <a:r>
              <a:rPr lang="en-GB" sz="2200" b="1" dirty="0" err="1"/>
              <a:t>Progetto</a:t>
            </a:r>
            <a:r>
              <a:rPr lang="en-GB" sz="2200" b="1" dirty="0"/>
              <a:t> al Partner </a:t>
            </a:r>
            <a:r>
              <a:rPr lang="en-GB" sz="2200" b="1" dirty="0" err="1"/>
              <a:t>Associato</a:t>
            </a:r>
            <a:r>
              <a:rPr lang="en-GB" sz="2200" b="1" dirty="0"/>
              <a:t> </a:t>
            </a:r>
            <a:endParaRPr lang="en-GB" sz="2200" dirty="0"/>
          </a:p>
        </p:txBody>
      </p:sp>
      <p:graphicFrame>
        <p:nvGraphicFramePr>
          <p:cNvPr id="29" name="Diagramma 28"/>
          <p:cNvGraphicFramePr/>
          <p:nvPr>
            <p:extLst>
              <p:ext uri="{D42A27DB-BD31-4B8C-83A1-F6EECF244321}">
                <p14:modId xmlns:p14="http://schemas.microsoft.com/office/powerpoint/2010/main" val="1892225809"/>
              </p:ext>
            </p:extLst>
          </p:nvPr>
        </p:nvGraphicFramePr>
        <p:xfrm>
          <a:off x="179512" y="1988840"/>
          <a:ext cx="8175624" cy="50405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8" name="CasellaDiTesto 7"/>
          <p:cNvSpPr txBox="1"/>
          <p:nvPr/>
        </p:nvSpPr>
        <p:spPr>
          <a:xfrm>
            <a:off x="4644008" y="3212976"/>
            <a:ext cx="244827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it-IT" sz="1600" b="1" dirty="0"/>
              <a:t>Considerazioni finali:</a:t>
            </a:r>
            <a:endParaRPr lang="it-IT" sz="1600" dirty="0"/>
          </a:p>
          <a:p>
            <a:pPr lvl="0"/>
            <a:r>
              <a:rPr lang="it-IT" sz="1600" dirty="0"/>
              <a:t>Feedback su  PATH A e PATH B</a:t>
            </a:r>
          </a:p>
        </p:txBody>
      </p:sp>
      <p:sp>
        <p:nvSpPr>
          <p:cNvPr id="9" name="CasellaDiTesto 8"/>
          <p:cNvSpPr txBox="1"/>
          <p:nvPr/>
        </p:nvSpPr>
        <p:spPr>
          <a:xfrm>
            <a:off x="242695" y="1484784"/>
            <a:ext cx="56254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it-IT" b="1" i="1" dirty="0"/>
              <a:t>Alla fine del PATH A e del PATH B: </a:t>
            </a:r>
            <a:endParaRPr lang="it-IT" i="1" dirty="0"/>
          </a:p>
        </p:txBody>
      </p:sp>
    </p:spTree>
    <p:extLst>
      <p:ext uri="{BB962C8B-B14F-4D97-AF65-F5344CB8AC3E}">
        <p14:creationId xmlns:p14="http://schemas.microsoft.com/office/powerpoint/2010/main" val="2969574318"/>
      </p:ext>
    </p:extLst>
  </p:cSld>
  <p:clrMapOvr>
    <a:masterClrMapping/>
  </p:clrMapOvr>
</p:sld>
</file>

<file path=ppt/theme/theme1.xml><?xml version="1.0" encoding="utf-8"?>
<a:theme xmlns:a="http://schemas.openxmlformats.org/drawingml/2006/main" name="Facette">
  <a:themeElements>
    <a:clrScheme name="Facette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Facette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te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0B5AB586-D108-4FC1-8368-649FE654B894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4032</TotalTime>
  <Words>1148</Words>
  <Application>Microsoft Office PowerPoint</Application>
  <PresentationFormat>Affichage à l'écran (4:3)</PresentationFormat>
  <Paragraphs>341</Paragraphs>
  <Slides>17</Slides>
  <Notes>17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17</vt:i4>
      </vt:variant>
    </vt:vector>
  </HeadingPairs>
  <TitlesOfParts>
    <vt:vector size="23" baseType="lpstr">
      <vt:lpstr>Arial</vt:lpstr>
      <vt:lpstr>Calibri</vt:lpstr>
      <vt:lpstr>Trebuchet MS</vt:lpstr>
      <vt:lpstr>Wingdings</vt:lpstr>
      <vt:lpstr>Wingdings 3</vt:lpstr>
      <vt:lpstr>Facette</vt:lpstr>
      <vt:lpstr>SoMExNet   The experimentation process  </vt:lpstr>
      <vt:lpstr>"SoMExNet - Network enhancing the SoMEx app"</vt:lpstr>
      <vt:lpstr>"SoMExNet - Network enhancing the SoMEx app"</vt:lpstr>
      <vt:lpstr>"SoMExNet - Network enhancing the SoMEx app"</vt:lpstr>
      <vt:lpstr>Présentation PowerPoint</vt:lpstr>
      <vt:lpstr>Sequenza cronologica  e percorso formativo </vt:lpstr>
      <vt:lpstr>Path A  Dal Partner di progetto al Partner Associato</vt:lpstr>
      <vt:lpstr>Path B  Dal Partner Associato all’ Utente finale</vt:lpstr>
      <vt:lpstr>Path A  Dal Partner di Progetto al Partner Associato </vt:lpstr>
      <vt:lpstr>Path A  Dal Partner di progetto al Partner Associato</vt:lpstr>
      <vt:lpstr>Path A  Dal Partner di progetto al Partner Associato</vt:lpstr>
      <vt:lpstr>Path A  From Project Partner to Associated Partner</vt:lpstr>
      <vt:lpstr>Path B  from Associated Partner to Final Users</vt:lpstr>
      <vt:lpstr>Path B  from Associated Partner to Final Users</vt:lpstr>
      <vt:lpstr>Path B  Dal Partner Associato all’ Utente Finale </vt:lpstr>
      <vt:lpstr>Path A  Dal Partner di Progetto al Partner Associato</vt:lpstr>
      <vt:lpstr>"SoMExNet - Network enhancing the SoMEx app"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SOMEX</dc:title>
  <dc:creator>Secretaire Direction</dc:creator>
  <cp:lastModifiedBy>Caroline Bricteux</cp:lastModifiedBy>
  <cp:revision>386</cp:revision>
  <cp:lastPrinted>2019-02-05T11:19:10Z</cp:lastPrinted>
  <dcterms:created xsi:type="dcterms:W3CDTF">2014-10-06T10:05:01Z</dcterms:created>
  <dcterms:modified xsi:type="dcterms:W3CDTF">2019-12-23T11:07:52Z</dcterms:modified>
</cp:coreProperties>
</file>