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9"/>
  </p:notesMasterIdLst>
  <p:handoutMasterIdLst>
    <p:handoutMasterId r:id="rId20"/>
  </p:handoutMasterIdLst>
  <p:sldIdLst>
    <p:sldId id="338" r:id="rId2"/>
    <p:sldId id="357" r:id="rId3"/>
    <p:sldId id="358" r:id="rId4"/>
    <p:sldId id="340" r:id="rId5"/>
    <p:sldId id="341" r:id="rId6"/>
    <p:sldId id="361" r:id="rId7"/>
    <p:sldId id="372" r:id="rId8"/>
    <p:sldId id="360" r:id="rId9"/>
    <p:sldId id="373" r:id="rId10"/>
    <p:sldId id="363" r:id="rId11"/>
    <p:sldId id="364" r:id="rId12"/>
    <p:sldId id="365" r:id="rId13"/>
    <p:sldId id="367" r:id="rId14"/>
    <p:sldId id="368" r:id="rId15"/>
    <p:sldId id="369" r:id="rId16"/>
    <p:sldId id="374" r:id="rId17"/>
    <p:sldId id="371" r:id="rId18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 varScale="1">
        <p:scale>
          <a:sx n="81" d="100"/>
          <a:sy n="81" d="100"/>
        </p:scale>
        <p:origin x="1498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</dgm:pt>
    <dgm:pt modelId="{598FEAE5-5849-6B47-9C70-CD3AE1CD013C}">
      <dgm:prSet phldrT="[Testo]"/>
      <dgm:spPr/>
      <dgm:t>
        <a:bodyPr/>
        <a:lstStyle/>
        <a:p>
          <a:r>
            <a:rPr lang="it-IT" dirty="0" err="1"/>
            <a:t>Phase</a:t>
          </a:r>
          <a:r>
            <a:rPr lang="it-IT" dirty="0"/>
            <a:t> 1</a:t>
          </a:r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it-I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it-IT"/>
        </a:p>
      </dgm:t>
    </dgm:pt>
    <dgm:pt modelId="{DC5B5194-622A-A44F-9D4C-89A6746D8CF0}">
      <dgm:prSet phldrT="[Testo]"/>
      <dgm:spPr/>
      <dgm:t>
        <a:bodyPr/>
        <a:lstStyle/>
        <a:p>
          <a:r>
            <a:rPr lang="it-IT" dirty="0" err="1"/>
            <a:t>Phase</a:t>
          </a:r>
          <a:r>
            <a:rPr lang="it-IT" dirty="0"/>
            <a:t> 2</a:t>
          </a:r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it-I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it-IT"/>
        </a:p>
      </dgm:t>
    </dgm:pt>
    <dgm:pt modelId="{390A9F9F-6BA4-AB40-A466-5E2022CD594F}">
      <dgm:prSet phldrT="[Testo]"/>
      <dgm:spPr/>
      <dgm:t>
        <a:bodyPr/>
        <a:lstStyle/>
        <a:p>
          <a:r>
            <a:rPr lang="it-IT" dirty="0" err="1"/>
            <a:t>Phase</a:t>
          </a:r>
          <a:r>
            <a:rPr lang="it-IT" dirty="0"/>
            <a:t> 3 </a:t>
          </a:r>
        </a:p>
      </dgm:t>
    </dgm:pt>
    <dgm:pt modelId="{9525141E-B57B-6B40-8CDA-7490F79C7085}" type="parTrans" cxnId="{04413B8D-1762-284F-B6D3-652664832896}">
      <dgm:prSet/>
      <dgm:spPr/>
      <dgm:t>
        <a:bodyPr/>
        <a:lstStyle/>
        <a:p>
          <a:endParaRPr lang="it-IT"/>
        </a:p>
      </dgm:t>
    </dgm:pt>
    <dgm:pt modelId="{DF0F53D2-ABC5-3143-9896-3B2BE2430CF6}" type="sibTrans" cxnId="{04413B8D-1762-284F-B6D3-652664832896}">
      <dgm:prSet/>
      <dgm:spPr/>
      <dgm:t>
        <a:bodyPr/>
        <a:lstStyle/>
        <a:p>
          <a:endParaRPr lang="it-IT"/>
        </a:p>
      </dgm:t>
    </dgm:pt>
    <dgm:pt modelId="{68494B02-FC5D-8243-8AFB-45395395917D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err="1"/>
            <a:t>Phase</a:t>
          </a:r>
          <a:r>
            <a:rPr lang="it-IT" dirty="0"/>
            <a:t> 2</a:t>
          </a:r>
        </a:p>
      </dgm:t>
    </dgm:pt>
    <dgm:pt modelId="{20456F67-24FC-4441-B4D0-5CC40F36082F}" type="parTrans" cxnId="{36DF4707-7B71-D84B-AAB5-A9EAA6048FA2}">
      <dgm:prSet/>
      <dgm:spPr/>
      <dgm:t>
        <a:bodyPr/>
        <a:lstStyle/>
        <a:p>
          <a:endParaRPr lang="it-IT"/>
        </a:p>
      </dgm:t>
    </dgm:pt>
    <dgm:pt modelId="{1FC86765-137D-F640-93F3-482A553F19D1}" type="sibTrans" cxnId="{36DF4707-7B71-D84B-AAB5-A9EAA6048FA2}">
      <dgm:prSet/>
      <dgm:spPr/>
      <dgm:t>
        <a:bodyPr/>
        <a:lstStyle/>
        <a:p>
          <a:endParaRPr lang="it-IT"/>
        </a:p>
      </dgm:t>
    </dgm:pt>
    <dgm:pt modelId="{3A9A5249-047C-6F46-9288-520D07DC559C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err="1"/>
            <a:t>Phase</a:t>
          </a:r>
          <a:r>
            <a:rPr lang="it-IT" dirty="0"/>
            <a:t> 1</a:t>
          </a:r>
        </a:p>
      </dgm:t>
    </dgm:pt>
    <dgm:pt modelId="{C308BABD-8CBA-084F-9BB0-DA374F36D98D}" type="parTrans" cxnId="{AAABD293-7E8D-3545-8F0C-7C014B00E540}">
      <dgm:prSet/>
      <dgm:spPr/>
      <dgm:t>
        <a:bodyPr/>
        <a:lstStyle/>
        <a:p>
          <a:endParaRPr lang="it-IT"/>
        </a:p>
      </dgm:t>
    </dgm:pt>
    <dgm:pt modelId="{06B1234D-53C5-1E4B-B4BF-C92FB80701C2}" type="sibTrans" cxnId="{AAABD293-7E8D-3545-8F0C-7C014B00E540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4" custLinFactNeighborX="-97999" custLinFactNeighborY="3011"/>
      <dgm:spPr>
        <a:noFill/>
      </dgm:spPr>
    </dgm:pt>
    <dgm:pt modelId="{8926E5F5-873E-644D-B771-8DAC1D49769F}" type="pres">
      <dgm:prSet presAssocID="{598FEAE5-5849-6B47-9C70-CD3AE1CD013C}" presName="ParentText" presStyleLbl="node1" presStyleIdx="0" presStyleCnt="5" custLinFactNeighborX="-96062">
        <dgm:presLayoutVars>
          <dgm:chMax val="1"/>
          <dgm:chPref val="1"/>
          <dgm:bulletEnabled val="1"/>
        </dgm:presLayoutVars>
      </dgm:prSet>
      <dgm:spPr/>
    </dgm:pt>
    <dgm:pt modelId="{6D49EDE3-EEA9-CE44-8710-3DD5BE29850C}" type="pres">
      <dgm:prSet presAssocID="{598FEAE5-5849-6B47-9C70-CD3AE1CD013C}" presName="ChildText" presStyleLbl="revTx" presStyleIdx="0" presStyleCnt="4" custScaleX="481795" custLinFactX="45165" custLinFactNeighborX="100000" custLinFactNeighborY="-4368">
        <dgm:presLayoutVars>
          <dgm:chMax val="0"/>
          <dgm:chPref val="0"/>
          <dgm:bulletEnabled val="1"/>
        </dgm:presLayoutVars>
      </dgm:prSet>
      <dgm:spPr/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0105DCDA-5789-D24B-8FEB-A29BD8C1ADAB}" type="pres">
      <dgm:prSet presAssocID="{DC5B5194-622A-A44F-9D4C-89A6746D8CF0}" presName="bentUpArrow1" presStyleLbl="alignImgPlace1" presStyleIdx="1" presStyleCnt="4" custLinFactX="-33931" custLinFactNeighborX="-100000" custLinFactNeighborY="2876"/>
      <dgm:spPr>
        <a:noFill/>
      </dgm:spPr>
    </dgm:pt>
    <dgm:pt modelId="{98BBA187-05ED-1049-8125-F77DDEB5CAA8}" type="pres">
      <dgm:prSet presAssocID="{DC5B5194-622A-A44F-9D4C-89A6746D8CF0}" presName="ParentText" presStyleLbl="node1" presStyleIdx="1" presStyleCnt="5" custLinFactNeighborX="-80072">
        <dgm:presLayoutVars>
          <dgm:chMax val="1"/>
          <dgm:chPref val="1"/>
          <dgm:bulletEnabled val="1"/>
        </dgm:presLayoutVars>
      </dgm:prSet>
      <dgm:spPr/>
    </dgm:pt>
    <dgm:pt modelId="{1502112A-7BBE-6147-A245-E66B309DDDC3}" type="pres">
      <dgm:prSet presAssocID="{DC5B5194-622A-A44F-9D4C-89A6746D8CF0}" presName="ChildText" presStyleLbl="revTx" presStyleIdx="1" presStyleCnt="4" custScaleX="346291" custLinFactNeighborX="64569" custLinFactNeighborY="-105">
        <dgm:presLayoutVars>
          <dgm:chMax val="0"/>
          <dgm:chPref val="0"/>
          <dgm:bulletEnabled val="1"/>
        </dgm:presLayoutVars>
      </dgm:prSet>
      <dgm:spPr/>
    </dgm:pt>
    <dgm:pt modelId="{973A44FA-F6EC-1D48-A4E8-8EBEFEA74630}" type="pres">
      <dgm:prSet presAssocID="{77E58504-2644-AF41-904B-4722CD2E54AB}" presName="sibTrans" presStyleCnt="0"/>
      <dgm:spPr/>
    </dgm:pt>
    <dgm:pt modelId="{BDAF936D-F4C7-EB45-A5D9-949C343FD271}" type="pres">
      <dgm:prSet presAssocID="{3A9A5249-047C-6F46-9288-520D07DC559C}" presName="composite" presStyleCnt="0"/>
      <dgm:spPr/>
    </dgm:pt>
    <dgm:pt modelId="{0D75C98D-83FF-594E-ACB0-01501AF9FDC8}" type="pres">
      <dgm:prSet presAssocID="{3A9A5249-047C-6F46-9288-520D07DC559C}" presName="bentUpArrow1" presStyleLbl="alignImgPlace1" presStyleIdx="2" presStyleCnt="4" custLinFactX="-100000" custLinFactNeighborX="-109018" custLinFactNeighborY="-28004"/>
      <dgm:spPr>
        <a:noFill/>
      </dgm:spPr>
    </dgm:pt>
    <dgm:pt modelId="{FAA15ACD-C9B2-B949-809D-6C0FB04BB4B3}" type="pres">
      <dgm:prSet presAssocID="{3A9A5249-047C-6F46-9288-520D07DC559C}" presName="ParentText" presStyleLbl="node1" presStyleIdx="2" presStyleCnt="5" custLinFactX="-41356" custLinFactNeighborX="-100000" custLinFactNeighborY="-42702">
        <dgm:presLayoutVars>
          <dgm:chMax val="1"/>
          <dgm:chPref val="1"/>
          <dgm:bulletEnabled val="1"/>
        </dgm:presLayoutVars>
      </dgm:prSet>
      <dgm:spPr/>
    </dgm:pt>
    <dgm:pt modelId="{AF34CB2D-63DB-FD46-95D0-346E74753B39}" type="pres">
      <dgm:prSet presAssocID="{3A9A5249-047C-6F46-9288-520D07DC559C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F7ABD03D-10F4-4644-BD65-559DBB8CEDA7}" type="pres">
      <dgm:prSet presAssocID="{06B1234D-53C5-1E4B-B4BF-C92FB80701C2}" presName="sibTrans" presStyleCnt="0"/>
      <dgm:spPr/>
    </dgm:pt>
    <dgm:pt modelId="{A7782FF0-6D26-7440-9DE0-1125E3E2BDA3}" type="pres">
      <dgm:prSet presAssocID="{68494B02-FC5D-8243-8AFB-45395395917D}" presName="composite" presStyleCnt="0"/>
      <dgm:spPr/>
    </dgm:pt>
    <dgm:pt modelId="{7A45FB45-0795-3548-A05F-A63C36451499}" type="pres">
      <dgm:prSet presAssocID="{68494B02-FC5D-8243-8AFB-45395395917D}" presName="bentUpArrow1" presStyleLbl="alignImgPlace1" presStyleIdx="3" presStyleCnt="4" custLinFactX="-100000" custLinFactNeighborX="-184106" custLinFactNeighborY="-28004"/>
      <dgm:spPr>
        <a:noFill/>
      </dgm:spPr>
    </dgm:pt>
    <dgm:pt modelId="{4FF1AC7B-5A1A-7A40-B86C-BACE28880C3F}" type="pres">
      <dgm:prSet presAssocID="{68494B02-FC5D-8243-8AFB-45395395917D}" presName="ParentText" presStyleLbl="node1" presStyleIdx="3" presStyleCnt="5" custLinFactX="-92136" custLinFactNeighborX="-100000" custLinFactNeighborY="-75577">
        <dgm:presLayoutVars>
          <dgm:chMax val="1"/>
          <dgm:chPref val="1"/>
          <dgm:bulletEnabled val="1"/>
        </dgm:presLayoutVars>
      </dgm:prSet>
      <dgm:spPr/>
    </dgm:pt>
    <dgm:pt modelId="{C0442ED0-5923-CC46-930E-A0E6811B02CB}" type="pres">
      <dgm:prSet presAssocID="{68494B02-FC5D-8243-8AFB-45395395917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2DFEFBBE-F35B-C047-A893-07B0609D04A9}" type="pres">
      <dgm:prSet presAssocID="{1FC86765-137D-F640-93F3-482A553F19D1}" presName="sibTrans" presStyleCnt="0"/>
      <dgm:spPr/>
    </dgm:pt>
    <dgm:pt modelId="{C6E23AC0-752F-E74D-9C38-7E1E03802849}" type="pres">
      <dgm:prSet presAssocID="{390A9F9F-6BA4-AB40-A466-5E2022CD594F}" presName="composite" presStyleCnt="0"/>
      <dgm:spPr/>
    </dgm:pt>
    <dgm:pt modelId="{3A27D9D2-E590-114C-A0A1-347B8C01C0BC}" type="pres">
      <dgm:prSet presAssocID="{390A9F9F-6BA4-AB40-A466-5E2022CD594F}" presName="ParentText" presStyleLbl="node1" presStyleIdx="4" presStyleCnt="5" custLinFactX="-100000" custLinFactY="-26108" custLinFactNeighborX="-143651" custLinFactNeighborY="-100000">
        <dgm:presLayoutVars>
          <dgm:chMax val="1"/>
          <dgm:chPref val="1"/>
          <dgm:bulletEnabled val="1"/>
        </dgm:presLayoutVars>
      </dgm:prSet>
      <dgm:spPr/>
    </dgm:pt>
  </dgm:ptLst>
  <dgm:cxnLst>
    <dgm:cxn modelId="{36DF4707-7B71-D84B-AAB5-A9EAA6048FA2}" srcId="{0CF30F3B-CFFF-7842-A442-5AAEF1E69018}" destId="{68494B02-FC5D-8243-8AFB-45395395917D}" srcOrd="3" destOrd="0" parTransId="{20456F67-24FC-4441-B4D0-5CC40F36082F}" sibTransId="{1FC86765-137D-F640-93F3-482A553F19D1}"/>
    <dgm:cxn modelId="{4222484B-0C88-4CA3-954A-519B86CAD614}" type="presOf" srcId="{0CF30F3B-CFFF-7842-A442-5AAEF1E69018}" destId="{B544381A-6D34-5F41-9F09-74C9090DEB6A}" srcOrd="0" destOrd="0" presId="urn:microsoft.com/office/officeart/2005/8/layout/StepDownProcess"/>
    <dgm:cxn modelId="{D250E24D-1777-4BAB-9172-5B3E0EA10680}" type="presOf" srcId="{390A9F9F-6BA4-AB40-A466-5E2022CD594F}" destId="{3A27D9D2-E590-114C-A0A1-347B8C01C0BC}" srcOrd="0" destOrd="0" presId="urn:microsoft.com/office/officeart/2005/8/layout/StepDownProcess"/>
    <dgm:cxn modelId="{04413B8D-1762-284F-B6D3-652664832896}" srcId="{0CF30F3B-CFFF-7842-A442-5AAEF1E69018}" destId="{390A9F9F-6BA4-AB40-A466-5E2022CD594F}" srcOrd="4" destOrd="0" parTransId="{9525141E-B57B-6B40-8CDA-7490F79C7085}" sibTransId="{DF0F53D2-ABC5-3143-9896-3B2BE2430CF6}"/>
    <dgm:cxn modelId="{AAABD293-7E8D-3545-8F0C-7C014B00E540}" srcId="{0CF30F3B-CFFF-7842-A442-5AAEF1E69018}" destId="{3A9A5249-047C-6F46-9288-520D07DC559C}" srcOrd="2" destOrd="0" parTransId="{C308BABD-8CBA-084F-9BB0-DA374F36D98D}" sibTransId="{06B1234D-53C5-1E4B-B4BF-C92FB80701C2}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2D29E1A8-C9B5-44D9-9B8C-89FE685478CC}" type="presOf" srcId="{68494B02-FC5D-8243-8AFB-45395395917D}" destId="{4FF1AC7B-5A1A-7A40-B86C-BACE28880C3F}" srcOrd="0" destOrd="0" presId="urn:microsoft.com/office/officeart/2005/8/layout/StepDownProcess"/>
    <dgm:cxn modelId="{97710BB5-4E4D-4B85-9E89-5192431302BA}" type="presOf" srcId="{DC5B5194-622A-A44F-9D4C-89A6746D8CF0}" destId="{98BBA187-05ED-1049-8125-F77DDEB5CAA8}" srcOrd="0" destOrd="0" presId="urn:microsoft.com/office/officeart/2005/8/layout/StepDownProcess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10A5A2D7-5176-485D-BF53-68F9791D402A}" type="presOf" srcId="{3A9A5249-047C-6F46-9288-520D07DC559C}" destId="{FAA15ACD-C9B2-B949-809D-6C0FB04BB4B3}" srcOrd="0" destOrd="0" presId="urn:microsoft.com/office/officeart/2005/8/layout/StepDownProcess"/>
    <dgm:cxn modelId="{E1869ADA-240F-42C1-9E9F-2675BF8FAE19}" type="presOf" srcId="{598FEAE5-5849-6B47-9C70-CD3AE1CD013C}" destId="{8926E5F5-873E-644D-B771-8DAC1D49769F}" srcOrd="0" destOrd="0" presId="urn:microsoft.com/office/officeart/2005/8/layout/StepDownProcess"/>
    <dgm:cxn modelId="{74D3D2C4-DC8C-41F7-86D4-EFB62A632CF7}" type="presParOf" srcId="{B544381A-6D34-5F41-9F09-74C9090DEB6A}" destId="{6836F9F2-06C5-F64B-AD94-F1A98DCAC581}" srcOrd="0" destOrd="0" presId="urn:microsoft.com/office/officeart/2005/8/layout/StepDownProcess"/>
    <dgm:cxn modelId="{C5B48861-81C1-4D0F-AC3D-F65FE90439CD}" type="presParOf" srcId="{6836F9F2-06C5-F64B-AD94-F1A98DCAC581}" destId="{AAEE2770-BA8C-F345-9CC3-E499009A6F17}" srcOrd="0" destOrd="0" presId="urn:microsoft.com/office/officeart/2005/8/layout/StepDownProcess"/>
    <dgm:cxn modelId="{A2C7EE14-5CA4-4AA1-A897-22B0BA548DB6}" type="presParOf" srcId="{6836F9F2-06C5-F64B-AD94-F1A98DCAC581}" destId="{8926E5F5-873E-644D-B771-8DAC1D49769F}" srcOrd="1" destOrd="0" presId="urn:microsoft.com/office/officeart/2005/8/layout/StepDownProcess"/>
    <dgm:cxn modelId="{0E486D03-4869-4C1E-9D61-65FD02786DA1}" type="presParOf" srcId="{6836F9F2-06C5-F64B-AD94-F1A98DCAC581}" destId="{6D49EDE3-EEA9-CE44-8710-3DD5BE29850C}" srcOrd="2" destOrd="0" presId="urn:microsoft.com/office/officeart/2005/8/layout/StepDownProcess"/>
    <dgm:cxn modelId="{04E66577-2DF9-4A79-8029-5151AB215EDF}" type="presParOf" srcId="{B544381A-6D34-5F41-9F09-74C9090DEB6A}" destId="{EF8C47E8-6384-1547-B8A1-41559C3DB7D1}" srcOrd="1" destOrd="0" presId="urn:microsoft.com/office/officeart/2005/8/layout/StepDownProcess"/>
    <dgm:cxn modelId="{EC25E0C1-A4D0-415F-B63E-E6C5DF98A390}" type="presParOf" srcId="{B544381A-6D34-5F41-9F09-74C9090DEB6A}" destId="{F6AD1062-0FC4-B546-A6CC-173DCBC01EA6}" srcOrd="2" destOrd="0" presId="urn:microsoft.com/office/officeart/2005/8/layout/StepDownProcess"/>
    <dgm:cxn modelId="{1ABFD60B-B9E3-4F74-BB66-39630C95723C}" type="presParOf" srcId="{F6AD1062-0FC4-B546-A6CC-173DCBC01EA6}" destId="{0105DCDA-5789-D24B-8FEB-A29BD8C1ADAB}" srcOrd="0" destOrd="0" presId="urn:microsoft.com/office/officeart/2005/8/layout/StepDownProcess"/>
    <dgm:cxn modelId="{C1102348-55E9-458B-969B-7FEBD6A1FB3A}" type="presParOf" srcId="{F6AD1062-0FC4-B546-A6CC-173DCBC01EA6}" destId="{98BBA187-05ED-1049-8125-F77DDEB5CAA8}" srcOrd="1" destOrd="0" presId="urn:microsoft.com/office/officeart/2005/8/layout/StepDownProcess"/>
    <dgm:cxn modelId="{F3BF1EF5-7F1E-43DA-9E8E-7828028484B7}" type="presParOf" srcId="{F6AD1062-0FC4-B546-A6CC-173DCBC01EA6}" destId="{1502112A-7BBE-6147-A245-E66B309DDDC3}" srcOrd="2" destOrd="0" presId="urn:microsoft.com/office/officeart/2005/8/layout/StepDownProcess"/>
    <dgm:cxn modelId="{6FF64716-9586-403C-B25B-F41D74A6AC59}" type="presParOf" srcId="{B544381A-6D34-5F41-9F09-74C9090DEB6A}" destId="{973A44FA-F6EC-1D48-A4E8-8EBEFEA74630}" srcOrd="3" destOrd="0" presId="urn:microsoft.com/office/officeart/2005/8/layout/StepDownProcess"/>
    <dgm:cxn modelId="{0BBEADEC-1726-4EBD-B437-CCB8413F0ABE}" type="presParOf" srcId="{B544381A-6D34-5F41-9F09-74C9090DEB6A}" destId="{BDAF936D-F4C7-EB45-A5D9-949C343FD271}" srcOrd="4" destOrd="0" presId="urn:microsoft.com/office/officeart/2005/8/layout/StepDownProcess"/>
    <dgm:cxn modelId="{B2BA0519-F079-41BC-85D1-BF7688A50179}" type="presParOf" srcId="{BDAF936D-F4C7-EB45-A5D9-949C343FD271}" destId="{0D75C98D-83FF-594E-ACB0-01501AF9FDC8}" srcOrd="0" destOrd="0" presId="urn:microsoft.com/office/officeart/2005/8/layout/StepDownProcess"/>
    <dgm:cxn modelId="{A27ACE50-EE93-4F50-9B65-82D458EC63F9}" type="presParOf" srcId="{BDAF936D-F4C7-EB45-A5D9-949C343FD271}" destId="{FAA15ACD-C9B2-B949-809D-6C0FB04BB4B3}" srcOrd="1" destOrd="0" presId="urn:microsoft.com/office/officeart/2005/8/layout/StepDownProcess"/>
    <dgm:cxn modelId="{0111CFD6-5253-4036-B618-3A85865FC140}" type="presParOf" srcId="{BDAF936D-F4C7-EB45-A5D9-949C343FD271}" destId="{AF34CB2D-63DB-FD46-95D0-346E74753B39}" srcOrd="2" destOrd="0" presId="urn:microsoft.com/office/officeart/2005/8/layout/StepDownProcess"/>
    <dgm:cxn modelId="{FBBD0C19-3755-4AFF-B324-9685554CEEEA}" type="presParOf" srcId="{B544381A-6D34-5F41-9F09-74C9090DEB6A}" destId="{F7ABD03D-10F4-4644-BD65-559DBB8CEDA7}" srcOrd="5" destOrd="0" presId="urn:microsoft.com/office/officeart/2005/8/layout/StepDownProcess"/>
    <dgm:cxn modelId="{2D43FF0F-E4AE-45CC-B28D-1D045657AE1C}" type="presParOf" srcId="{B544381A-6D34-5F41-9F09-74C9090DEB6A}" destId="{A7782FF0-6D26-7440-9DE0-1125E3E2BDA3}" srcOrd="6" destOrd="0" presId="urn:microsoft.com/office/officeart/2005/8/layout/StepDownProcess"/>
    <dgm:cxn modelId="{4326F14D-AC7A-4AED-8DDB-FB5368B7115C}" type="presParOf" srcId="{A7782FF0-6D26-7440-9DE0-1125E3E2BDA3}" destId="{7A45FB45-0795-3548-A05F-A63C36451499}" srcOrd="0" destOrd="0" presId="urn:microsoft.com/office/officeart/2005/8/layout/StepDownProcess"/>
    <dgm:cxn modelId="{DAE5B23B-8821-4666-8B4E-2EA63C0D6F55}" type="presParOf" srcId="{A7782FF0-6D26-7440-9DE0-1125E3E2BDA3}" destId="{4FF1AC7B-5A1A-7A40-B86C-BACE28880C3F}" srcOrd="1" destOrd="0" presId="urn:microsoft.com/office/officeart/2005/8/layout/StepDownProcess"/>
    <dgm:cxn modelId="{3F9C735B-D8D0-4CEA-850D-6F87FE751D04}" type="presParOf" srcId="{A7782FF0-6D26-7440-9DE0-1125E3E2BDA3}" destId="{C0442ED0-5923-CC46-930E-A0E6811B02CB}" srcOrd="2" destOrd="0" presId="urn:microsoft.com/office/officeart/2005/8/layout/StepDownProcess"/>
    <dgm:cxn modelId="{91673F78-0DA5-41E8-B0CB-676455CBA06C}" type="presParOf" srcId="{B544381A-6D34-5F41-9F09-74C9090DEB6A}" destId="{2DFEFBBE-F35B-C047-A893-07B0609D04A9}" srcOrd="7" destOrd="0" presId="urn:microsoft.com/office/officeart/2005/8/layout/StepDownProcess"/>
    <dgm:cxn modelId="{2E59E477-1CFF-464B-9B13-5953467A47C6}" type="presParOf" srcId="{B544381A-6D34-5F41-9F09-74C9090DEB6A}" destId="{C6E23AC0-752F-E74D-9C38-7E1E03802849}" srcOrd="8" destOrd="0" presId="urn:microsoft.com/office/officeart/2005/8/layout/StepDownProcess"/>
    <dgm:cxn modelId="{B6F1B553-5675-4988-AF80-9AA071D155E5}" type="presParOf" srcId="{C6E23AC0-752F-E74D-9C38-7E1E03802849}" destId="{3A27D9D2-E590-114C-A0A1-347B8C01C0BC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it-IT"/>
        </a:p>
      </dgm:t>
    </dgm:pt>
    <dgm:pt modelId="{598FEAE5-5849-6B47-9C70-CD3AE1CD013C}">
      <dgm:prSet phldrT="[Testo]"/>
      <dgm:spPr/>
      <dgm:t>
        <a:bodyPr/>
        <a:lstStyle/>
        <a:p>
          <a:r>
            <a:rPr lang="it-IT" dirty="0" err="1"/>
            <a:t>Phase</a:t>
          </a:r>
          <a:r>
            <a:rPr lang="it-IT" dirty="0"/>
            <a:t> 1</a:t>
          </a:r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it-I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it-IT"/>
        </a:p>
      </dgm:t>
    </dgm:pt>
    <dgm:pt modelId="{DC5B5194-622A-A44F-9D4C-89A6746D8CF0}">
      <dgm:prSet phldrT="[Testo]"/>
      <dgm:spPr/>
      <dgm:t>
        <a:bodyPr/>
        <a:lstStyle/>
        <a:p>
          <a:r>
            <a:rPr lang="it-IT" dirty="0" err="1"/>
            <a:t>Phase</a:t>
          </a:r>
          <a:r>
            <a:rPr lang="it-IT" dirty="0"/>
            <a:t> 2</a:t>
          </a:r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it-I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1" custScaleY="106466" custLinFactNeighborX="10225" custLinFactNeighborY="-245"/>
      <dgm:spPr/>
    </dgm:pt>
    <dgm:pt modelId="{8926E5F5-873E-644D-B771-8DAC1D49769F}" type="pres">
      <dgm:prSet presAssocID="{598FEAE5-5849-6B47-9C70-CD3AE1CD013C}" presName="ParentText" presStyleLbl="node1" presStyleIdx="0" presStyleCnt="2" custLinFactNeighborX="1394" custLinFactNeighborY="-40810">
        <dgm:presLayoutVars>
          <dgm:chMax val="1"/>
          <dgm:chPref val="1"/>
          <dgm:bulletEnabled val="1"/>
        </dgm:presLayoutVars>
      </dgm:prSet>
      <dgm:spPr/>
    </dgm:pt>
    <dgm:pt modelId="{6D49EDE3-EEA9-CE44-8710-3DD5BE29850C}" type="pres">
      <dgm:prSet presAssocID="{598FEAE5-5849-6B47-9C70-CD3AE1CD013C}" presName="ChildText" presStyleLbl="revTx" presStyleIdx="0" presStyleCnt="1" custScaleX="280372" custLinFactX="1010" custLinFactNeighborX="100000" custLinFactNeighborY="3498">
        <dgm:presLayoutVars>
          <dgm:chMax val="0"/>
          <dgm:chPref val="0"/>
          <dgm:bulletEnabled val="1"/>
        </dgm:presLayoutVars>
      </dgm:prSet>
      <dgm:spPr/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98BBA187-05ED-1049-8125-F77DDEB5CAA8}" type="pres">
      <dgm:prSet presAssocID="{DC5B5194-622A-A44F-9D4C-89A6746D8CF0}" presName="ParentText" presStyleLbl="node1" presStyleIdx="1" presStyleCnt="2" custLinFactNeighborX="-33637" custLinFactNeighborY="-6302">
        <dgm:presLayoutVars>
          <dgm:chMax val="1"/>
          <dgm:chPref val="1"/>
          <dgm:bulletEnabled val="1"/>
        </dgm:presLayoutVars>
      </dgm:prSet>
      <dgm:spPr/>
    </dgm:pt>
  </dgm:ptLst>
  <dgm:cxnLst>
    <dgm:cxn modelId="{B3147A1D-1DAC-4A21-B2E3-12A00D163863}" type="presOf" srcId="{DC5B5194-622A-A44F-9D4C-89A6746D8CF0}" destId="{98BBA187-05ED-1049-8125-F77DDEB5CAA8}" srcOrd="0" destOrd="0" presId="urn:microsoft.com/office/officeart/2005/8/layout/StepDownProcess"/>
    <dgm:cxn modelId="{98724C3F-5F07-4225-B2C3-87FF7148CF79}" type="presOf" srcId="{598FEAE5-5849-6B47-9C70-CD3AE1CD013C}" destId="{8926E5F5-873E-644D-B771-8DAC1D49769F}" srcOrd="0" destOrd="0" presId="urn:microsoft.com/office/officeart/2005/8/layout/StepDownProcess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8E01CC9C-57B6-441A-A915-D7984BD0F85A}" type="presOf" srcId="{0CF30F3B-CFFF-7842-A442-5AAEF1E69018}" destId="{B544381A-6D34-5F41-9F09-74C9090DEB6A}" srcOrd="0" destOrd="0" presId="urn:microsoft.com/office/officeart/2005/8/layout/StepDownProcess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B3EF39B0-2DDB-4370-89E1-9BFC3FDFE7BF}" type="presParOf" srcId="{B544381A-6D34-5F41-9F09-74C9090DEB6A}" destId="{6836F9F2-06C5-F64B-AD94-F1A98DCAC581}" srcOrd="0" destOrd="0" presId="urn:microsoft.com/office/officeart/2005/8/layout/StepDownProcess"/>
    <dgm:cxn modelId="{99B83170-5EAC-4F74-96E2-981EC20484F7}" type="presParOf" srcId="{6836F9F2-06C5-F64B-AD94-F1A98DCAC581}" destId="{AAEE2770-BA8C-F345-9CC3-E499009A6F17}" srcOrd="0" destOrd="0" presId="urn:microsoft.com/office/officeart/2005/8/layout/StepDownProcess"/>
    <dgm:cxn modelId="{C2E8C415-6D18-42C9-B5CC-4ACC52FC555D}" type="presParOf" srcId="{6836F9F2-06C5-F64B-AD94-F1A98DCAC581}" destId="{8926E5F5-873E-644D-B771-8DAC1D49769F}" srcOrd="1" destOrd="0" presId="urn:microsoft.com/office/officeart/2005/8/layout/StepDownProcess"/>
    <dgm:cxn modelId="{85397D97-D69C-4BA5-B331-C0696B8C51B9}" type="presParOf" srcId="{6836F9F2-06C5-F64B-AD94-F1A98DCAC581}" destId="{6D49EDE3-EEA9-CE44-8710-3DD5BE29850C}" srcOrd="2" destOrd="0" presId="urn:microsoft.com/office/officeart/2005/8/layout/StepDownProcess"/>
    <dgm:cxn modelId="{8BDC64BD-356B-4468-A552-370B4CCED2AE}" type="presParOf" srcId="{B544381A-6D34-5F41-9F09-74C9090DEB6A}" destId="{EF8C47E8-6384-1547-B8A1-41559C3DB7D1}" srcOrd="1" destOrd="0" presId="urn:microsoft.com/office/officeart/2005/8/layout/StepDownProcess"/>
    <dgm:cxn modelId="{B4C38826-9509-4ED4-BA9B-E463008226A5}" type="presParOf" srcId="{B544381A-6D34-5F41-9F09-74C9090DEB6A}" destId="{F6AD1062-0FC4-B546-A6CC-173DCBC01EA6}" srcOrd="2" destOrd="0" presId="urn:microsoft.com/office/officeart/2005/8/layout/StepDownProcess"/>
    <dgm:cxn modelId="{ADD4E377-7B96-44B1-9C65-D73699EA4F09}" type="presParOf" srcId="{F6AD1062-0FC4-B546-A6CC-173DCBC01EA6}" destId="{98BBA187-05ED-1049-8125-F77DDEB5CAA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</dgm:pt>
    <dgm:pt modelId="{598FEAE5-5849-6B47-9C70-CD3AE1CD013C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err="1"/>
            <a:t>Phase</a:t>
          </a:r>
          <a:r>
            <a:rPr lang="it-IT" dirty="0"/>
            <a:t> 1</a:t>
          </a:r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it-I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it-IT"/>
        </a:p>
      </dgm:t>
    </dgm:pt>
    <dgm:pt modelId="{DC5B5194-622A-A44F-9D4C-89A6746D8CF0}">
      <dgm:prSet phldrT="[Tes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it-IT" dirty="0" err="1"/>
            <a:t>Phase</a:t>
          </a:r>
          <a:r>
            <a:rPr lang="it-IT" dirty="0"/>
            <a:t> 2</a:t>
          </a:r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it-I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1" custLinFactNeighborX="174" custLinFactNeighborY="-857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</dgm:pt>
    <dgm:pt modelId="{8926E5F5-873E-644D-B771-8DAC1D49769F}" type="pres">
      <dgm:prSet presAssocID="{598FEAE5-5849-6B47-9C70-CD3AE1CD013C}" presName="ParentText" presStyleLbl="node1" presStyleIdx="0" presStyleCnt="2" custLinFactNeighborX="-51385">
        <dgm:presLayoutVars>
          <dgm:chMax val="1"/>
          <dgm:chPref val="1"/>
          <dgm:bulletEnabled val="1"/>
        </dgm:presLayoutVars>
      </dgm:prSet>
      <dgm:spPr/>
    </dgm:pt>
    <dgm:pt modelId="{6D49EDE3-EEA9-CE44-8710-3DD5BE29850C}" type="pres">
      <dgm:prSet presAssocID="{598FEAE5-5849-6B47-9C70-CD3AE1CD013C}" presName="ChildText" presStyleLbl="revTx" presStyleIdx="0" presStyleCnt="1" custScaleX="239789" custScaleY="95935" custLinFactNeighborX="50072" custLinFactNeighborY="4517">
        <dgm:presLayoutVars>
          <dgm:chMax val="0"/>
          <dgm:chPref val="0"/>
          <dgm:bulletEnabled val="1"/>
        </dgm:presLayoutVars>
      </dgm:prSet>
      <dgm:spPr/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98BBA187-05ED-1049-8125-F77DDEB5CAA8}" type="pres">
      <dgm:prSet presAssocID="{DC5B5194-622A-A44F-9D4C-89A6746D8CF0}" presName="ParentText" presStyleLbl="node1" presStyleIdx="1" presStyleCnt="2" custLinFactNeighborX="-27635" custLinFactNeighborY="3768">
        <dgm:presLayoutVars>
          <dgm:chMax val="1"/>
          <dgm:chPref val="1"/>
          <dgm:bulletEnabled val="1"/>
        </dgm:presLayoutVars>
      </dgm:prSet>
      <dgm:spPr/>
    </dgm:pt>
  </dgm:ptLst>
  <dgm:cxnLst>
    <dgm:cxn modelId="{B1F27713-ECDD-42DF-8B2A-3A1A7C7861CB}" type="presOf" srcId="{DC5B5194-622A-A44F-9D4C-89A6746D8CF0}" destId="{98BBA187-05ED-1049-8125-F77DDEB5CAA8}" srcOrd="0" destOrd="0" presId="urn:microsoft.com/office/officeart/2005/8/layout/StepDownProcess"/>
    <dgm:cxn modelId="{D30C2576-0347-40D2-A10F-CE582B3E5F75}" type="presOf" srcId="{0CF30F3B-CFFF-7842-A442-5AAEF1E69018}" destId="{B544381A-6D34-5F41-9F09-74C9090DEB6A}" srcOrd="0" destOrd="0" presId="urn:microsoft.com/office/officeart/2005/8/layout/StepDownProcess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F10321B4-EB8E-410C-8D64-CDFD79629FED}" type="presOf" srcId="{598FEAE5-5849-6B47-9C70-CD3AE1CD013C}" destId="{8926E5F5-873E-644D-B771-8DAC1D49769F}" srcOrd="0" destOrd="0" presId="urn:microsoft.com/office/officeart/2005/8/layout/StepDownProcess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8A38FAB2-A41B-4D2B-8FFB-2154930C7D1B}" type="presParOf" srcId="{B544381A-6D34-5F41-9F09-74C9090DEB6A}" destId="{6836F9F2-06C5-F64B-AD94-F1A98DCAC581}" srcOrd="0" destOrd="0" presId="urn:microsoft.com/office/officeart/2005/8/layout/StepDownProcess"/>
    <dgm:cxn modelId="{2272A28F-FC64-4ED9-BE65-3E8EEE95BACB}" type="presParOf" srcId="{6836F9F2-06C5-F64B-AD94-F1A98DCAC581}" destId="{AAEE2770-BA8C-F345-9CC3-E499009A6F17}" srcOrd="0" destOrd="0" presId="urn:microsoft.com/office/officeart/2005/8/layout/StepDownProcess"/>
    <dgm:cxn modelId="{20DFD94A-E8A5-47C2-B935-A81FDF6EEA54}" type="presParOf" srcId="{6836F9F2-06C5-F64B-AD94-F1A98DCAC581}" destId="{8926E5F5-873E-644D-B771-8DAC1D49769F}" srcOrd="1" destOrd="0" presId="urn:microsoft.com/office/officeart/2005/8/layout/StepDownProcess"/>
    <dgm:cxn modelId="{52E72DF2-5D34-4DE1-A023-F96DBFCF0B25}" type="presParOf" srcId="{6836F9F2-06C5-F64B-AD94-F1A98DCAC581}" destId="{6D49EDE3-EEA9-CE44-8710-3DD5BE29850C}" srcOrd="2" destOrd="0" presId="urn:microsoft.com/office/officeart/2005/8/layout/StepDownProcess"/>
    <dgm:cxn modelId="{DEDDF8C3-F12C-48FD-BFAC-F696641120AB}" type="presParOf" srcId="{B544381A-6D34-5F41-9F09-74C9090DEB6A}" destId="{EF8C47E8-6384-1547-B8A1-41559C3DB7D1}" srcOrd="1" destOrd="0" presId="urn:microsoft.com/office/officeart/2005/8/layout/StepDownProcess"/>
    <dgm:cxn modelId="{49A1BAD8-2849-42B1-B023-E55E9352CEED}" type="presParOf" srcId="{B544381A-6D34-5F41-9F09-74C9090DEB6A}" destId="{F6AD1062-0FC4-B546-A6CC-173DCBC01EA6}" srcOrd="2" destOrd="0" presId="urn:microsoft.com/office/officeart/2005/8/layout/StepDownProcess"/>
    <dgm:cxn modelId="{516EFD94-8C81-42A0-BF04-2E8FB48C2E25}" type="presParOf" srcId="{F6AD1062-0FC4-B546-A6CC-173DCBC01EA6}" destId="{98BBA187-05ED-1049-8125-F77DDEB5CAA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it-IT"/>
        </a:p>
      </dgm:t>
    </dgm:pt>
    <dgm:pt modelId="{C30043B9-57E7-4602-8C83-B998D44171B2}">
      <dgm:prSet phldrT="[Testo]"/>
      <dgm:spPr/>
      <dgm:t>
        <a:bodyPr/>
        <a:lstStyle/>
        <a:p>
          <a:r>
            <a:rPr lang="it-IT" dirty="0" err="1"/>
            <a:t>Phase</a:t>
          </a:r>
          <a:r>
            <a:rPr lang="it-IT" dirty="0"/>
            <a:t> 3</a:t>
          </a:r>
        </a:p>
      </dgm:t>
    </dgm:pt>
    <dgm:pt modelId="{EB554E4E-8632-4AFA-8B0A-BFCA2D41BD59}" type="parTrans" cxnId="{3C8555D5-1AA7-4293-BE0A-A01B15CFF013}">
      <dgm:prSet/>
      <dgm:spPr/>
      <dgm:t>
        <a:bodyPr/>
        <a:lstStyle/>
        <a:p>
          <a:endParaRPr lang="it-IT"/>
        </a:p>
      </dgm:t>
    </dgm:pt>
    <dgm:pt modelId="{2B43CC1F-4D59-4283-B6E7-6550E1D7B2FA}" type="sibTrans" cxnId="{3C8555D5-1AA7-4293-BE0A-A01B15CFF013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B7D3EC09-761D-4B8C-B339-F598BA589E55}" type="pres">
      <dgm:prSet presAssocID="{C30043B9-57E7-4602-8C83-B998D44171B2}" presName="composite" presStyleCnt="0"/>
      <dgm:spPr/>
    </dgm:pt>
    <dgm:pt modelId="{FFCFCDEE-3C11-48C9-9197-7DCD10BB5DA3}" type="pres">
      <dgm:prSet presAssocID="{C30043B9-57E7-4602-8C83-B998D44171B2}" presName="ParentText" presStyleLbl="node1" presStyleIdx="0" presStyleCnt="1" custLinFactNeighborX="-50058" custLinFactNeighborY="-30824">
        <dgm:presLayoutVars>
          <dgm:chMax val="1"/>
          <dgm:chPref val="1"/>
          <dgm:bulletEnabled val="1"/>
        </dgm:presLayoutVars>
      </dgm:prSet>
      <dgm:spPr/>
    </dgm:pt>
  </dgm:ptLst>
  <dgm:cxnLst>
    <dgm:cxn modelId="{0D5D4840-FF20-41D8-92C1-A1572BD7724F}" type="presOf" srcId="{0CF30F3B-CFFF-7842-A442-5AAEF1E69018}" destId="{B544381A-6D34-5F41-9F09-74C9090DEB6A}" srcOrd="0" destOrd="0" presId="urn:microsoft.com/office/officeart/2005/8/layout/StepDownProcess"/>
    <dgm:cxn modelId="{4B2AF2AE-31B5-43A3-9945-B6C24FD6974A}" type="presOf" srcId="{C30043B9-57E7-4602-8C83-B998D44171B2}" destId="{FFCFCDEE-3C11-48C9-9197-7DCD10BB5DA3}" srcOrd="0" destOrd="0" presId="urn:microsoft.com/office/officeart/2005/8/layout/StepDownProcess"/>
    <dgm:cxn modelId="{3C8555D5-1AA7-4293-BE0A-A01B15CFF013}" srcId="{0CF30F3B-CFFF-7842-A442-5AAEF1E69018}" destId="{C30043B9-57E7-4602-8C83-B998D44171B2}" srcOrd="0" destOrd="0" parTransId="{EB554E4E-8632-4AFA-8B0A-BFCA2D41BD59}" sibTransId="{2B43CC1F-4D59-4283-B6E7-6550E1D7B2FA}"/>
    <dgm:cxn modelId="{12202904-7C9C-4C90-82AC-148CBF2C68DB}" type="presParOf" srcId="{B544381A-6D34-5F41-9F09-74C9090DEB6A}" destId="{B7D3EC09-761D-4B8C-B339-F598BA589E55}" srcOrd="0" destOrd="0" presId="urn:microsoft.com/office/officeart/2005/8/layout/StepDownProcess"/>
    <dgm:cxn modelId="{6FDAE8BE-E248-4937-B1DE-9731DB8020DB}" type="presParOf" srcId="{B7D3EC09-761D-4B8C-B339-F598BA589E55}" destId="{FFCFCDEE-3C11-48C9-9197-7DCD10BB5DA3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191937" y="816179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0" y="28052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 err="1"/>
            <a:t>Phase</a:t>
          </a:r>
          <a:r>
            <a:rPr lang="it-IT" sz="2100" kern="1200" dirty="0"/>
            <a:t> 1</a:t>
          </a:r>
        </a:p>
      </dsp:txBody>
      <dsp:txXfrm>
        <a:off x="39822" y="67874"/>
        <a:ext cx="1085564" cy="735964"/>
      </dsp:txXfrm>
    </dsp:sp>
    <dsp:sp modelId="{6D49EDE3-EEA9-CE44-8710-3DD5BE29850C}">
      <dsp:nvSpPr>
        <dsp:cNvPr id="0" name=""/>
        <dsp:cNvSpPr/>
      </dsp:nvSpPr>
      <dsp:spPr>
        <a:xfrm>
          <a:off x="1558441" y="77045"/>
          <a:ext cx="4083029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05DCDA-5789-D24B-8FEB-A29BD8C1ADAB}">
      <dsp:nvSpPr>
        <dsp:cNvPr id="0" name=""/>
        <dsp:cNvSpPr/>
      </dsp:nvSpPr>
      <dsp:spPr>
        <a:xfrm rot="5400000">
          <a:off x="1416068" y="1731442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1355071" y="944250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46965"/>
                <a:satOff val="3729"/>
                <a:lumOff val="528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46965"/>
                <a:satOff val="3729"/>
                <a:lumOff val="528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 err="1"/>
            <a:t>Phase</a:t>
          </a:r>
          <a:r>
            <a:rPr lang="it-IT" sz="2100" kern="1200" dirty="0"/>
            <a:t> 2</a:t>
          </a:r>
        </a:p>
      </dsp:txBody>
      <dsp:txXfrm>
        <a:off x="1394893" y="984072"/>
        <a:ext cx="1085564" cy="735964"/>
      </dsp:txXfrm>
    </dsp:sp>
    <dsp:sp modelId="{1502112A-7BBE-6147-A245-E66B309DDDC3}">
      <dsp:nvSpPr>
        <dsp:cNvPr id="0" name=""/>
        <dsp:cNvSpPr/>
      </dsp:nvSpPr>
      <dsp:spPr>
        <a:xfrm>
          <a:off x="2956873" y="1021345"/>
          <a:ext cx="2934684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75C98D-83FF-594E-ACB0-01501AF9FDC8}">
      <dsp:nvSpPr>
        <dsp:cNvPr id="0" name=""/>
        <dsp:cNvSpPr/>
      </dsp:nvSpPr>
      <dsp:spPr>
        <a:xfrm rot="5400000">
          <a:off x="2784227" y="2433897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AA15ACD-C9B2-B949-809D-6C0FB04BB4B3}">
      <dsp:nvSpPr>
        <dsp:cNvPr id="0" name=""/>
        <dsp:cNvSpPr/>
      </dsp:nvSpPr>
      <dsp:spPr>
        <a:xfrm>
          <a:off x="2600839" y="1512166"/>
          <a:ext cx="1165208" cy="815608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 err="1"/>
            <a:t>Phase</a:t>
          </a:r>
          <a:r>
            <a:rPr lang="it-IT" sz="2100" kern="1200" dirty="0"/>
            <a:t> 1</a:t>
          </a:r>
        </a:p>
      </dsp:txBody>
      <dsp:txXfrm>
        <a:off x="2640661" y="1551988"/>
        <a:ext cx="1085564" cy="735964"/>
      </dsp:txXfrm>
    </dsp:sp>
    <dsp:sp modelId="{AF34CB2D-63DB-FD46-95D0-346E74753B39}">
      <dsp:nvSpPr>
        <dsp:cNvPr id="0" name=""/>
        <dsp:cNvSpPr/>
      </dsp:nvSpPr>
      <dsp:spPr>
        <a:xfrm>
          <a:off x="5413140" y="1938234"/>
          <a:ext cx="847461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45FB45-0795-3548-A05F-A63C36451499}">
      <dsp:nvSpPr>
        <dsp:cNvPr id="0" name=""/>
        <dsp:cNvSpPr/>
      </dsp:nvSpPr>
      <dsp:spPr>
        <a:xfrm rot="5400000">
          <a:off x="4152378" y="3350095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F1AC7B-5A1A-7A40-B86C-BACE28880C3F}">
      <dsp:nvSpPr>
        <dsp:cNvPr id="0" name=""/>
        <dsp:cNvSpPr/>
      </dsp:nvSpPr>
      <dsp:spPr>
        <a:xfrm>
          <a:off x="3969000" y="2160232"/>
          <a:ext cx="1165208" cy="815608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 err="1"/>
            <a:t>Phase</a:t>
          </a:r>
          <a:r>
            <a:rPr lang="it-IT" sz="2100" kern="1200" dirty="0"/>
            <a:t> 2</a:t>
          </a:r>
        </a:p>
      </dsp:txBody>
      <dsp:txXfrm>
        <a:off x="4008822" y="2200054"/>
        <a:ext cx="1085564" cy="735964"/>
      </dsp:txXfrm>
    </dsp:sp>
    <dsp:sp modelId="{C0442ED0-5923-CC46-930E-A0E6811B02CB}">
      <dsp:nvSpPr>
        <dsp:cNvPr id="0" name=""/>
        <dsp:cNvSpPr/>
      </dsp:nvSpPr>
      <dsp:spPr>
        <a:xfrm>
          <a:off x="7372995" y="2854432"/>
          <a:ext cx="847461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27D9D2-E590-114C-A0A1-347B8C01C0BC}">
      <dsp:nvSpPr>
        <dsp:cNvPr id="0" name=""/>
        <dsp:cNvSpPr/>
      </dsp:nvSpPr>
      <dsp:spPr>
        <a:xfrm>
          <a:off x="5328596" y="2664295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187862"/>
                <a:satOff val="14916"/>
                <a:lumOff val="2114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187862"/>
                <a:satOff val="14916"/>
                <a:lumOff val="2114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 err="1"/>
            <a:t>Phase</a:t>
          </a:r>
          <a:r>
            <a:rPr lang="it-IT" sz="2100" kern="1200" dirty="0"/>
            <a:t> 3 </a:t>
          </a:r>
        </a:p>
      </dsp:txBody>
      <dsp:txXfrm>
        <a:off x="5368418" y="2704117"/>
        <a:ext cx="1085564" cy="735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819758" y="2202559"/>
          <a:ext cx="2099845" cy="22454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177670" y="0"/>
          <a:ext cx="3320219" cy="232404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100" kern="1200" dirty="0" err="1"/>
            <a:t>Phase</a:t>
          </a:r>
          <a:r>
            <a:rPr lang="it-IT" sz="6100" kern="1200" dirty="0"/>
            <a:t> 1</a:t>
          </a:r>
        </a:p>
      </dsp:txBody>
      <dsp:txXfrm>
        <a:off x="291141" y="113471"/>
        <a:ext cx="3093277" cy="2097103"/>
      </dsp:txXfrm>
    </dsp:sp>
    <dsp:sp modelId="{6D49EDE3-EEA9-CE44-8710-3DD5BE29850C}">
      <dsp:nvSpPr>
        <dsp:cNvPr id="0" name=""/>
        <dsp:cNvSpPr/>
      </dsp:nvSpPr>
      <dsp:spPr>
        <a:xfrm>
          <a:off x="1405170" y="308396"/>
          <a:ext cx="6770453" cy="1878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2812732" y="2549013"/>
          <a:ext cx="3320219" cy="232404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187862"/>
                <a:satOff val="14916"/>
                <a:lumOff val="2114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187862"/>
                <a:satOff val="14916"/>
                <a:lumOff val="2114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100" kern="1200" dirty="0" err="1"/>
            <a:t>Phase</a:t>
          </a:r>
          <a:r>
            <a:rPr lang="it-IT" sz="6100" kern="1200" dirty="0"/>
            <a:t> 2</a:t>
          </a:r>
        </a:p>
      </dsp:txBody>
      <dsp:txXfrm>
        <a:off x="2926203" y="2662484"/>
        <a:ext cx="3093277" cy="20971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1905540" y="1606974"/>
          <a:ext cx="1448241" cy="164877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266216" y="13981"/>
          <a:ext cx="2437985" cy="1706510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500" kern="1200" dirty="0" err="1"/>
            <a:t>Phase</a:t>
          </a:r>
          <a:r>
            <a:rPr lang="it-IT" sz="4500" kern="1200" dirty="0"/>
            <a:t> 1</a:t>
          </a:r>
        </a:p>
      </dsp:txBody>
      <dsp:txXfrm>
        <a:off x="349536" y="97301"/>
        <a:ext cx="2271345" cy="1539870"/>
      </dsp:txXfrm>
    </dsp:sp>
    <dsp:sp modelId="{6D49EDE3-EEA9-CE44-8710-3DD5BE29850C}">
      <dsp:nvSpPr>
        <dsp:cNvPr id="0" name=""/>
        <dsp:cNvSpPr/>
      </dsp:nvSpPr>
      <dsp:spPr>
        <a:xfrm>
          <a:off x="3605477" y="267071"/>
          <a:ext cx="4251839" cy="13232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3461470" y="1944937"/>
          <a:ext cx="2437985" cy="1706510"/>
        </a:xfrm>
        <a:prstGeom prst="roundRect">
          <a:avLst>
            <a:gd name="adj" fmla="val 1667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500" kern="1200" dirty="0" err="1"/>
            <a:t>Phase</a:t>
          </a:r>
          <a:r>
            <a:rPr lang="it-IT" sz="4500" kern="1200" dirty="0"/>
            <a:t> 2</a:t>
          </a:r>
        </a:p>
      </dsp:txBody>
      <dsp:txXfrm>
        <a:off x="3544790" y="2028257"/>
        <a:ext cx="2271345" cy="15398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CFCDEE-3C11-48C9-9197-7DCD10BB5DA3}">
      <dsp:nvSpPr>
        <dsp:cNvPr id="0" name=""/>
        <dsp:cNvSpPr/>
      </dsp:nvSpPr>
      <dsp:spPr>
        <a:xfrm>
          <a:off x="521903" y="504066"/>
          <a:ext cx="3563841" cy="249457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500" kern="1200" dirty="0" err="1"/>
            <a:t>Phase</a:t>
          </a:r>
          <a:r>
            <a:rPr lang="it-IT" sz="6500" kern="1200" dirty="0"/>
            <a:t> 3</a:t>
          </a:r>
        </a:p>
      </dsp:txBody>
      <dsp:txXfrm>
        <a:off x="643700" y="625863"/>
        <a:ext cx="3320247" cy="22509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t>23/12/2019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t>23/12/2019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545305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545305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785202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669614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17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10479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442113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487620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44211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7584" y="3212976"/>
            <a:ext cx="6939805" cy="720080"/>
          </a:xfrm>
        </p:spPr>
        <p:txBody>
          <a:bodyPr/>
          <a:lstStyle/>
          <a:p>
            <a:pPr algn="l"/>
            <a:r>
              <a:rPr lang="en-GB" sz="3200" b="1" dirty="0"/>
              <a:t>SoMExNet </a:t>
            </a:r>
            <a:br>
              <a:rPr lang="en-GB" sz="3200" b="1" dirty="0"/>
            </a:br>
            <a:br>
              <a:rPr lang="en-GB" sz="3200" b="1" dirty="0"/>
            </a:br>
            <a:r>
              <a:rPr lang="en-GB" sz="3200" b="1" dirty="0"/>
              <a:t>Die </a:t>
            </a:r>
            <a:r>
              <a:rPr lang="en-GB" sz="3200" b="1" dirty="0" err="1"/>
              <a:t>Testphase</a:t>
            </a:r>
            <a:r>
              <a:rPr lang="fr-BE" sz="2400" dirty="0"/>
              <a:t>	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360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/>
              <a:t>Pfad</a:t>
            </a:r>
            <a:r>
              <a:rPr lang="en-GB" sz="3200" b="1" dirty="0"/>
              <a:t> A </a:t>
            </a:r>
            <a:br>
              <a:rPr lang="en-GB" sz="3200" b="1" dirty="0"/>
            </a:br>
            <a:r>
              <a:rPr lang="en-GB" sz="2200" b="1" dirty="0" err="1"/>
              <a:t>vom</a:t>
            </a:r>
            <a:r>
              <a:rPr lang="en-GB" sz="2200" b="1" dirty="0"/>
              <a:t> </a:t>
            </a:r>
            <a:r>
              <a:rPr lang="en-GB" sz="2200" b="1" dirty="0" err="1"/>
              <a:t>Projektpartner</a:t>
            </a:r>
            <a:r>
              <a:rPr lang="en-GB" sz="2200" b="1" dirty="0"/>
              <a:t> </a:t>
            </a:r>
            <a:r>
              <a:rPr lang="en-GB" sz="2200" b="1" dirty="0" err="1"/>
              <a:t>zum</a:t>
            </a:r>
            <a:r>
              <a:rPr lang="en-GB" sz="2200" b="1" dirty="0"/>
              <a:t> </a:t>
            </a:r>
            <a:r>
              <a:rPr lang="en-GB" sz="2200" b="1" dirty="0" err="1"/>
              <a:t>assoziierten</a:t>
            </a:r>
            <a:r>
              <a:rPr lang="en-GB" sz="2200" b="1" dirty="0"/>
              <a:t> Partner</a:t>
            </a:r>
            <a:endParaRPr lang="en-GB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289646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err="1">
                <a:solidFill>
                  <a:schemeClr val="tx1"/>
                </a:solidFill>
              </a:rPr>
              <a:t>Fokus</a:t>
            </a:r>
            <a:r>
              <a:rPr lang="it-IT" sz="1800" b="1" u="sng" dirty="0">
                <a:solidFill>
                  <a:schemeClr val="tx1"/>
                </a:solidFill>
              </a:rPr>
              <a:t> </a:t>
            </a:r>
            <a:r>
              <a:rPr lang="it-IT" sz="1800" b="1" u="sng" dirty="0" err="1">
                <a:solidFill>
                  <a:schemeClr val="tx1"/>
                </a:solidFill>
              </a:rPr>
              <a:t>auf</a:t>
            </a:r>
            <a:r>
              <a:rPr lang="it-IT" sz="1800" b="1" u="sng" dirty="0">
                <a:solidFill>
                  <a:schemeClr val="tx1"/>
                </a:solidFill>
              </a:rPr>
              <a:t> PHASE 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4001" y="1628800"/>
            <a:ext cx="1461019" cy="1022666"/>
            <a:chOff x="599659" y="19025"/>
            <a:chExt cx="1461019" cy="1022666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628800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b="1" dirty="0"/>
                <a:t>Training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344860" y="2708920"/>
            <a:ext cx="144016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/>
              <a:t>Schritt</a:t>
            </a:r>
            <a:r>
              <a:rPr lang="it-IT" dirty="0"/>
              <a:t> A</a:t>
            </a:r>
          </a:p>
        </p:txBody>
      </p:sp>
      <p:graphicFrame>
        <p:nvGraphicFramePr>
          <p:cNvPr id="24" name="Tabel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142047"/>
              </p:ext>
            </p:extLst>
          </p:nvPr>
        </p:nvGraphicFramePr>
        <p:xfrm>
          <a:off x="179511" y="3204160"/>
          <a:ext cx="8784977" cy="338328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8640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5361">
                <a:tc>
                  <a:txBody>
                    <a:bodyPr/>
                    <a:lstStyle/>
                    <a:p>
                      <a:r>
                        <a:rPr lang="it-IT" sz="1400" b="0" dirty="0"/>
                        <a:t>SCHRITT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INHALTE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INSTRUMENTE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b="0" dirty="0"/>
                        <a:t>METHODOLOGIE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8895"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/>
                        <a:t>A</a:t>
                      </a:r>
                    </a:p>
                    <a:p>
                      <a:pPr algn="ctr"/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dirty="0" err="1"/>
                        <a:t>SoMEx</a:t>
                      </a:r>
                      <a:r>
                        <a:rPr lang="it-IT" sz="1500" b="0" dirty="0"/>
                        <a:t> und </a:t>
                      </a:r>
                      <a:r>
                        <a:rPr lang="it-IT" sz="1500" b="0" dirty="0" err="1"/>
                        <a:t>SoMExNet</a:t>
                      </a:r>
                      <a:r>
                        <a:rPr lang="it-IT" sz="1500" b="0" dirty="0"/>
                        <a:t> </a:t>
                      </a:r>
                      <a:r>
                        <a:rPr lang="it-IT" sz="1500" b="0" dirty="0" err="1"/>
                        <a:t>Projekte</a:t>
                      </a:r>
                      <a:r>
                        <a:rPr lang="it-IT" sz="1500" b="0" dirty="0"/>
                        <a:t> </a:t>
                      </a:r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  <a:p>
                      <a:r>
                        <a:rPr lang="it-IT" sz="1500" dirty="0" err="1"/>
                        <a:t>SoMExNet</a:t>
                      </a:r>
                      <a:r>
                        <a:rPr lang="it-IT" sz="1500" baseline="0" dirty="0"/>
                        <a:t> APP:</a:t>
                      </a:r>
                      <a:endParaRPr lang="it-IT" sz="1500" dirty="0"/>
                    </a:p>
                    <a:p>
                      <a:r>
                        <a:rPr lang="it-IT" sz="1500" dirty="0" err="1"/>
                        <a:t>Intrumente</a:t>
                      </a:r>
                      <a:r>
                        <a:rPr lang="it-IT" sz="1500" dirty="0"/>
                        <a:t> 1 und 2</a:t>
                      </a:r>
                      <a:endParaRPr lang="it-IT" sz="1500" baseline="0" dirty="0"/>
                    </a:p>
                    <a:p>
                      <a:endParaRPr lang="it-IT" sz="1500" baseline="0" dirty="0"/>
                    </a:p>
                    <a:p>
                      <a:endParaRPr lang="it-IT" sz="1500" baseline="0" dirty="0"/>
                    </a:p>
                    <a:p>
                      <a:endParaRPr lang="en-US" sz="1500" baseline="0" dirty="0"/>
                    </a:p>
                    <a:p>
                      <a:endParaRPr lang="en-US" sz="700" baseline="0" dirty="0"/>
                    </a:p>
                    <a:p>
                      <a:endParaRPr lang="en-US" sz="700" baseline="0" dirty="0"/>
                    </a:p>
                    <a:p>
                      <a:endParaRPr lang="en-US" sz="700" baseline="0" dirty="0"/>
                    </a:p>
                    <a:p>
                      <a:endParaRPr lang="en-US" sz="700" baseline="0" dirty="0"/>
                    </a:p>
                    <a:p>
                      <a:endParaRPr lang="en-US" sz="700" baseline="0" dirty="0"/>
                    </a:p>
                    <a:p>
                      <a:endParaRPr lang="en-US" sz="700" baseline="0" dirty="0"/>
                    </a:p>
                    <a:p>
                      <a:r>
                        <a:rPr lang="en-US" sz="1500" baseline="0" dirty="0" err="1"/>
                        <a:t>Evaluationsprozess</a:t>
                      </a:r>
                      <a:endParaRPr lang="en-US" sz="1500" baseline="0" dirty="0"/>
                    </a:p>
                    <a:p>
                      <a:endParaRPr lang="en-US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b="0" i="0" baseline="0" dirty="0" err="1"/>
                        <a:t>Folie</a:t>
                      </a:r>
                      <a:r>
                        <a:rPr lang="en-US" sz="1500" b="0" i="0" baseline="0" dirty="0"/>
                        <a:t> </a:t>
                      </a:r>
                      <a:r>
                        <a:rPr lang="en-US" sz="1500" b="0" i="0" baseline="0" dirty="0" err="1"/>
                        <a:t>über</a:t>
                      </a:r>
                      <a:r>
                        <a:rPr lang="en-US" sz="1500" b="0" i="0" baseline="0" dirty="0"/>
                        <a:t> </a:t>
                      </a:r>
                      <a:r>
                        <a:rPr lang="en-US" sz="1500" b="0" i="0" baseline="0" dirty="0" err="1"/>
                        <a:t>SoMEx</a:t>
                      </a:r>
                      <a:r>
                        <a:rPr lang="en-US" sz="1500" b="0" i="0" baseline="0" dirty="0"/>
                        <a:t> und </a:t>
                      </a:r>
                      <a:r>
                        <a:rPr lang="en-US" sz="1500" b="0" i="0" baseline="0" dirty="0" err="1"/>
                        <a:t>SoMExNet</a:t>
                      </a:r>
                      <a:r>
                        <a:rPr lang="en-US" sz="1500" b="0" i="0" baseline="0" dirty="0"/>
                        <a:t> </a:t>
                      </a:r>
                      <a:r>
                        <a:rPr lang="en-US" sz="1500" b="0" i="0" baseline="0" dirty="0" err="1"/>
                        <a:t>Projekte</a:t>
                      </a:r>
                      <a:r>
                        <a:rPr lang="en-US" sz="1500" b="0" i="0" baseline="0" dirty="0"/>
                        <a:t>/</a:t>
                      </a:r>
                      <a:r>
                        <a:rPr lang="en-US" sz="1500" b="0" i="0" baseline="0" dirty="0" err="1"/>
                        <a:t>Folien</a:t>
                      </a:r>
                      <a:r>
                        <a:rPr lang="en-US" sz="1500" b="0" i="0" baseline="0" dirty="0"/>
                        <a:t> </a:t>
                      </a:r>
                      <a:r>
                        <a:rPr lang="en-US" sz="1500" b="0" i="0" baseline="0" dirty="0" err="1"/>
                        <a:t>zum</a:t>
                      </a:r>
                      <a:r>
                        <a:rPr lang="en-US" sz="1500" b="0" i="0" baseline="0" dirty="0"/>
                        <a:t> Training </a:t>
                      </a:r>
                      <a:endParaRPr lang="it-IT" sz="1500" u="sng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/>
                        <a:buNone/>
                      </a:pPr>
                      <a:endParaRPr lang="it-IT" sz="1500" u="sng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400" u="sng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sz="1400" u="sng" dirty="0" err="1">
                          <a:solidFill>
                            <a:schemeClr val="tx1"/>
                          </a:solidFill>
                        </a:rPr>
                        <a:t>Instrument</a:t>
                      </a:r>
                      <a:r>
                        <a:rPr lang="it-IT" sz="1400" u="sng" dirty="0">
                          <a:solidFill>
                            <a:schemeClr val="tx1"/>
                          </a:solidFill>
                        </a:rPr>
                        <a:t> 1 - </a:t>
                      </a:r>
                      <a:r>
                        <a:rPr lang="it-IT" sz="1400" u="sng" dirty="0" err="1">
                          <a:solidFill>
                            <a:schemeClr val="tx1"/>
                          </a:solidFill>
                        </a:rPr>
                        <a:t>Nutzer</a:t>
                      </a:r>
                      <a:r>
                        <a:rPr lang="it-IT" sz="1400" u="sng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u="sng" baseline="0" dirty="0" err="1">
                          <a:solidFill>
                            <a:schemeClr val="tx1"/>
                          </a:solidFill>
                        </a:rPr>
                        <a:t>Werkzeugkasten</a:t>
                      </a:r>
                      <a:r>
                        <a:rPr lang="it-IT" sz="1400" u="sng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it-IT" sz="1400" u="none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it-IT" sz="1400" u="none" baseline="0" dirty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it-IT" sz="1400" u="none" baseline="0" dirty="0" err="1">
                          <a:solidFill>
                            <a:schemeClr val="tx1"/>
                          </a:solidFill>
                        </a:rPr>
                        <a:t>Nutzerhandbuch</a:t>
                      </a:r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 und Tutorial </a:t>
                      </a:r>
                      <a:r>
                        <a:rPr lang="it-IT" sz="1400" dirty="0" err="1">
                          <a:solidFill>
                            <a:schemeClr val="tx1"/>
                          </a:solidFill>
                        </a:rPr>
                        <a:t>zum</a:t>
                      </a:r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 CMS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it-IT" sz="150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sz="1500" u="sng" baseline="0" dirty="0" err="1">
                          <a:solidFill>
                            <a:schemeClr val="tx1"/>
                          </a:solidFill>
                        </a:rPr>
                        <a:t>Instrument</a:t>
                      </a:r>
                      <a:r>
                        <a:rPr lang="it-IT" sz="1500" u="sng" baseline="0" dirty="0">
                          <a:solidFill>
                            <a:schemeClr val="tx1"/>
                          </a:solidFill>
                        </a:rPr>
                        <a:t> 2 – </a:t>
                      </a:r>
                      <a:r>
                        <a:rPr lang="it-IT" sz="1500" u="sng" baseline="0" dirty="0" err="1">
                          <a:solidFill>
                            <a:schemeClr val="tx1"/>
                          </a:solidFill>
                        </a:rPr>
                        <a:t>pädagogischer</a:t>
                      </a:r>
                      <a:r>
                        <a:rPr lang="it-IT" sz="1500" u="sng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500" u="sng" baseline="0" dirty="0" err="1">
                          <a:solidFill>
                            <a:schemeClr val="tx1"/>
                          </a:solidFill>
                        </a:rPr>
                        <a:t>Werkzeugkasten</a:t>
                      </a:r>
                      <a:r>
                        <a:rPr lang="it-IT" sz="1500" u="sng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it-IT" sz="1500" u="none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266700" indent="-266700">
                        <a:buFont typeface="Arial"/>
                        <a:buNone/>
                      </a:pPr>
                      <a:r>
                        <a:rPr lang="it-IT" sz="1500" u="none" baseline="0" dirty="0">
                          <a:solidFill>
                            <a:schemeClr val="tx1"/>
                          </a:solidFill>
                        </a:rPr>
                        <a:t>     P</a:t>
                      </a:r>
                      <a:r>
                        <a:rPr lang="en-US" sz="1500" baseline="0" dirty="0" err="1">
                          <a:solidFill>
                            <a:schemeClr val="tx1"/>
                          </a:solidFill>
                        </a:rPr>
                        <a:t>owerpoint-Präsentation</a:t>
                      </a:r>
                      <a:r>
                        <a:rPr lang="en-US" sz="1500" baseline="0" dirty="0">
                          <a:solidFill>
                            <a:schemeClr val="tx1"/>
                          </a:solidFill>
                        </a:rPr>
                        <a:t> der APP; Video </a:t>
                      </a:r>
                      <a:r>
                        <a:rPr lang="en-US" sz="1500" baseline="0" dirty="0" err="1">
                          <a:solidFill>
                            <a:schemeClr val="tx1"/>
                          </a:solidFill>
                        </a:rPr>
                        <a:t>zur</a:t>
                      </a:r>
                      <a:r>
                        <a:rPr lang="en-US" sz="1500" baseline="0" dirty="0">
                          <a:solidFill>
                            <a:schemeClr val="tx1"/>
                          </a:solidFill>
                        </a:rPr>
                        <a:t> APP; </a:t>
                      </a:r>
                      <a:r>
                        <a:rPr lang="en-US" sz="1500" baseline="0" dirty="0" err="1">
                          <a:solidFill>
                            <a:schemeClr val="tx1"/>
                          </a:solidFill>
                        </a:rPr>
                        <a:t>Infografiken</a:t>
                      </a:r>
                      <a:endParaRPr lang="it-IT" sz="1500" baseline="0" dirty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en-US" sz="1500" dirty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500" dirty="0" err="1"/>
                        <a:t>Folien</a:t>
                      </a:r>
                      <a:endParaRPr lang="en-US" sz="1500" dirty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aseline="0" dirty="0" err="1"/>
                        <a:t>Sammlung</a:t>
                      </a:r>
                      <a:r>
                        <a:rPr lang="en-US" sz="1400" baseline="0" dirty="0"/>
                        <a:t> von </a:t>
                      </a:r>
                      <a:r>
                        <a:rPr lang="en-US" sz="1400" baseline="0" dirty="0" err="1"/>
                        <a:t>E</a:t>
                      </a:r>
                      <a:r>
                        <a:rPr lang="en-US" sz="1400" dirty="0" err="1"/>
                        <a:t>valuationsinstrumenten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500" b="0" dirty="0"/>
                        <a:t>mail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1785020" y="2571581"/>
            <a:ext cx="710746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</a:rPr>
              <a:t>Mail: </a:t>
            </a:r>
            <a:r>
              <a:rPr lang="en-US" sz="1500" dirty="0" err="1"/>
              <a:t>Senden</a:t>
            </a:r>
            <a:r>
              <a:rPr lang="en-US" sz="1500" dirty="0"/>
              <a:t> von </a:t>
            </a:r>
            <a:r>
              <a:rPr lang="en-US" sz="1500" dirty="0" err="1"/>
              <a:t>Folien</a:t>
            </a:r>
            <a:r>
              <a:rPr lang="en-US" sz="1500" dirty="0"/>
              <a:t>, </a:t>
            </a:r>
            <a:r>
              <a:rPr lang="en-US" sz="1500" dirty="0" err="1"/>
              <a:t>Instrumenten</a:t>
            </a:r>
            <a:r>
              <a:rPr lang="en-US" sz="1500" dirty="0"/>
              <a:t> (Instrument 1- </a:t>
            </a:r>
            <a:r>
              <a:rPr lang="en-US" sz="1500" dirty="0" err="1"/>
              <a:t>Nutzer</a:t>
            </a:r>
            <a:r>
              <a:rPr lang="en-US" sz="1500" dirty="0"/>
              <a:t> </a:t>
            </a:r>
            <a:r>
              <a:rPr lang="en-US" sz="1500" dirty="0" err="1"/>
              <a:t>Werkzeugkasten</a:t>
            </a:r>
            <a:r>
              <a:rPr lang="en-US" sz="1500" dirty="0"/>
              <a:t> und Instrument 2- </a:t>
            </a:r>
            <a:r>
              <a:rPr lang="en-US" sz="1500" dirty="0" err="1"/>
              <a:t>pädagogischer</a:t>
            </a:r>
            <a:r>
              <a:rPr lang="en-US" sz="1500" dirty="0"/>
              <a:t> </a:t>
            </a:r>
            <a:r>
              <a:rPr lang="en-US" sz="1500" dirty="0" err="1"/>
              <a:t>Werkzeugkasten</a:t>
            </a:r>
            <a:r>
              <a:rPr lang="en-US" sz="1500" dirty="0"/>
              <a:t>) und </a:t>
            </a:r>
            <a:r>
              <a:rPr lang="en-US" sz="1500" dirty="0" err="1"/>
              <a:t>Evaluationsinstrument</a:t>
            </a:r>
            <a:r>
              <a:rPr lang="en-US" sz="1500" dirty="0"/>
              <a:t> </a:t>
            </a:r>
            <a:endParaRPr lang="it-IT" sz="1500" dirty="0"/>
          </a:p>
        </p:txBody>
      </p:sp>
    </p:spTree>
    <p:extLst>
      <p:ext uri="{BB962C8B-B14F-4D97-AF65-F5344CB8AC3E}">
        <p14:creationId xmlns:p14="http://schemas.microsoft.com/office/powerpoint/2010/main" val="30157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/>
              <a:t>Pfad</a:t>
            </a:r>
            <a:r>
              <a:rPr lang="en-GB" sz="3200" b="1" dirty="0"/>
              <a:t> A </a:t>
            </a:r>
            <a:br>
              <a:rPr lang="en-GB" sz="3200" b="1" dirty="0"/>
            </a:br>
            <a:r>
              <a:rPr lang="en-GB" sz="2200" b="1" dirty="0" err="1"/>
              <a:t>vom</a:t>
            </a:r>
            <a:r>
              <a:rPr lang="en-GB" sz="2200" b="1" dirty="0"/>
              <a:t> </a:t>
            </a:r>
            <a:r>
              <a:rPr lang="en-GB" sz="2200" b="1" dirty="0" err="1"/>
              <a:t>Projektpartner</a:t>
            </a:r>
            <a:r>
              <a:rPr lang="en-GB" sz="2200" b="1" dirty="0"/>
              <a:t> </a:t>
            </a:r>
            <a:r>
              <a:rPr lang="en-GB" sz="2200" b="1" dirty="0" err="1"/>
              <a:t>zum</a:t>
            </a:r>
            <a:r>
              <a:rPr lang="en-GB" sz="2200" b="1" dirty="0"/>
              <a:t> </a:t>
            </a:r>
            <a:r>
              <a:rPr lang="en-GB" sz="2200" b="1" dirty="0" err="1"/>
              <a:t>assoziierten</a:t>
            </a:r>
            <a:r>
              <a:rPr lang="en-GB" sz="2200" b="1" dirty="0"/>
              <a:t> Partner</a:t>
            </a:r>
            <a:endParaRPr lang="en-GB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124744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err="1">
                <a:solidFill>
                  <a:schemeClr val="tx1"/>
                </a:solidFill>
              </a:rPr>
              <a:t>Fokus</a:t>
            </a:r>
            <a:r>
              <a:rPr lang="it-IT" sz="1800" b="1" u="sng" dirty="0">
                <a:solidFill>
                  <a:schemeClr val="tx1"/>
                </a:solidFill>
              </a:rPr>
              <a:t> </a:t>
            </a:r>
            <a:r>
              <a:rPr lang="it-IT" sz="1800" b="1" u="sng" dirty="0" err="1">
                <a:solidFill>
                  <a:schemeClr val="tx1"/>
                </a:solidFill>
              </a:rPr>
              <a:t>auf</a:t>
            </a:r>
            <a:r>
              <a:rPr lang="it-IT" sz="1800" b="1" u="sng" dirty="0">
                <a:solidFill>
                  <a:schemeClr val="tx1"/>
                </a:solidFill>
              </a:rPr>
              <a:t> PHASE 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4001" y="1484784"/>
            <a:ext cx="1461019" cy="697990"/>
            <a:chOff x="599659" y="19025"/>
            <a:chExt cx="1461019" cy="1022666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68168"/>
            <a:ext cx="7294140" cy="1284768"/>
            <a:chOff x="1478882" y="-427858"/>
            <a:chExt cx="4835590" cy="1284768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-42785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b="1" dirty="0"/>
                <a:t>Training</a:t>
              </a:r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373932" y="2276872"/>
            <a:ext cx="8816676" cy="369332"/>
            <a:chOff x="147812" y="4379912"/>
            <a:chExt cx="8816676" cy="369332"/>
          </a:xfrm>
        </p:grpSpPr>
        <p:sp>
          <p:nvSpPr>
            <p:cNvPr id="13" name="CasellaDiTesto 12"/>
            <p:cNvSpPr txBox="1"/>
            <p:nvPr/>
          </p:nvSpPr>
          <p:spPr>
            <a:xfrm>
              <a:off x="147812" y="4379912"/>
              <a:ext cx="1440160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dirty="0" err="1"/>
                <a:t>Schritt</a:t>
              </a:r>
              <a:r>
                <a:rPr lang="it-IT" dirty="0"/>
                <a:t> B</a:t>
              </a:r>
            </a:p>
          </p:txBody>
        </p:sp>
        <p:sp>
          <p:nvSpPr>
            <p:cNvPr id="18" name="Rettangolo 17"/>
            <p:cNvSpPr/>
            <p:nvPr/>
          </p:nvSpPr>
          <p:spPr>
            <a:xfrm>
              <a:off x="1835696" y="4379912"/>
              <a:ext cx="712879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600" b="1" i="1" dirty="0">
                  <a:solidFill>
                    <a:srgbClr val="008000"/>
                  </a:solidFill>
                </a:rPr>
                <a:t>«Face to face»*</a:t>
              </a:r>
              <a:endParaRPr lang="it-IT" sz="1500" dirty="0"/>
            </a:p>
          </p:txBody>
        </p:sp>
      </p:grpSp>
      <p:graphicFrame>
        <p:nvGraphicFramePr>
          <p:cNvPr id="24" name="Tabel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393598"/>
              </p:ext>
            </p:extLst>
          </p:nvPr>
        </p:nvGraphicFramePr>
        <p:xfrm>
          <a:off x="179513" y="2780928"/>
          <a:ext cx="8712967" cy="347472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7200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271">
                <a:tc>
                  <a:txBody>
                    <a:bodyPr/>
                    <a:lstStyle/>
                    <a:p>
                      <a:r>
                        <a:rPr lang="it-IT" sz="1300" b="0" dirty="0" err="1"/>
                        <a:t>Schritt</a:t>
                      </a:r>
                      <a:endParaRPr lang="it-IT" sz="13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b="0" dirty="0" err="1"/>
                        <a:t>Dauer</a:t>
                      </a:r>
                      <a:endParaRPr lang="it-IT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INHALTE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INSTRUMENTE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b="0" dirty="0"/>
                        <a:t>METHODOLOGIE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752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baseline="0" dirty="0"/>
                        <a:t>B</a:t>
                      </a: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0" dirty="0"/>
                        <a:t>30 min</a:t>
                      </a:r>
                    </a:p>
                    <a:p>
                      <a:endParaRPr lang="en-US" sz="1400" i="0" dirty="0"/>
                    </a:p>
                    <a:p>
                      <a:endParaRPr lang="en-US" sz="500" i="0" dirty="0"/>
                    </a:p>
                    <a:p>
                      <a:endParaRPr lang="en-US" sz="1400" i="0" dirty="0"/>
                    </a:p>
                    <a:p>
                      <a:r>
                        <a:rPr lang="en-US" sz="1400" i="0" dirty="0"/>
                        <a:t>30 min</a:t>
                      </a:r>
                    </a:p>
                    <a:p>
                      <a:endParaRPr lang="en-US" sz="1400" i="0" dirty="0"/>
                    </a:p>
                    <a:p>
                      <a:endParaRPr lang="en-US" sz="1400" i="0" baseline="0" dirty="0"/>
                    </a:p>
                    <a:p>
                      <a:r>
                        <a:rPr lang="en-US" sz="1300" i="0" baseline="0" dirty="0"/>
                        <a:t>120 min</a:t>
                      </a:r>
                    </a:p>
                    <a:p>
                      <a:endParaRPr lang="en-US" sz="1400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 err="1"/>
                        <a:t>SoMEx</a:t>
                      </a:r>
                      <a:r>
                        <a:rPr lang="en-US" sz="1500" i="0" dirty="0"/>
                        <a:t> und </a:t>
                      </a:r>
                      <a:r>
                        <a:rPr lang="en-US" sz="1500" i="0" dirty="0" err="1"/>
                        <a:t>SoMExNet</a:t>
                      </a:r>
                      <a:r>
                        <a:rPr lang="en-US" sz="1500" i="0" dirty="0"/>
                        <a:t> </a:t>
                      </a:r>
                      <a:r>
                        <a:rPr lang="en-US" sz="1500" i="0" dirty="0" err="1"/>
                        <a:t>Projekte</a:t>
                      </a:r>
                      <a:r>
                        <a:rPr lang="en-US" sz="1500" i="0" dirty="0"/>
                        <a:t>:  </a:t>
                      </a:r>
                      <a:r>
                        <a:rPr lang="en-US" sz="1500" i="1" dirty="0" err="1"/>
                        <a:t>Ziele</a:t>
                      </a:r>
                      <a:r>
                        <a:rPr lang="en-US" sz="1500" i="1" dirty="0"/>
                        <a:t> und </a:t>
                      </a:r>
                      <a:r>
                        <a:rPr lang="en-US" sz="1500" i="1" dirty="0" err="1"/>
                        <a:t>Inhalte</a:t>
                      </a:r>
                      <a:endParaRPr lang="en-US" sz="800" i="1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endParaRPr lang="en-US" sz="500" i="0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 err="1"/>
                        <a:t>SoMExNet</a:t>
                      </a:r>
                      <a:r>
                        <a:rPr lang="en-US" sz="1500" i="0" dirty="0"/>
                        <a:t> </a:t>
                      </a:r>
                      <a:r>
                        <a:rPr lang="en-US" sz="1500" i="0" dirty="0" err="1"/>
                        <a:t>Projekt</a:t>
                      </a:r>
                      <a:r>
                        <a:rPr lang="en-US" sz="1500" i="0" dirty="0"/>
                        <a:t>:</a:t>
                      </a:r>
                      <a:r>
                        <a:rPr lang="en-US" sz="1500" i="0" baseline="0" dirty="0"/>
                        <a:t> </a:t>
                      </a:r>
                      <a:r>
                        <a:rPr lang="en-US" sz="1500" i="1" baseline="0" dirty="0"/>
                        <a:t>der </a:t>
                      </a:r>
                      <a:r>
                        <a:rPr lang="en-US" sz="1500" i="1" baseline="0" dirty="0" err="1"/>
                        <a:t>Trainingsprozess</a:t>
                      </a:r>
                      <a:r>
                        <a:rPr lang="en-US" sz="1500" i="1" baseline="0" dirty="0"/>
                        <a:t>  </a:t>
                      </a:r>
                      <a:endParaRPr lang="en-US" sz="600" i="1" baseline="0" dirty="0"/>
                    </a:p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endParaRPr lang="en-US" sz="500" i="0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 err="1"/>
                        <a:t>SoMExNet</a:t>
                      </a:r>
                      <a:r>
                        <a:rPr lang="en-US" sz="1500" i="0" dirty="0"/>
                        <a:t> APP: </a:t>
                      </a:r>
                      <a:r>
                        <a:rPr lang="en-US" sz="1500" i="1" dirty="0" err="1"/>
                        <a:t>Ziele</a:t>
                      </a:r>
                      <a:r>
                        <a:rPr lang="en-US" sz="1500" i="1" dirty="0"/>
                        <a:t> und </a:t>
                      </a:r>
                      <a:r>
                        <a:rPr lang="en-US" sz="1500" i="1" dirty="0" err="1"/>
                        <a:t>Inhalte</a:t>
                      </a:r>
                      <a:r>
                        <a:rPr lang="en-US" sz="1500" i="1" dirty="0"/>
                        <a:t>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US" sz="500" i="1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 err="1"/>
                        <a:t>Werkzeug</a:t>
                      </a:r>
                      <a:r>
                        <a:rPr lang="en-US" sz="1500" i="0" dirty="0"/>
                        <a:t> 1:</a:t>
                      </a:r>
                      <a:r>
                        <a:rPr lang="en-US" sz="1500" i="0" baseline="0" dirty="0"/>
                        <a:t> </a:t>
                      </a:r>
                      <a:r>
                        <a:rPr lang="en-US" sz="1500" i="1" baseline="0" dirty="0" err="1"/>
                        <a:t>Nutzer-Werkzeugkasten</a:t>
                      </a:r>
                      <a:endParaRPr lang="en-US" sz="1500" i="1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 err="1"/>
                        <a:t>Werkzeug</a:t>
                      </a:r>
                      <a:r>
                        <a:rPr lang="en-US" sz="1500" i="0" dirty="0"/>
                        <a:t> 2:</a:t>
                      </a:r>
                      <a:r>
                        <a:rPr lang="en-US" sz="1500" i="0" baseline="0" dirty="0"/>
                        <a:t> </a:t>
                      </a:r>
                      <a:r>
                        <a:rPr lang="en-US" sz="1500" i="1" baseline="0" dirty="0" err="1"/>
                        <a:t>Pä</a:t>
                      </a:r>
                      <a:r>
                        <a:rPr lang="en-US" sz="1500" i="1" dirty="0" err="1"/>
                        <a:t>dagogischer</a:t>
                      </a:r>
                      <a:r>
                        <a:rPr lang="en-US" sz="1500" i="1" dirty="0"/>
                        <a:t> </a:t>
                      </a:r>
                      <a:r>
                        <a:rPr lang="en-US" sz="1500" i="1" dirty="0" err="1"/>
                        <a:t>Werkzeugkasten</a:t>
                      </a:r>
                      <a:r>
                        <a:rPr lang="en-US" sz="1500" i="1" dirty="0"/>
                        <a:t>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US" sz="500" i="0" baseline="0" dirty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500" baseline="0" dirty="0" err="1"/>
                        <a:t>Evaluationprozess</a:t>
                      </a:r>
                      <a:r>
                        <a:rPr lang="en-US" sz="1500" baseline="0" dirty="0"/>
                        <a:t>: </a:t>
                      </a:r>
                      <a:r>
                        <a:rPr lang="en-US" sz="1500" i="1" baseline="0" dirty="0" err="1"/>
                        <a:t>Ziele</a:t>
                      </a:r>
                      <a:r>
                        <a:rPr lang="en-US" sz="1500" i="1" baseline="0" dirty="0"/>
                        <a:t> und </a:t>
                      </a:r>
                      <a:r>
                        <a:rPr lang="en-US" sz="1500" i="1" baseline="0" dirty="0" err="1"/>
                        <a:t>Inhalt</a:t>
                      </a:r>
                      <a:r>
                        <a:rPr lang="en-US" sz="1500" i="1" baseline="0" dirty="0"/>
                        <a:t>/</a:t>
                      </a:r>
                      <a:r>
                        <a:rPr lang="en-US" sz="1500" i="1" baseline="0" dirty="0" err="1"/>
                        <a:t>Typologie</a:t>
                      </a:r>
                      <a:r>
                        <a:rPr lang="en-US" sz="1500" i="1" baseline="0" dirty="0"/>
                        <a:t> der </a:t>
                      </a:r>
                      <a:r>
                        <a:rPr lang="en-US" sz="1500" i="1" baseline="0" dirty="0" err="1"/>
                        <a:t>Fragebögen</a:t>
                      </a:r>
                      <a:endParaRPr lang="en-US" sz="1500" i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baseline="0" dirty="0" err="1"/>
                        <a:t>Folien</a:t>
                      </a:r>
                      <a:endParaRPr lang="it-IT" sz="1200" baseline="0" dirty="0"/>
                    </a:p>
                    <a:p>
                      <a:pPr algn="l"/>
                      <a:endParaRPr lang="it-IT" sz="1200" baseline="0" dirty="0"/>
                    </a:p>
                    <a:p>
                      <a:pPr algn="l"/>
                      <a:endParaRPr lang="it-IT" sz="1200" baseline="0" dirty="0"/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 err="1"/>
                        <a:t>Folien</a:t>
                      </a:r>
                      <a:endParaRPr lang="it-IT" sz="1200" dirty="0"/>
                    </a:p>
                    <a:p>
                      <a:pPr algn="l"/>
                      <a:endParaRPr lang="it-IT" sz="1200" dirty="0"/>
                    </a:p>
                    <a:p>
                      <a:pPr algn="l"/>
                      <a:endParaRPr lang="it-IT" sz="1200" dirty="0"/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Internet Demo</a:t>
                      </a:r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 err="1"/>
                        <a:t>Werkzeuge</a:t>
                      </a:r>
                      <a:endParaRPr lang="it-IT" sz="1200" dirty="0"/>
                    </a:p>
                    <a:p>
                      <a:pPr algn="l"/>
                      <a:endParaRPr lang="it-IT" sz="1200" baseline="0" dirty="0"/>
                    </a:p>
                    <a:p>
                      <a:pPr algn="l"/>
                      <a:endParaRPr lang="it-IT" sz="1200" baseline="0" dirty="0"/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 err="1"/>
                        <a:t>Folien</a:t>
                      </a:r>
                      <a:endParaRPr lang="it-IT" sz="1200" dirty="0"/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 err="1"/>
                        <a:t>Werkzeugkasten</a:t>
                      </a:r>
                      <a:r>
                        <a:rPr lang="it-IT" sz="1200" dirty="0"/>
                        <a:t> </a:t>
                      </a:r>
                      <a:r>
                        <a:rPr lang="it-IT" sz="1200" dirty="0" err="1"/>
                        <a:t>der</a:t>
                      </a:r>
                      <a:r>
                        <a:rPr lang="it-IT" sz="1200" dirty="0"/>
                        <a:t> </a:t>
                      </a:r>
                      <a:r>
                        <a:rPr lang="it-IT" sz="1200" dirty="0" err="1"/>
                        <a:t>Evaluations-instrumenten</a:t>
                      </a:r>
                      <a:endParaRPr lang="it-IT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it-IT" sz="1500" dirty="0"/>
                        <a:t>«Face</a:t>
                      </a:r>
                      <a:r>
                        <a:rPr lang="it-IT" sz="1500" baseline="0" dirty="0"/>
                        <a:t> to face*»</a:t>
                      </a:r>
                      <a:br>
                        <a:rPr lang="it-IT" sz="1500" baseline="0" dirty="0"/>
                      </a:br>
                      <a:endParaRPr lang="it-IT" sz="1500" baseline="0" dirty="0"/>
                    </a:p>
                    <a:p>
                      <a:pPr algn="l"/>
                      <a:endParaRPr lang="it-IT" sz="1500" baseline="0" dirty="0"/>
                    </a:p>
                    <a:p>
                      <a:pPr algn="l"/>
                      <a:endParaRPr lang="it-IT" sz="1500" baseline="0" dirty="0"/>
                    </a:p>
                    <a:p>
                      <a:pPr algn="l"/>
                      <a:endParaRPr lang="it-IT" sz="1500" baseline="0" dirty="0"/>
                    </a:p>
                    <a:p>
                      <a:pPr algn="l"/>
                      <a:endParaRPr lang="it-IT" sz="1500" baseline="0" dirty="0"/>
                    </a:p>
                    <a:p>
                      <a:pPr algn="l"/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404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0" dirty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baseline="0" dirty="0" err="1"/>
                        <a:t>Abschließende</a:t>
                      </a:r>
                      <a:r>
                        <a:rPr lang="en-US" sz="1500" i="0" baseline="0" dirty="0"/>
                        <a:t> </a:t>
                      </a:r>
                      <a:r>
                        <a:rPr lang="en-US" sz="1500" i="0" baseline="0" dirty="0" err="1"/>
                        <a:t>Fragen</a:t>
                      </a:r>
                      <a:r>
                        <a:rPr lang="en-US" sz="1500" i="0" baseline="0" dirty="0"/>
                        <a:t> </a:t>
                      </a:r>
                      <a:endParaRPr lang="en-US" sz="15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Rettangolo 2"/>
          <p:cNvSpPr/>
          <p:nvPr/>
        </p:nvSpPr>
        <p:spPr>
          <a:xfrm>
            <a:off x="365675" y="6274187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/>
              <a:t>* </a:t>
            </a:r>
            <a:r>
              <a:rPr lang="en-US" sz="1500" i="1" dirty="0" err="1"/>
              <a:t>Alternativ</a:t>
            </a:r>
            <a:r>
              <a:rPr lang="en-US" sz="1500" i="1" dirty="0"/>
              <a:t> </a:t>
            </a:r>
            <a:r>
              <a:rPr lang="en-US" sz="1500" i="1" dirty="0" err="1"/>
              <a:t>kann</a:t>
            </a:r>
            <a:r>
              <a:rPr lang="en-US" sz="1500" i="1" dirty="0"/>
              <a:t> </a:t>
            </a:r>
            <a:r>
              <a:rPr lang="en-US" sz="1500" i="1" dirty="0" err="1"/>
              <a:t>auch</a:t>
            </a:r>
            <a:r>
              <a:rPr lang="en-US" sz="1500" i="1" dirty="0"/>
              <a:t> </a:t>
            </a:r>
            <a:r>
              <a:rPr lang="en-US" sz="1500" i="1" dirty="0" err="1"/>
              <a:t>ein</a:t>
            </a:r>
            <a:r>
              <a:rPr lang="en-US" sz="1500" i="1" dirty="0"/>
              <a:t> Fern-Training </a:t>
            </a:r>
            <a:r>
              <a:rPr lang="en-US" sz="1500" i="1" dirty="0" err="1"/>
              <a:t>z.B</a:t>
            </a:r>
            <a:r>
              <a:rPr lang="en-US" sz="1500" i="1" dirty="0"/>
              <a:t>. via Skype </a:t>
            </a:r>
            <a:r>
              <a:rPr lang="en-US" sz="1500" i="1" dirty="0" err="1"/>
              <a:t>durchgeführt</a:t>
            </a:r>
            <a:r>
              <a:rPr lang="en-US" sz="1500" i="1" dirty="0"/>
              <a:t> </a:t>
            </a:r>
            <a:r>
              <a:rPr lang="en-US" sz="1500" i="1" dirty="0" err="1"/>
              <a:t>werden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2886267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/>
              <a:t>Pfad</a:t>
            </a:r>
            <a:r>
              <a:rPr lang="en-GB" sz="3200" b="1" dirty="0"/>
              <a:t> A </a:t>
            </a:r>
            <a:br>
              <a:rPr lang="en-GB" sz="3200" b="1" dirty="0"/>
            </a:br>
            <a:r>
              <a:rPr lang="en-GB" sz="2200" b="1" dirty="0" err="1"/>
              <a:t>vom</a:t>
            </a:r>
            <a:r>
              <a:rPr lang="en-GB" sz="2200" b="1" dirty="0"/>
              <a:t> </a:t>
            </a:r>
            <a:r>
              <a:rPr lang="en-GB" sz="2200" b="1" dirty="0" err="1"/>
              <a:t>Projektpartner</a:t>
            </a:r>
            <a:r>
              <a:rPr lang="en-GB" sz="2200" b="1" dirty="0"/>
              <a:t> </a:t>
            </a:r>
            <a:r>
              <a:rPr lang="en-GB" sz="2200" b="1" dirty="0" err="1"/>
              <a:t>zum</a:t>
            </a:r>
            <a:r>
              <a:rPr lang="en-GB" sz="2200" b="1" dirty="0"/>
              <a:t> </a:t>
            </a:r>
            <a:r>
              <a:rPr lang="en-GB" sz="2200" b="1" dirty="0" err="1"/>
              <a:t>assoziierten</a:t>
            </a:r>
            <a:r>
              <a:rPr lang="en-GB" sz="2200" b="1" dirty="0"/>
              <a:t> Partner</a:t>
            </a:r>
            <a:endParaRPr lang="en-GB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124744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err="1">
                <a:solidFill>
                  <a:schemeClr val="tx1"/>
                </a:solidFill>
              </a:rPr>
              <a:t>Fokus</a:t>
            </a:r>
            <a:r>
              <a:rPr lang="it-IT" sz="1800" b="1" u="sng" dirty="0">
                <a:solidFill>
                  <a:schemeClr val="tx1"/>
                </a:solidFill>
              </a:rPr>
              <a:t> </a:t>
            </a:r>
            <a:r>
              <a:rPr lang="it-IT" sz="1800" b="1" u="sng" dirty="0" err="1">
                <a:solidFill>
                  <a:schemeClr val="tx1"/>
                </a:solidFill>
              </a:rPr>
              <a:t>auf</a:t>
            </a:r>
            <a:r>
              <a:rPr lang="it-IT" sz="1800" b="1" u="sng" dirty="0">
                <a:solidFill>
                  <a:schemeClr val="tx1"/>
                </a:solidFill>
              </a:rPr>
              <a:t> PHASE 2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4001" y="1484784"/>
            <a:ext cx="1461019" cy="729686"/>
            <a:chOff x="599659" y="19025"/>
            <a:chExt cx="1461019" cy="863591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863591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5"/>
              <a:ext cx="1361157" cy="8136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2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68168"/>
            <a:ext cx="7294140" cy="1284768"/>
            <a:chOff x="1478882" y="-427858"/>
            <a:chExt cx="4835590" cy="1284768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-42785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b="1" dirty="0" err="1"/>
                <a:t>Follow</a:t>
              </a:r>
              <a:r>
                <a:rPr lang="it-IT" b="1" dirty="0"/>
                <a:t> up</a:t>
              </a:r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324001" y="2348880"/>
            <a:ext cx="122366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/>
              <a:t>Schritt</a:t>
            </a:r>
            <a:r>
              <a:rPr lang="it-IT" dirty="0"/>
              <a:t> A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1619672" y="2370366"/>
            <a:ext cx="7344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i="1" dirty="0">
                <a:solidFill>
                  <a:srgbClr val="008000"/>
                </a:solidFill>
              </a:rPr>
              <a:t>«Face to face*» </a:t>
            </a:r>
            <a:r>
              <a:rPr lang="it-IT" sz="1600" i="1" dirty="0">
                <a:solidFill>
                  <a:srgbClr val="008000"/>
                </a:solidFill>
              </a:rPr>
              <a:t> </a:t>
            </a:r>
          </a:p>
        </p:txBody>
      </p:sp>
      <p:graphicFrame>
        <p:nvGraphicFramePr>
          <p:cNvPr id="16" name="Tabel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313720"/>
              </p:ext>
            </p:extLst>
          </p:nvPr>
        </p:nvGraphicFramePr>
        <p:xfrm>
          <a:off x="307481" y="3356993"/>
          <a:ext cx="8568953" cy="259464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8081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03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59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594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49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8505"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/>
                        <a:t>SCHRITT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dirty="0"/>
                        <a:t>DAUER</a:t>
                      </a:r>
                    </a:p>
                    <a:p>
                      <a:pPr algn="ctr"/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/>
                        <a:t>INHALTE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/>
                        <a:t>INSTRUMENTE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/>
                        <a:t>METHODOLOGIE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621">
                <a:tc rowSpan="4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dirty="0"/>
                        <a:t>C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i="0" dirty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</a:t>
                      </a: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500" b="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Projekt</a:t>
                      </a: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it-IT" sz="1500" dirty="0"/>
                    </a:p>
                    <a:p>
                      <a:pPr marL="88900" indent="-88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Halb-strukturierte</a:t>
                      </a:r>
                      <a:r>
                        <a:rPr lang="en-US" sz="1500" baseline="0" dirty="0"/>
                        <a:t> I</a:t>
                      </a:r>
                      <a:r>
                        <a:rPr lang="en-US" sz="1500" dirty="0"/>
                        <a:t>nterviews</a:t>
                      </a:r>
                    </a:p>
                    <a:p>
                      <a:pPr algn="ctr"/>
                      <a:endParaRPr lang="it-IT" sz="15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/>
                        <a:t>«Face</a:t>
                      </a:r>
                      <a:r>
                        <a:rPr lang="it-IT" sz="1500" baseline="0" dirty="0"/>
                        <a:t> to face*»</a:t>
                      </a:r>
                      <a:endParaRPr lang="it-IT" sz="150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54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</a:t>
                      </a: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APP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6652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it-IT" sz="15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</a:t>
                      </a: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500" b="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Werkzeuge</a:t>
                      </a: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(1-Nutzerwerkzeuge, 2 - </a:t>
                      </a:r>
                      <a:r>
                        <a:rPr lang="it-IT" sz="1200" b="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pädagogische</a:t>
                      </a:r>
                      <a:r>
                        <a:rPr lang="it-IT" sz="12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Werkzeuge</a:t>
                      </a:r>
                      <a:r>
                        <a:rPr lang="it-IT" sz="12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1524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Trainingsinhalte</a:t>
                      </a:r>
                      <a:endParaRPr lang="it-IT" sz="15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500" baseline="0" dirty="0" err="1"/>
                        <a:t>Lern-Fragebogen</a:t>
                      </a:r>
                      <a:endParaRPr lang="it-IT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Rettangolo 14"/>
          <p:cNvSpPr/>
          <p:nvPr/>
        </p:nvSpPr>
        <p:spPr>
          <a:xfrm>
            <a:off x="324001" y="6039878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/>
              <a:t>* </a:t>
            </a:r>
            <a:r>
              <a:rPr lang="en-US" sz="1500" i="1" dirty="0" err="1"/>
              <a:t>Alternativ</a:t>
            </a:r>
            <a:r>
              <a:rPr lang="en-US" sz="1500" i="1" dirty="0"/>
              <a:t> </a:t>
            </a:r>
            <a:r>
              <a:rPr lang="en-US" sz="1500" i="1" dirty="0" err="1"/>
              <a:t>kann</a:t>
            </a:r>
            <a:r>
              <a:rPr lang="en-US" sz="1500" i="1" dirty="0"/>
              <a:t> </a:t>
            </a:r>
            <a:r>
              <a:rPr lang="en-US" sz="1500" i="1" dirty="0" err="1"/>
              <a:t>auch</a:t>
            </a:r>
            <a:r>
              <a:rPr lang="en-US" sz="1500" i="1" dirty="0"/>
              <a:t> </a:t>
            </a:r>
            <a:r>
              <a:rPr lang="en-US" sz="1500" i="1" dirty="0" err="1"/>
              <a:t>ein</a:t>
            </a:r>
            <a:r>
              <a:rPr lang="en-US" sz="1500" i="1" dirty="0"/>
              <a:t> Fern-Training </a:t>
            </a:r>
            <a:r>
              <a:rPr lang="en-US" sz="1500" i="1" dirty="0" err="1"/>
              <a:t>z.B</a:t>
            </a:r>
            <a:r>
              <a:rPr lang="en-US" sz="1500" i="1" dirty="0"/>
              <a:t>. via Skype </a:t>
            </a:r>
            <a:r>
              <a:rPr lang="en-US" sz="1500" i="1" dirty="0" err="1"/>
              <a:t>durchgeführt</a:t>
            </a:r>
            <a:r>
              <a:rPr lang="en-US" sz="1500" i="1" dirty="0"/>
              <a:t> </a:t>
            </a:r>
            <a:r>
              <a:rPr lang="en-US" sz="1500" i="1" dirty="0" err="1"/>
              <a:t>werden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3464481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>
                <a:solidFill>
                  <a:srgbClr val="72A528"/>
                </a:solidFill>
              </a:rPr>
              <a:t>Pfad</a:t>
            </a:r>
            <a:r>
              <a:rPr lang="en-GB" sz="3200" b="1" dirty="0">
                <a:solidFill>
                  <a:srgbClr val="72A528"/>
                </a:solidFill>
              </a:rPr>
              <a:t> B </a:t>
            </a:r>
            <a:br>
              <a:rPr lang="en-GB" sz="3200" b="1" dirty="0">
                <a:solidFill>
                  <a:srgbClr val="72A528"/>
                </a:solidFill>
              </a:rPr>
            </a:br>
            <a:r>
              <a:rPr lang="en-GB" sz="2200" b="1" dirty="0" err="1">
                <a:solidFill>
                  <a:srgbClr val="72A528"/>
                </a:solidFill>
              </a:rPr>
              <a:t>vom</a:t>
            </a:r>
            <a:r>
              <a:rPr lang="en-GB" sz="2200" b="1" dirty="0">
                <a:solidFill>
                  <a:srgbClr val="72A528"/>
                </a:solidFill>
              </a:rPr>
              <a:t> </a:t>
            </a:r>
            <a:r>
              <a:rPr lang="en-GB" sz="2200" b="1" dirty="0" err="1">
                <a:solidFill>
                  <a:srgbClr val="72A528"/>
                </a:solidFill>
              </a:rPr>
              <a:t>assoziierten</a:t>
            </a:r>
            <a:r>
              <a:rPr lang="en-GB" sz="2200" b="1" dirty="0">
                <a:solidFill>
                  <a:srgbClr val="72A528"/>
                </a:solidFill>
              </a:rPr>
              <a:t> Partner </a:t>
            </a:r>
            <a:r>
              <a:rPr lang="en-GB" sz="2200" b="1" dirty="0" err="1">
                <a:solidFill>
                  <a:srgbClr val="72A528"/>
                </a:solidFill>
              </a:rPr>
              <a:t>zum</a:t>
            </a:r>
            <a:r>
              <a:rPr lang="en-GB" sz="2200" b="1" dirty="0">
                <a:solidFill>
                  <a:srgbClr val="72A528"/>
                </a:solidFill>
              </a:rPr>
              <a:t> </a:t>
            </a:r>
            <a:r>
              <a:rPr lang="en-GB" sz="2200" b="1" dirty="0" err="1">
                <a:solidFill>
                  <a:srgbClr val="72A528"/>
                </a:solidFill>
              </a:rPr>
              <a:t>Endnutzer</a:t>
            </a:r>
            <a:endParaRPr lang="en-GB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51520" y="1412776"/>
            <a:ext cx="6984776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err="1">
                <a:solidFill>
                  <a:schemeClr val="tx1"/>
                </a:solidFill>
              </a:rPr>
              <a:t>Fokus</a:t>
            </a:r>
            <a:r>
              <a:rPr lang="it-IT" sz="1800" b="1" u="sng" dirty="0">
                <a:solidFill>
                  <a:schemeClr val="tx1"/>
                </a:solidFill>
              </a:rPr>
              <a:t> </a:t>
            </a:r>
            <a:r>
              <a:rPr lang="it-IT" sz="1800" b="1" u="sng" dirty="0" err="1">
                <a:solidFill>
                  <a:schemeClr val="tx1"/>
                </a:solidFill>
              </a:rPr>
              <a:t>auf</a:t>
            </a:r>
            <a:r>
              <a:rPr lang="it-IT" sz="1800" b="1" u="sng" dirty="0">
                <a:solidFill>
                  <a:schemeClr val="tx1"/>
                </a:solidFill>
              </a:rPr>
              <a:t> PHASE 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3528" y="1916832"/>
            <a:ext cx="1512168" cy="864096"/>
            <a:chOff x="599659" y="19025"/>
            <a:chExt cx="1461019" cy="1022666"/>
          </a:xfrm>
          <a:solidFill>
            <a:schemeClr val="accent6">
              <a:lumMod val="75000"/>
            </a:schemeClr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19025"/>
              <a:ext cx="1361157" cy="9228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844824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it-IT" b="1" dirty="0"/>
                <a:t>Training</a:t>
              </a:r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342504" y="2852936"/>
            <a:ext cx="1440160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/>
              <a:t>Schritt</a:t>
            </a:r>
            <a:r>
              <a:rPr lang="it-IT" dirty="0"/>
              <a:t> A</a:t>
            </a:r>
          </a:p>
        </p:txBody>
      </p: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844966"/>
              </p:ext>
            </p:extLst>
          </p:nvPr>
        </p:nvGraphicFramePr>
        <p:xfrm>
          <a:off x="323528" y="3861048"/>
          <a:ext cx="8424936" cy="251968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792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923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01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100" b="0" dirty="0"/>
                        <a:t>SCHRITT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INHALTE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INSTRUMENTE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METHODOLOGIE</a:t>
                      </a:r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500" dirty="0"/>
                        <a:t>A</a:t>
                      </a:r>
                    </a:p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0" dirty="0" err="1"/>
                        <a:t>SoMEx</a:t>
                      </a:r>
                      <a:r>
                        <a:rPr lang="en-US" sz="1500" b="0" dirty="0"/>
                        <a:t> and </a:t>
                      </a:r>
                      <a:r>
                        <a:rPr lang="en-US" sz="1500" b="0" dirty="0" err="1"/>
                        <a:t>SoMExNet</a:t>
                      </a:r>
                      <a:r>
                        <a:rPr lang="en-US" sz="1500" b="0" dirty="0"/>
                        <a:t> </a:t>
                      </a:r>
                      <a:r>
                        <a:rPr lang="en-US" sz="1500" b="0" dirty="0" err="1"/>
                        <a:t>Projekte</a:t>
                      </a:r>
                      <a:r>
                        <a:rPr lang="en-US" sz="1500" b="0" dirty="0"/>
                        <a:t>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i="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 err="1"/>
                        <a:t>SoMExNet</a:t>
                      </a:r>
                      <a:r>
                        <a:rPr lang="en-US" sz="1500" i="0" dirty="0"/>
                        <a:t> APP: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 err="1"/>
                        <a:t>Werkzeug</a:t>
                      </a:r>
                      <a:r>
                        <a:rPr lang="en-US" sz="1500" i="0" dirty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dirty="0" err="1"/>
                        <a:t>Folien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über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SoMEx</a:t>
                      </a:r>
                      <a:r>
                        <a:rPr lang="en-US" sz="1500" dirty="0"/>
                        <a:t> und </a:t>
                      </a:r>
                      <a:r>
                        <a:rPr lang="en-US" sz="1500" dirty="0" err="1"/>
                        <a:t>SoMExNet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Projekte</a:t>
                      </a:r>
                      <a:r>
                        <a:rPr lang="en-US" sz="1500" dirty="0"/>
                        <a:t>/</a:t>
                      </a:r>
                      <a:r>
                        <a:rPr lang="en-US" sz="1500" dirty="0" err="1"/>
                        <a:t>Folien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zum</a:t>
                      </a:r>
                      <a:r>
                        <a:rPr lang="en-US" sz="1500" dirty="0"/>
                        <a:t> Training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/>
                    </a:p>
                    <a:p>
                      <a:pPr marL="0" indent="0">
                        <a:buFont typeface="Arial"/>
                        <a:buNone/>
                      </a:pPr>
                      <a:endParaRPr lang="it-IT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u="sng" dirty="0" err="1"/>
                        <a:t>Werkzeug</a:t>
                      </a:r>
                      <a:r>
                        <a:rPr lang="en-US" sz="1500" u="sng" dirty="0"/>
                        <a:t> 2 – </a:t>
                      </a:r>
                      <a:r>
                        <a:rPr lang="en-US" sz="1500" u="sng" dirty="0" err="1"/>
                        <a:t>pädagogischer</a:t>
                      </a:r>
                      <a:r>
                        <a:rPr lang="en-US" sz="1500" u="sng" baseline="0" dirty="0"/>
                        <a:t> </a:t>
                      </a:r>
                      <a:r>
                        <a:rPr lang="en-US" sz="1500" u="sng" baseline="0" dirty="0" err="1"/>
                        <a:t>Werkzeugkasten</a:t>
                      </a:r>
                      <a:r>
                        <a:rPr lang="en-US" sz="1500" u="sng" dirty="0"/>
                        <a:t>:</a:t>
                      </a:r>
                    </a:p>
                    <a:p>
                      <a:pPr marL="355600" indent="0">
                        <a:buFont typeface="Arial"/>
                        <a:buNone/>
                      </a:pPr>
                      <a:r>
                        <a:rPr lang="en-US" sz="1500" dirty="0" err="1"/>
                        <a:t>Powerpoint-Präsentation</a:t>
                      </a:r>
                      <a:r>
                        <a:rPr lang="en-US" sz="1500" baseline="0" dirty="0"/>
                        <a:t> der</a:t>
                      </a:r>
                      <a:r>
                        <a:rPr lang="en-US" sz="1500" dirty="0"/>
                        <a:t> APP; Video  </a:t>
                      </a:r>
                      <a:r>
                        <a:rPr lang="en-US" sz="1500" dirty="0" err="1"/>
                        <a:t>zur</a:t>
                      </a:r>
                      <a:r>
                        <a:rPr lang="en-US" sz="1500" dirty="0"/>
                        <a:t> APP; </a:t>
                      </a:r>
                      <a:r>
                        <a:rPr lang="en-US" sz="1500" dirty="0" err="1"/>
                        <a:t>Infografiken</a:t>
                      </a:r>
                      <a:endParaRPr lang="en-US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dirty="0"/>
                        <a:t>mail</a:t>
                      </a:r>
                    </a:p>
                    <a:p>
                      <a:endParaRPr lang="it-IT" sz="15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Rettangolo 1"/>
          <p:cNvSpPr/>
          <p:nvPr/>
        </p:nvSpPr>
        <p:spPr>
          <a:xfrm>
            <a:off x="1979712" y="2875002"/>
            <a:ext cx="69336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</a:rPr>
              <a:t>Mail:</a:t>
            </a:r>
            <a:r>
              <a:rPr lang="en-US" dirty="0"/>
              <a:t> </a:t>
            </a:r>
            <a:r>
              <a:rPr lang="en-US" sz="1600" dirty="0" err="1"/>
              <a:t>Senden</a:t>
            </a:r>
            <a:r>
              <a:rPr lang="en-US" sz="1600" dirty="0"/>
              <a:t> von </a:t>
            </a:r>
            <a:r>
              <a:rPr lang="en-US" sz="1600" dirty="0" err="1"/>
              <a:t>Folien</a:t>
            </a:r>
            <a:r>
              <a:rPr lang="en-US" sz="1600" dirty="0"/>
              <a:t> und </a:t>
            </a:r>
            <a:r>
              <a:rPr lang="en-US" sz="1600" dirty="0" err="1"/>
              <a:t>Werkzeug</a:t>
            </a:r>
            <a:r>
              <a:rPr lang="en-US" sz="1600" dirty="0"/>
              <a:t> 2 - </a:t>
            </a:r>
            <a:r>
              <a:rPr lang="en-US" sz="1600" dirty="0" err="1"/>
              <a:t>pädagogischer</a:t>
            </a:r>
            <a:r>
              <a:rPr lang="en-US" sz="1600" dirty="0"/>
              <a:t> </a:t>
            </a:r>
            <a:r>
              <a:rPr lang="en-US" sz="1600" dirty="0" err="1"/>
              <a:t>Werkzeugkasten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96199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>
                <a:solidFill>
                  <a:srgbClr val="72A528"/>
                </a:solidFill>
              </a:rPr>
              <a:t>Pfad</a:t>
            </a:r>
            <a:r>
              <a:rPr lang="en-GB" sz="3200" b="1" dirty="0">
                <a:solidFill>
                  <a:srgbClr val="72A528"/>
                </a:solidFill>
              </a:rPr>
              <a:t> B </a:t>
            </a:r>
            <a:br>
              <a:rPr lang="en-GB" sz="3200" b="1" dirty="0">
                <a:solidFill>
                  <a:srgbClr val="72A528"/>
                </a:solidFill>
              </a:rPr>
            </a:br>
            <a:r>
              <a:rPr lang="en-GB" sz="2200" b="1" dirty="0" err="1">
                <a:solidFill>
                  <a:srgbClr val="72A528"/>
                </a:solidFill>
              </a:rPr>
              <a:t>vom</a:t>
            </a:r>
            <a:r>
              <a:rPr lang="en-GB" sz="2200" b="1" dirty="0">
                <a:solidFill>
                  <a:srgbClr val="72A528"/>
                </a:solidFill>
              </a:rPr>
              <a:t> </a:t>
            </a:r>
            <a:r>
              <a:rPr lang="en-GB" sz="2200" b="1" dirty="0" err="1">
                <a:solidFill>
                  <a:srgbClr val="72A528"/>
                </a:solidFill>
              </a:rPr>
              <a:t>assoziierten</a:t>
            </a:r>
            <a:r>
              <a:rPr lang="en-GB" sz="2200" b="1" dirty="0">
                <a:solidFill>
                  <a:srgbClr val="72A528"/>
                </a:solidFill>
              </a:rPr>
              <a:t> Partner </a:t>
            </a:r>
            <a:r>
              <a:rPr lang="en-GB" sz="2200" b="1" dirty="0" err="1">
                <a:solidFill>
                  <a:srgbClr val="72A528"/>
                </a:solidFill>
              </a:rPr>
              <a:t>zum</a:t>
            </a:r>
            <a:r>
              <a:rPr lang="en-GB" sz="2200" b="1" dirty="0">
                <a:solidFill>
                  <a:srgbClr val="72A528"/>
                </a:solidFill>
              </a:rPr>
              <a:t> </a:t>
            </a:r>
            <a:r>
              <a:rPr lang="en-GB" sz="2200" b="1" dirty="0" err="1">
                <a:solidFill>
                  <a:srgbClr val="72A528"/>
                </a:solidFill>
              </a:rPr>
              <a:t>Endnutzer</a:t>
            </a:r>
            <a:endParaRPr lang="en-GB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51520" y="1196752"/>
            <a:ext cx="6984776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err="1">
                <a:solidFill>
                  <a:schemeClr val="tx1"/>
                </a:solidFill>
              </a:rPr>
              <a:t>Fokus</a:t>
            </a:r>
            <a:r>
              <a:rPr lang="it-IT" sz="1800" b="1" u="sng" dirty="0">
                <a:solidFill>
                  <a:schemeClr val="tx1"/>
                </a:solidFill>
              </a:rPr>
              <a:t> </a:t>
            </a:r>
            <a:r>
              <a:rPr lang="it-IT" sz="1800" b="1" u="sng" dirty="0" err="1">
                <a:solidFill>
                  <a:schemeClr val="tx1"/>
                </a:solidFill>
              </a:rPr>
              <a:t>auf</a:t>
            </a:r>
            <a:r>
              <a:rPr lang="it-IT" sz="1800" b="1" u="sng" dirty="0">
                <a:solidFill>
                  <a:schemeClr val="tx1"/>
                </a:solidFill>
              </a:rPr>
              <a:t> PHASE 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3528" y="1700808"/>
            <a:ext cx="1512168" cy="576064"/>
            <a:chOff x="599659" y="19025"/>
            <a:chExt cx="1461019" cy="1022666"/>
          </a:xfrm>
          <a:solidFill>
            <a:schemeClr val="accent6">
              <a:lumMod val="75000"/>
            </a:schemeClr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19025"/>
              <a:ext cx="1361157" cy="83875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56792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it-IT" sz="1600" b="1" dirty="0"/>
                <a:t>Training</a:t>
              </a:r>
            </a:p>
          </p:txBody>
        </p:sp>
      </p:grpSp>
      <p:grpSp>
        <p:nvGrpSpPr>
          <p:cNvPr id="12" name="Gruppo 11"/>
          <p:cNvGrpSpPr/>
          <p:nvPr/>
        </p:nvGrpSpPr>
        <p:grpSpPr>
          <a:xfrm>
            <a:off x="342504" y="2381979"/>
            <a:ext cx="8333952" cy="369332"/>
            <a:chOff x="126480" y="3259951"/>
            <a:chExt cx="7541865" cy="369332"/>
          </a:xfrm>
        </p:grpSpPr>
        <p:sp>
          <p:nvSpPr>
            <p:cNvPr id="13" name="CasellaDiTesto 12"/>
            <p:cNvSpPr txBox="1"/>
            <p:nvPr/>
          </p:nvSpPr>
          <p:spPr>
            <a:xfrm>
              <a:off x="126480" y="3259951"/>
              <a:ext cx="1440160" cy="369332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dirty="0" err="1"/>
                <a:t>Schritt</a:t>
              </a:r>
              <a:r>
                <a:rPr lang="it-IT" dirty="0"/>
                <a:t> B</a:t>
              </a: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1835697" y="3259951"/>
              <a:ext cx="58326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i="1" dirty="0">
                  <a:solidFill>
                    <a:srgbClr val="FF0000"/>
                  </a:solidFill>
                </a:rPr>
                <a:t>«Face to face*»</a:t>
              </a:r>
              <a:r>
                <a:rPr lang="it-IT" sz="1600" i="1" dirty="0"/>
                <a:t> </a:t>
              </a:r>
            </a:p>
          </p:txBody>
        </p:sp>
      </p:grp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207652"/>
              </p:ext>
            </p:extLst>
          </p:nvPr>
        </p:nvGraphicFramePr>
        <p:xfrm>
          <a:off x="323528" y="2924944"/>
          <a:ext cx="8424935" cy="3460991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792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21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7751">
                <a:tc>
                  <a:txBody>
                    <a:bodyPr/>
                    <a:lstStyle/>
                    <a:p>
                      <a:pPr algn="l"/>
                      <a:r>
                        <a:rPr lang="it-IT" sz="1200" b="0" dirty="0"/>
                        <a:t>SCHRITT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b="0" dirty="0"/>
                        <a:t>DAUER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INHALTE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INSTRUMENTE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METHODOLOGIE</a:t>
                      </a:r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5153">
                <a:tc>
                  <a:txBody>
                    <a:bodyPr/>
                    <a:lstStyle/>
                    <a:p>
                      <a:r>
                        <a:rPr lang="it-IT" sz="1500" dirty="0"/>
                        <a:t>B</a:t>
                      </a:r>
                    </a:p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/>
                        <a:t>30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/>
                        <a:t>60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/>
                        <a:t>60</a:t>
                      </a:r>
                      <a:r>
                        <a:rPr lang="it-IT" sz="1500" i="1" baseline="0" dirty="0"/>
                        <a:t>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baseline="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baseline="0" dirty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dirty="0" err="1"/>
                        <a:t>SoMEx</a:t>
                      </a:r>
                      <a:r>
                        <a:rPr lang="it-IT" sz="1500" b="0" baseline="0" dirty="0"/>
                        <a:t> und </a:t>
                      </a:r>
                      <a:r>
                        <a:rPr lang="it-IT" sz="1500" b="0" dirty="0" err="1"/>
                        <a:t>SoMExNet</a:t>
                      </a:r>
                      <a:r>
                        <a:rPr lang="it-IT" sz="1500" b="0" dirty="0"/>
                        <a:t> </a:t>
                      </a:r>
                      <a:r>
                        <a:rPr lang="it-IT" sz="1500" b="0" dirty="0" err="1"/>
                        <a:t>Projekte</a:t>
                      </a:r>
                      <a:r>
                        <a:rPr lang="it-IT" sz="1500" b="0" dirty="0"/>
                        <a:t>: </a:t>
                      </a:r>
                      <a:r>
                        <a:rPr lang="it-IT" sz="1500" b="0" i="1" dirty="0" err="1"/>
                        <a:t>Ziele</a:t>
                      </a:r>
                      <a:r>
                        <a:rPr lang="it-IT" sz="1500" b="0" i="1" baseline="0" dirty="0"/>
                        <a:t> und </a:t>
                      </a:r>
                      <a:r>
                        <a:rPr lang="it-IT" sz="1500" b="0" i="1" baseline="0" dirty="0" err="1"/>
                        <a:t>Inhalte</a:t>
                      </a:r>
                      <a:r>
                        <a:rPr lang="it-IT" sz="1500" b="0" baseline="0" dirty="0"/>
                        <a:t> </a:t>
                      </a:r>
                      <a:endParaRPr lang="it-IT" sz="1500" b="0" dirty="0"/>
                    </a:p>
                    <a:p>
                      <a:endParaRPr lang="it-IT" sz="1500" b="0" dirty="0"/>
                    </a:p>
                    <a:p>
                      <a:r>
                        <a:rPr lang="it-IT" sz="1500" b="0" dirty="0" err="1"/>
                        <a:t>SoMExNet</a:t>
                      </a:r>
                      <a:r>
                        <a:rPr lang="it-IT" sz="1500" b="0" baseline="0" dirty="0"/>
                        <a:t> APP</a:t>
                      </a:r>
                      <a:r>
                        <a:rPr lang="it-IT" sz="1500" b="0" dirty="0"/>
                        <a:t>: </a:t>
                      </a:r>
                    </a:p>
                    <a:p>
                      <a:r>
                        <a:rPr lang="it-IT" sz="1500" b="0" baseline="0" dirty="0" err="1"/>
                        <a:t>Ziele</a:t>
                      </a:r>
                      <a:r>
                        <a:rPr lang="it-IT" sz="1500" b="0" baseline="0" dirty="0"/>
                        <a:t> und </a:t>
                      </a:r>
                      <a:r>
                        <a:rPr lang="it-IT" sz="1500" b="0" baseline="0" dirty="0" err="1"/>
                        <a:t>Inhalt</a:t>
                      </a:r>
                      <a:r>
                        <a:rPr lang="it-IT" sz="1500" b="0" baseline="0" dirty="0"/>
                        <a:t> </a:t>
                      </a:r>
                    </a:p>
                    <a:p>
                      <a:r>
                        <a:rPr lang="it-IT" sz="1500" b="0" baseline="0" dirty="0" err="1"/>
                        <a:t>Öffentlicher</a:t>
                      </a:r>
                      <a:r>
                        <a:rPr lang="it-IT" sz="1500" b="0" baseline="0" dirty="0"/>
                        <a:t> &amp; </a:t>
                      </a:r>
                      <a:r>
                        <a:rPr lang="it-IT" sz="1500" b="0" baseline="0" dirty="0" err="1"/>
                        <a:t>beschränkter</a:t>
                      </a:r>
                      <a:r>
                        <a:rPr lang="it-IT" sz="1500" b="0" baseline="0" dirty="0"/>
                        <a:t> </a:t>
                      </a:r>
                      <a:r>
                        <a:rPr lang="it-IT" sz="1500" b="0" baseline="0" dirty="0" err="1"/>
                        <a:t>Bereich</a:t>
                      </a:r>
                      <a:endParaRPr lang="it-IT" sz="1500" b="0" baseline="0" dirty="0"/>
                    </a:p>
                    <a:p>
                      <a:endParaRPr lang="it-IT" sz="1500" b="0" baseline="0" dirty="0"/>
                    </a:p>
                    <a:p>
                      <a:r>
                        <a:rPr lang="it-IT" sz="1500" b="0" baseline="0" dirty="0" err="1"/>
                        <a:t>Übungen</a:t>
                      </a:r>
                      <a:r>
                        <a:rPr lang="it-IT" sz="1500" b="0" baseline="0" dirty="0"/>
                        <a:t> </a:t>
                      </a:r>
                      <a:r>
                        <a:rPr lang="it-IT" sz="1500" b="0" baseline="0" dirty="0" err="1"/>
                        <a:t>mit</a:t>
                      </a:r>
                      <a:r>
                        <a:rPr lang="it-IT" sz="1500" b="0" baseline="0" dirty="0"/>
                        <a:t> </a:t>
                      </a:r>
                      <a:r>
                        <a:rPr lang="it-IT" sz="1500" b="0" baseline="0" dirty="0" err="1"/>
                        <a:t>der</a:t>
                      </a:r>
                      <a:r>
                        <a:rPr lang="it-IT" sz="1500" b="0" baseline="0" dirty="0"/>
                        <a:t> </a:t>
                      </a:r>
                      <a:r>
                        <a:rPr lang="it-IT" sz="1500" b="0" baseline="0" dirty="0" err="1"/>
                        <a:t>SoMExNet</a:t>
                      </a:r>
                      <a:r>
                        <a:rPr lang="it-IT" sz="1500" b="0" baseline="0" dirty="0"/>
                        <a:t> </a:t>
                      </a:r>
                      <a:r>
                        <a:rPr lang="it-IT" sz="1500" b="0" baseline="0" dirty="0" err="1"/>
                        <a:t>Anwendung</a:t>
                      </a:r>
                      <a:endParaRPr lang="it-IT" sz="1500" b="0" baseline="0" dirty="0"/>
                    </a:p>
                    <a:p>
                      <a:endParaRPr lang="it-IT" sz="1500" i="1" dirty="0"/>
                    </a:p>
                    <a:p>
                      <a:r>
                        <a:rPr lang="it-IT" sz="1500" i="1" dirty="0" err="1"/>
                        <a:t>Abschließende</a:t>
                      </a:r>
                      <a:r>
                        <a:rPr lang="it-IT" sz="1500" i="1" baseline="0" dirty="0"/>
                        <a:t> </a:t>
                      </a:r>
                      <a:r>
                        <a:rPr lang="it-IT" sz="1500" i="1" baseline="0" dirty="0" err="1"/>
                        <a:t>Fragen</a:t>
                      </a:r>
                      <a:endParaRPr lang="it-IT" sz="15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sz="1500" dirty="0" err="1"/>
                        <a:t>Folien</a:t>
                      </a:r>
                      <a:endParaRPr lang="it-IT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/>
                    </a:p>
                    <a:p>
                      <a:pPr marL="0" indent="0">
                        <a:buFont typeface="Arial"/>
                        <a:buNone/>
                      </a:pPr>
                      <a:endParaRPr lang="it-IT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u="sng" dirty="0" err="1"/>
                        <a:t>Werkzeug</a:t>
                      </a:r>
                      <a:r>
                        <a:rPr lang="en-US" sz="1500" u="sng" dirty="0"/>
                        <a:t> 2 – </a:t>
                      </a:r>
                      <a:r>
                        <a:rPr lang="en-US" sz="1500" u="sng" dirty="0" err="1"/>
                        <a:t>pädagogischer</a:t>
                      </a:r>
                      <a:r>
                        <a:rPr lang="en-US" sz="1500" u="sng" baseline="0" dirty="0"/>
                        <a:t> </a:t>
                      </a:r>
                      <a:r>
                        <a:rPr lang="en-US" sz="1500" u="sng" baseline="0" dirty="0" err="1"/>
                        <a:t>Werkzeugksasten</a:t>
                      </a:r>
                      <a:r>
                        <a:rPr lang="en-US" sz="1500" u="sng" dirty="0"/>
                        <a:t>:</a:t>
                      </a:r>
                    </a:p>
                    <a:p>
                      <a:pPr marL="355600" indent="0">
                        <a:buFont typeface="Arial"/>
                        <a:buNone/>
                      </a:pPr>
                      <a:r>
                        <a:rPr lang="en-US" sz="1500" dirty="0" err="1"/>
                        <a:t>Powerpoint</a:t>
                      </a:r>
                      <a:r>
                        <a:rPr lang="en-US" sz="1500" baseline="0" dirty="0" err="1"/>
                        <a:t>-Präsentation</a:t>
                      </a:r>
                      <a:r>
                        <a:rPr lang="en-US" sz="1500" baseline="0" dirty="0"/>
                        <a:t> </a:t>
                      </a:r>
                      <a:r>
                        <a:rPr lang="en-US" sz="1500" baseline="0" dirty="0" err="1"/>
                        <a:t>zur</a:t>
                      </a:r>
                      <a:r>
                        <a:rPr lang="en-US" sz="1500" baseline="0" dirty="0"/>
                        <a:t> APP</a:t>
                      </a:r>
                      <a:r>
                        <a:rPr lang="en-US" sz="1500" dirty="0"/>
                        <a:t>; Video </a:t>
                      </a:r>
                      <a:r>
                        <a:rPr lang="en-US" sz="1500" dirty="0" err="1"/>
                        <a:t>zur</a:t>
                      </a:r>
                      <a:r>
                        <a:rPr lang="en-US" sz="1500" baseline="0" dirty="0"/>
                        <a:t> APP</a:t>
                      </a:r>
                      <a:r>
                        <a:rPr lang="en-US" sz="1500" dirty="0"/>
                        <a:t>; </a:t>
                      </a:r>
                      <a:r>
                        <a:rPr lang="en-US" sz="1500" dirty="0" err="1"/>
                        <a:t>Infografiken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dirty="0"/>
                        <a:t>«Face to face</a:t>
                      </a:r>
                      <a:r>
                        <a:rPr lang="it-IT" sz="1500" baseline="0" dirty="0"/>
                        <a:t>*»</a:t>
                      </a:r>
                      <a:endParaRPr lang="it-IT" sz="15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" name="Rettangolo 14"/>
          <p:cNvSpPr/>
          <p:nvPr/>
        </p:nvSpPr>
        <p:spPr>
          <a:xfrm>
            <a:off x="251520" y="6398894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/>
              <a:t>* </a:t>
            </a:r>
            <a:r>
              <a:rPr lang="en-US" sz="1500" i="1" dirty="0" err="1"/>
              <a:t>Alternativ</a:t>
            </a:r>
            <a:r>
              <a:rPr lang="en-US" sz="1500" i="1" dirty="0"/>
              <a:t> </a:t>
            </a:r>
            <a:r>
              <a:rPr lang="en-US" sz="1500" i="1" dirty="0" err="1"/>
              <a:t>kann</a:t>
            </a:r>
            <a:r>
              <a:rPr lang="en-US" sz="1500" i="1" dirty="0"/>
              <a:t> </a:t>
            </a:r>
            <a:r>
              <a:rPr lang="en-US" sz="1500" i="1" dirty="0" err="1"/>
              <a:t>auch</a:t>
            </a:r>
            <a:r>
              <a:rPr lang="en-US" sz="1500" i="1" dirty="0"/>
              <a:t> </a:t>
            </a:r>
            <a:r>
              <a:rPr lang="en-US" sz="1500" i="1" dirty="0" err="1"/>
              <a:t>ein</a:t>
            </a:r>
            <a:r>
              <a:rPr lang="en-US" sz="1500" i="1" dirty="0"/>
              <a:t> Fern-Training </a:t>
            </a:r>
            <a:r>
              <a:rPr lang="en-US" sz="1500" i="1" dirty="0" err="1"/>
              <a:t>z.B</a:t>
            </a:r>
            <a:r>
              <a:rPr lang="en-US" sz="1500" i="1" dirty="0"/>
              <a:t>. via Skype </a:t>
            </a:r>
            <a:r>
              <a:rPr lang="en-US" sz="1500" i="1" dirty="0" err="1"/>
              <a:t>durchgeführt</a:t>
            </a:r>
            <a:r>
              <a:rPr lang="en-US" sz="1500" i="1" dirty="0"/>
              <a:t> </a:t>
            </a:r>
            <a:r>
              <a:rPr lang="en-US" sz="1500" i="1" dirty="0" err="1"/>
              <a:t>werden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1303494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>
                <a:solidFill>
                  <a:srgbClr val="72A528"/>
                </a:solidFill>
              </a:rPr>
              <a:t>Pfad</a:t>
            </a:r>
            <a:r>
              <a:rPr lang="en-GB" sz="3200" b="1" dirty="0">
                <a:solidFill>
                  <a:srgbClr val="72A528"/>
                </a:solidFill>
              </a:rPr>
              <a:t> B </a:t>
            </a:r>
            <a:br>
              <a:rPr lang="en-GB" sz="3200" b="1" dirty="0">
                <a:solidFill>
                  <a:srgbClr val="72A528"/>
                </a:solidFill>
              </a:rPr>
            </a:br>
            <a:r>
              <a:rPr lang="en-GB" sz="2200" b="1" dirty="0" err="1">
                <a:solidFill>
                  <a:srgbClr val="72A528"/>
                </a:solidFill>
              </a:rPr>
              <a:t>vom</a:t>
            </a:r>
            <a:r>
              <a:rPr lang="en-GB" sz="2200" b="1" dirty="0">
                <a:solidFill>
                  <a:srgbClr val="72A528"/>
                </a:solidFill>
              </a:rPr>
              <a:t> </a:t>
            </a:r>
            <a:r>
              <a:rPr lang="en-GB" sz="2200" b="1" dirty="0" err="1">
                <a:solidFill>
                  <a:srgbClr val="72A528"/>
                </a:solidFill>
              </a:rPr>
              <a:t>assoziierten</a:t>
            </a:r>
            <a:r>
              <a:rPr lang="en-GB" sz="2200" b="1" dirty="0">
                <a:solidFill>
                  <a:srgbClr val="72A528"/>
                </a:solidFill>
              </a:rPr>
              <a:t> Partner </a:t>
            </a:r>
            <a:r>
              <a:rPr lang="en-GB" sz="2200" b="1" dirty="0" err="1">
                <a:solidFill>
                  <a:srgbClr val="72A528"/>
                </a:solidFill>
              </a:rPr>
              <a:t>zum</a:t>
            </a:r>
            <a:r>
              <a:rPr lang="en-GB" sz="2200" b="1" dirty="0">
                <a:solidFill>
                  <a:srgbClr val="72A528"/>
                </a:solidFill>
              </a:rPr>
              <a:t> </a:t>
            </a:r>
            <a:r>
              <a:rPr lang="en-GB" sz="2200" b="1" dirty="0" err="1">
                <a:solidFill>
                  <a:srgbClr val="72A528"/>
                </a:solidFill>
              </a:rPr>
              <a:t>Endnutzer</a:t>
            </a:r>
            <a:endParaRPr lang="en-GB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325139" y="1184871"/>
            <a:ext cx="6400800" cy="411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err="1">
                <a:solidFill>
                  <a:schemeClr val="tx1"/>
                </a:solidFill>
              </a:rPr>
              <a:t>Fokus</a:t>
            </a:r>
            <a:r>
              <a:rPr lang="it-IT" sz="1800" b="1" u="sng" dirty="0">
                <a:solidFill>
                  <a:schemeClr val="tx1"/>
                </a:solidFill>
              </a:rPr>
              <a:t> </a:t>
            </a:r>
            <a:r>
              <a:rPr lang="it-IT" sz="1800" b="1" u="sng" dirty="0" err="1">
                <a:solidFill>
                  <a:schemeClr val="tx1"/>
                </a:solidFill>
              </a:rPr>
              <a:t>auf</a:t>
            </a:r>
            <a:r>
              <a:rPr lang="it-IT" sz="1800" b="1" u="sng" dirty="0">
                <a:solidFill>
                  <a:schemeClr val="tx1"/>
                </a:solidFill>
              </a:rPr>
              <a:t> PHASE 2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44387" y="1556792"/>
            <a:ext cx="1461019" cy="804267"/>
            <a:chOff x="599659" y="19025"/>
            <a:chExt cx="1461019" cy="1022666"/>
          </a:xfrm>
          <a:solidFill>
            <a:srgbClr val="72A528"/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2</a:t>
              </a:r>
            </a:p>
          </p:txBody>
        </p:sp>
      </p:grpSp>
      <p:sp>
        <p:nvSpPr>
          <p:cNvPr id="9" name="Rettangolo 8"/>
          <p:cNvSpPr/>
          <p:nvPr/>
        </p:nvSpPr>
        <p:spPr>
          <a:xfrm>
            <a:off x="1907704" y="1628800"/>
            <a:ext cx="6249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/>
              <a:t>Follow</a:t>
            </a:r>
            <a:r>
              <a:rPr lang="it-IT" b="1" dirty="0"/>
              <a:t> up</a:t>
            </a:r>
          </a:p>
        </p:txBody>
      </p:sp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841608"/>
              </p:ext>
            </p:extLst>
          </p:nvPr>
        </p:nvGraphicFramePr>
        <p:xfrm>
          <a:off x="350539" y="2996952"/>
          <a:ext cx="8253909" cy="274828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8370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200" b="0" dirty="0"/>
                        <a:t>SCHRITT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b="0" dirty="0"/>
                        <a:t>DAUER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INHALTE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INSTRUMENTE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METHODOLOGIE</a:t>
                      </a:r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/>
                        <a:t>A</a:t>
                      </a:r>
                      <a:endParaRPr lang="it-IT" sz="1500" b="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it-IT" sz="1500" dirty="0"/>
                    </a:p>
                    <a:p>
                      <a:endParaRPr lang="it-IT" sz="1500" dirty="0"/>
                    </a:p>
                    <a:p>
                      <a:r>
                        <a:rPr lang="it-IT" sz="1500" dirty="0"/>
                        <a:t>60 </a:t>
                      </a:r>
                      <a:r>
                        <a:rPr lang="it-IT" sz="1500" dirty="0" err="1"/>
                        <a:t>min</a:t>
                      </a:r>
                      <a:endParaRPr lang="it-IT" sz="1500" dirty="0"/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  <a:p>
                      <a:r>
                        <a:rPr lang="it-IT" sz="1500" dirty="0"/>
                        <a:t>30 min</a:t>
                      </a:r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err="1"/>
                        <a:t>SoMEx</a:t>
                      </a:r>
                      <a:r>
                        <a:rPr lang="en-US" sz="1500" dirty="0"/>
                        <a:t> and </a:t>
                      </a:r>
                      <a:r>
                        <a:rPr lang="it-IT" sz="1500" b="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Projekte</a:t>
                      </a:r>
                      <a:r>
                        <a:rPr lang="en-US" sz="1500" dirty="0"/>
                        <a:t> 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it-IT" sz="15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500" dirty="0" err="1"/>
                        <a:t>Halb-strukturierte</a:t>
                      </a:r>
                      <a:r>
                        <a:rPr lang="it-IT" sz="1500" dirty="0"/>
                        <a:t> </a:t>
                      </a:r>
                      <a:r>
                        <a:rPr lang="it-IT" sz="1500" dirty="0" err="1"/>
                        <a:t>Interviews</a:t>
                      </a:r>
                      <a:endParaRPr lang="it-IT" sz="1500" dirty="0"/>
                    </a:p>
                    <a:p>
                      <a:endParaRPr lang="it-IT" sz="15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/>
                        <a:t>«Face</a:t>
                      </a:r>
                      <a:r>
                        <a:rPr lang="it-IT" sz="1500" baseline="0" dirty="0"/>
                        <a:t> to face*»</a:t>
                      </a:r>
                      <a:endParaRPr lang="it-IT" sz="1500" dirty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</a:t>
                      </a:r>
                      <a:r>
                        <a:rPr lang="en-US" sz="1500" baseline="0" dirty="0"/>
                        <a:t> APP</a:t>
                      </a:r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9648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Werkzeug</a:t>
                      </a: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2 - </a:t>
                      </a:r>
                      <a:r>
                        <a:rPr lang="it-IT" sz="1500" b="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pädagogischer</a:t>
                      </a: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it-IT" sz="1500" b="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Werkzeugkasten</a:t>
                      </a:r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aseline="0" dirty="0" err="1"/>
                        <a:t>Trainingsinhalte</a:t>
                      </a:r>
                      <a:r>
                        <a:rPr lang="it-IT" sz="1500" baseline="0" dirty="0"/>
                        <a:t> </a:t>
                      </a:r>
                      <a:endParaRPr lang="it-I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it-IT" sz="1500" dirty="0" err="1"/>
                        <a:t>Halb-strukturierte</a:t>
                      </a:r>
                      <a:r>
                        <a:rPr lang="it-IT" sz="1500" dirty="0"/>
                        <a:t> </a:t>
                      </a:r>
                      <a:r>
                        <a:rPr lang="it-IT" sz="1500" dirty="0" err="1"/>
                        <a:t>Interviews</a:t>
                      </a:r>
                      <a:endParaRPr lang="it-IT" sz="1500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it-IT" sz="1500" dirty="0" err="1"/>
                        <a:t>Lernfragebogen</a:t>
                      </a:r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422050" y="2420888"/>
            <a:ext cx="1125614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/>
              <a:t>Schritt</a:t>
            </a:r>
            <a:r>
              <a:rPr lang="it-IT" dirty="0"/>
              <a:t> A</a:t>
            </a:r>
          </a:p>
        </p:txBody>
      </p:sp>
      <p:sp>
        <p:nvSpPr>
          <p:cNvPr id="2" name="Rettangolo 1"/>
          <p:cNvSpPr/>
          <p:nvPr/>
        </p:nvSpPr>
        <p:spPr>
          <a:xfrm>
            <a:off x="1547664" y="2442374"/>
            <a:ext cx="74888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</a:rPr>
              <a:t>“Face to face” </a:t>
            </a:r>
            <a:r>
              <a:rPr lang="en-US" sz="1600" b="1" i="1" dirty="0" err="1">
                <a:solidFill>
                  <a:srgbClr val="FF0000"/>
                </a:solidFill>
              </a:rPr>
              <a:t>oder</a:t>
            </a:r>
            <a:r>
              <a:rPr lang="en-US" sz="1600" b="1" i="1" dirty="0">
                <a:solidFill>
                  <a:srgbClr val="FF0000"/>
                </a:solidFill>
              </a:rPr>
              <a:t> </a:t>
            </a:r>
            <a:r>
              <a:rPr lang="en-US" sz="1600" b="1" i="1" dirty="0" err="1">
                <a:solidFill>
                  <a:srgbClr val="FF0000"/>
                </a:solidFill>
              </a:rPr>
              <a:t>virtuell</a:t>
            </a:r>
            <a:r>
              <a:rPr lang="en-US" sz="1600" b="1" i="1" dirty="0">
                <a:solidFill>
                  <a:srgbClr val="FF0000"/>
                </a:solidFill>
              </a:rPr>
              <a:t> / skype 2:  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344387" y="5780782"/>
            <a:ext cx="84704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Die “</a:t>
            </a:r>
            <a:r>
              <a:rPr lang="en-US" sz="1600" i="1" dirty="0" err="1"/>
              <a:t>Endnutzer-Fragebögen</a:t>
            </a:r>
            <a:r>
              <a:rPr lang="en-US" sz="1600" i="1" dirty="0"/>
              <a:t>” </a:t>
            </a:r>
            <a:r>
              <a:rPr lang="en-US" sz="1600" i="1" dirty="0" err="1"/>
              <a:t>sind</a:t>
            </a:r>
            <a:r>
              <a:rPr lang="en-US" sz="1600" i="1" dirty="0"/>
              <a:t> am </a:t>
            </a:r>
            <a:r>
              <a:rPr lang="en-US" sz="1600" i="1" dirty="0" err="1"/>
              <a:t>Ende</a:t>
            </a:r>
            <a:r>
              <a:rPr lang="en-US" sz="1600" i="1" dirty="0"/>
              <a:t> </a:t>
            </a:r>
            <a:r>
              <a:rPr lang="en-US" sz="1600" i="1" dirty="0" err="1"/>
              <a:t>jeder</a:t>
            </a:r>
            <a:r>
              <a:rPr lang="en-US" sz="1600" i="1" dirty="0"/>
              <a:t> </a:t>
            </a:r>
            <a:r>
              <a:rPr lang="en-US" sz="1600" i="1" dirty="0" err="1"/>
              <a:t>Sitzung</a:t>
            </a:r>
            <a:r>
              <a:rPr lang="en-US" sz="1600" i="1" dirty="0"/>
              <a:t> </a:t>
            </a:r>
            <a:r>
              <a:rPr lang="en-US" sz="1600" i="1" dirty="0" err="1"/>
              <a:t>vom</a:t>
            </a:r>
            <a:r>
              <a:rPr lang="en-US" sz="1600" i="1" dirty="0"/>
              <a:t> </a:t>
            </a:r>
            <a:r>
              <a:rPr lang="en-US" sz="1600" i="1" dirty="0" err="1"/>
              <a:t>assozierten</a:t>
            </a:r>
            <a:r>
              <a:rPr lang="en-US" sz="1600" i="1" dirty="0"/>
              <a:t> Partner an den </a:t>
            </a:r>
            <a:r>
              <a:rPr lang="en-US" sz="1600" i="1" dirty="0" err="1"/>
              <a:t>Projektpartner</a:t>
            </a:r>
            <a:r>
              <a:rPr lang="en-US" sz="1600" i="1" dirty="0"/>
              <a:t> </a:t>
            </a:r>
            <a:r>
              <a:rPr lang="en-US" sz="1600" i="1" dirty="0" err="1"/>
              <a:t>zu</a:t>
            </a:r>
            <a:r>
              <a:rPr lang="en-US" sz="1600" i="1" dirty="0"/>
              <a:t> </a:t>
            </a:r>
            <a:r>
              <a:rPr lang="en-US" sz="1600" i="1" dirty="0" err="1"/>
              <a:t>senden</a:t>
            </a:r>
            <a:endParaRPr lang="en-US" sz="1600" i="1" dirty="0"/>
          </a:p>
          <a:p>
            <a:endParaRPr lang="en-US" sz="1600" i="1" dirty="0"/>
          </a:p>
          <a:p>
            <a:endParaRPr lang="en-US" sz="1600" dirty="0"/>
          </a:p>
        </p:txBody>
      </p:sp>
      <p:sp>
        <p:nvSpPr>
          <p:cNvPr id="14" name="Rettangolo 13"/>
          <p:cNvSpPr/>
          <p:nvPr/>
        </p:nvSpPr>
        <p:spPr>
          <a:xfrm>
            <a:off x="422050" y="6355178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/>
              <a:t>* </a:t>
            </a:r>
            <a:r>
              <a:rPr lang="en-US" sz="1500" i="1" dirty="0" err="1"/>
              <a:t>Alternativ</a:t>
            </a:r>
            <a:r>
              <a:rPr lang="en-US" sz="1500" i="1" dirty="0"/>
              <a:t> </a:t>
            </a:r>
            <a:r>
              <a:rPr lang="en-US" sz="1500" i="1" dirty="0" err="1"/>
              <a:t>kann</a:t>
            </a:r>
            <a:r>
              <a:rPr lang="en-US" sz="1500" i="1" dirty="0"/>
              <a:t> </a:t>
            </a:r>
            <a:r>
              <a:rPr lang="en-US" sz="1500" i="1" dirty="0" err="1"/>
              <a:t>auch</a:t>
            </a:r>
            <a:r>
              <a:rPr lang="en-US" sz="1500" i="1" dirty="0"/>
              <a:t> </a:t>
            </a:r>
            <a:r>
              <a:rPr lang="en-US" sz="1500" i="1" dirty="0" err="1"/>
              <a:t>ein</a:t>
            </a:r>
            <a:r>
              <a:rPr lang="en-US" sz="1500" i="1" dirty="0"/>
              <a:t> Fern-Training </a:t>
            </a:r>
            <a:r>
              <a:rPr lang="en-US" sz="1500" i="1" dirty="0" err="1"/>
              <a:t>z.B</a:t>
            </a:r>
            <a:r>
              <a:rPr lang="en-US" sz="1500" i="1" dirty="0"/>
              <a:t>. via Skype </a:t>
            </a:r>
            <a:r>
              <a:rPr lang="en-US" sz="1500" i="1" dirty="0" err="1"/>
              <a:t>durchgeführt</a:t>
            </a:r>
            <a:r>
              <a:rPr lang="en-US" sz="1500" i="1" dirty="0"/>
              <a:t> </a:t>
            </a:r>
            <a:r>
              <a:rPr lang="en-US" sz="1500" i="1" dirty="0" err="1"/>
              <a:t>werden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9354860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/>
              <a:t>Pfad</a:t>
            </a:r>
            <a:r>
              <a:rPr lang="en-GB" sz="3200" b="1" dirty="0"/>
              <a:t> A / </a:t>
            </a:r>
            <a:r>
              <a:rPr lang="en-GB" sz="3200" b="1" dirty="0" err="1">
                <a:solidFill>
                  <a:srgbClr val="92D050"/>
                </a:solidFill>
              </a:rPr>
              <a:t>Pfad</a:t>
            </a:r>
            <a:r>
              <a:rPr lang="en-GB" sz="3200" b="1" dirty="0">
                <a:solidFill>
                  <a:srgbClr val="92D050"/>
                </a:solidFill>
              </a:rPr>
              <a:t> B </a:t>
            </a:r>
            <a:br>
              <a:rPr lang="en-GB" sz="3200" b="1" dirty="0"/>
            </a:br>
            <a:r>
              <a:rPr lang="en-GB" sz="2200" b="1" dirty="0" err="1"/>
              <a:t>vom</a:t>
            </a:r>
            <a:r>
              <a:rPr lang="en-GB" sz="2200" b="1" dirty="0"/>
              <a:t> </a:t>
            </a:r>
            <a:r>
              <a:rPr lang="en-GB" sz="2200" b="1" dirty="0" err="1"/>
              <a:t>Projektpartner</a:t>
            </a:r>
            <a:r>
              <a:rPr lang="en-GB" sz="2200" b="1" dirty="0"/>
              <a:t> </a:t>
            </a:r>
            <a:r>
              <a:rPr lang="en-GB" sz="2200" b="1" dirty="0" err="1"/>
              <a:t>zum</a:t>
            </a:r>
            <a:r>
              <a:rPr lang="en-GB" sz="2200" b="1" dirty="0"/>
              <a:t> </a:t>
            </a:r>
            <a:r>
              <a:rPr lang="en-GB" sz="2200" b="1" dirty="0" err="1"/>
              <a:t>assoziierten</a:t>
            </a:r>
            <a:r>
              <a:rPr lang="en-GB" sz="2200" b="1" dirty="0"/>
              <a:t> Partner</a:t>
            </a:r>
            <a:endParaRPr lang="en-GB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251520" y="1268760"/>
            <a:ext cx="6400800" cy="411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err="1">
                <a:solidFill>
                  <a:schemeClr val="tx1"/>
                </a:solidFill>
              </a:rPr>
              <a:t>Fokus</a:t>
            </a:r>
            <a:r>
              <a:rPr lang="it-IT" sz="1800" b="1" u="sng" dirty="0">
                <a:solidFill>
                  <a:schemeClr val="tx1"/>
                </a:solidFill>
              </a:rPr>
              <a:t> </a:t>
            </a:r>
            <a:r>
              <a:rPr lang="it-IT" sz="1800" b="1" u="sng" dirty="0" err="1">
                <a:solidFill>
                  <a:schemeClr val="tx1"/>
                </a:solidFill>
              </a:rPr>
              <a:t>auf</a:t>
            </a:r>
            <a:r>
              <a:rPr lang="it-IT" sz="1800" b="1" u="sng" dirty="0">
                <a:solidFill>
                  <a:schemeClr val="tx1"/>
                </a:solidFill>
              </a:rPr>
              <a:t> PHASE 3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44387" y="1700808"/>
            <a:ext cx="1461019" cy="1116751"/>
            <a:chOff x="599659" y="-124991"/>
            <a:chExt cx="1461019" cy="1116751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-124991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3</a:t>
              </a:r>
            </a:p>
          </p:txBody>
        </p:sp>
      </p:grpSp>
      <p:sp>
        <p:nvSpPr>
          <p:cNvPr id="14" name="Rettangolo 13"/>
          <p:cNvSpPr/>
          <p:nvPr/>
        </p:nvSpPr>
        <p:spPr>
          <a:xfrm>
            <a:off x="2067124" y="1980128"/>
            <a:ext cx="6753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1600" b="1" dirty="0" err="1"/>
              <a:t>Abschließende</a:t>
            </a:r>
            <a:r>
              <a:rPr lang="it-IT" sz="1600" b="1" dirty="0"/>
              <a:t> </a:t>
            </a:r>
            <a:r>
              <a:rPr lang="it-IT" sz="1600" b="1" dirty="0" err="1"/>
              <a:t>Überlegungen</a:t>
            </a:r>
            <a:r>
              <a:rPr lang="it-IT" sz="1600" b="1" dirty="0"/>
              <a:t>: </a:t>
            </a:r>
          </a:p>
          <a:p>
            <a:pPr lvl="0"/>
            <a:r>
              <a:rPr lang="it-IT" sz="1600" dirty="0"/>
              <a:t>Mail </a:t>
            </a:r>
            <a:r>
              <a:rPr lang="it-IT" sz="1600" dirty="0" err="1"/>
              <a:t>zum</a:t>
            </a:r>
            <a:r>
              <a:rPr lang="it-IT" sz="1600" dirty="0"/>
              <a:t> </a:t>
            </a:r>
            <a:r>
              <a:rPr lang="it-IT" sz="1600" dirty="0" err="1"/>
              <a:t>Ende</a:t>
            </a:r>
            <a:r>
              <a:rPr lang="it-IT" sz="1600" dirty="0"/>
              <a:t> </a:t>
            </a:r>
            <a:r>
              <a:rPr lang="it-IT" sz="1600" dirty="0" err="1"/>
              <a:t>des</a:t>
            </a:r>
            <a:r>
              <a:rPr lang="it-IT" sz="1600" dirty="0"/>
              <a:t> </a:t>
            </a:r>
            <a:r>
              <a:rPr lang="it-IT" sz="1600" dirty="0" err="1"/>
              <a:t>Trainingsprozesses</a:t>
            </a:r>
            <a:r>
              <a:rPr lang="it-IT" sz="1600" dirty="0"/>
              <a:t> </a:t>
            </a:r>
          </a:p>
        </p:txBody>
      </p:sp>
      <p:graphicFrame>
        <p:nvGraphicFramePr>
          <p:cNvPr id="12" name="Tabel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616762"/>
              </p:ext>
            </p:extLst>
          </p:nvPr>
        </p:nvGraphicFramePr>
        <p:xfrm>
          <a:off x="323528" y="2924944"/>
          <a:ext cx="7776864" cy="174648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792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200" b="0" dirty="0"/>
                        <a:t>SCHRITT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INHALTE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INSTRUMENTE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METHODOLOGIE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3968">
                <a:tc rowSpan="3">
                  <a:txBody>
                    <a:bodyPr/>
                    <a:lstStyle/>
                    <a:p>
                      <a:pPr algn="l"/>
                      <a:r>
                        <a:rPr lang="it-IT" sz="1500" b="0" dirty="0"/>
                        <a:t>D</a:t>
                      </a:r>
                    </a:p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dirty="0" err="1">
                          <a:solidFill>
                            <a:srgbClr val="000000"/>
                          </a:solidFill>
                        </a:rPr>
                        <a:t>Trainingsprozess</a:t>
                      </a:r>
                      <a:r>
                        <a:rPr lang="it-IT" sz="1500" b="0" dirty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  <a:p>
                      <a:pPr marL="0" lvl="0" indent="0">
                        <a:buFont typeface="Arial"/>
                        <a:buNone/>
                      </a:pPr>
                      <a:endParaRPr lang="it-IT" sz="15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dirty="0" err="1"/>
                        <a:t>Zufriedenheits-fragebogen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/>
                        <a:t>Mail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baseline="0" dirty="0" err="1">
                          <a:solidFill>
                            <a:srgbClr val="000000"/>
                          </a:solidFill>
                        </a:rPr>
                        <a:t>Vorschläge</a:t>
                      </a:r>
                      <a:r>
                        <a:rPr lang="it-IT" sz="1500" b="0" baseline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it-IT" sz="1500" b="0" baseline="0" dirty="0" err="1">
                          <a:solidFill>
                            <a:srgbClr val="000000"/>
                          </a:solidFill>
                        </a:rPr>
                        <a:t>für</a:t>
                      </a:r>
                      <a:r>
                        <a:rPr lang="it-IT" sz="1500" b="0" baseline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it-IT" sz="1500" b="0" baseline="0" dirty="0" err="1">
                          <a:solidFill>
                            <a:srgbClr val="000000"/>
                          </a:solidFill>
                        </a:rPr>
                        <a:t>zukünftige</a:t>
                      </a:r>
                      <a:r>
                        <a:rPr lang="it-IT" sz="1500" b="0" baseline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it-IT" sz="1500" b="0" baseline="0" dirty="0" err="1">
                          <a:solidFill>
                            <a:srgbClr val="000000"/>
                          </a:solidFill>
                        </a:rPr>
                        <a:t>Initiativen</a:t>
                      </a:r>
                      <a:endParaRPr lang="it-IT" sz="1500" b="0" baseline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baseline="0" dirty="0" err="1">
                          <a:solidFill>
                            <a:srgbClr val="000000"/>
                          </a:solidFill>
                        </a:rPr>
                        <a:t>Abschließende</a:t>
                      </a:r>
                      <a:r>
                        <a:rPr lang="it-IT" sz="1500" b="0" baseline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it-IT" sz="1500" b="0" baseline="0" dirty="0" err="1">
                          <a:solidFill>
                            <a:srgbClr val="000000"/>
                          </a:solidFill>
                        </a:rPr>
                        <a:t>Überlegungen</a:t>
                      </a:r>
                      <a:endParaRPr lang="it-IT" sz="1500" b="0" baseline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08856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3200" b="1" dirty="0"/>
              <a:t>"SoMExNet - </a:t>
            </a:r>
            <a:r>
              <a:rPr lang="it-IT" sz="2500" b="1" dirty="0"/>
              <a:t>Network enhancing the SoMEx app"</a:t>
            </a:r>
            <a:endParaRPr lang="en-GB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7848872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b="1" dirty="0">
                <a:solidFill>
                  <a:schemeClr val="accent1"/>
                </a:solidFill>
              </a:rPr>
              <a:t>PARTNERSCHAFT</a:t>
            </a:r>
          </a:p>
          <a:p>
            <a:pPr marL="0" indent="0" algn="just">
              <a:buNone/>
            </a:pPr>
            <a:r>
              <a:rPr lang="it-IT" sz="2000" dirty="0"/>
              <a:t>IFAPME</a:t>
            </a:r>
          </a:p>
          <a:p>
            <a:pPr marL="0" indent="0" algn="just">
              <a:buNone/>
            </a:pPr>
            <a:r>
              <a:rPr lang="it-IT" sz="2000" dirty="0"/>
              <a:t>CENFIC</a:t>
            </a:r>
          </a:p>
          <a:p>
            <a:pPr marL="0" indent="0" algn="just">
              <a:buNone/>
            </a:pPr>
            <a:r>
              <a:rPr lang="it-IT" sz="2000" dirty="0"/>
              <a:t>FORMEDIL</a:t>
            </a:r>
          </a:p>
          <a:p>
            <a:pPr marL="0" indent="0" algn="just">
              <a:buNone/>
            </a:pPr>
            <a:r>
              <a:rPr lang="it-IT" sz="2000" dirty="0"/>
              <a:t>FUNDACIÓN LABORAL DE LA CONSTRUCCIÓN</a:t>
            </a:r>
          </a:p>
          <a:p>
            <a:pPr marL="0" indent="0" algn="just">
              <a:buNone/>
            </a:pPr>
            <a:r>
              <a:rPr lang="it-IT" sz="2000" dirty="0"/>
              <a:t>IRTIC</a:t>
            </a:r>
          </a:p>
          <a:p>
            <a:pPr marL="0" indent="0" algn="just">
              <a:buNone/>
            </a:pPr>
            <a:r>
              <a:rPr lang="it-IT" sz="2000" dirty="0"/>
              <a:t>BZB</a:t>
            </a:r>
          </a:p>
          <a:p>
            <a:pPr marL="0" indent="0" algn="just">
              <a:buNone/>
            </a:pPr>
            <a:r>
              <a:rPr lang="it-IT" sz="2000"/>
              <a:t>CCCA-BTP</a:t>
            </a:r>
            <a:endParaRPr lang="it-IT" sz="2000" dirty="0"/>
          </a:p>
        </p:txBody>
      </p:sp>
      <p:pic>
        <p:nvPicPr>
          <p:cNvPr id="8" name="Image 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" t="1" b="-2806"/>
          <a:stretch/>
        </p:blipFill>
        <p:spPr>
          <a:xfrm>
            <a:off x="2051720" y="4221088"/>
            <a:ext cx="4469160" cy="14019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303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enhancing the SoMEx app"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107504" y="2420888"/>
            <a:ext cx="8136904" cy="2304256"/>
          </a:xfrm>
        </p:spPr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sz="2200" dirty="0" err="1"/>
              <a:t>Zum</a:t>
            </a:r>
            <a:r>
              <a:rPr lang="en-US" sz="2200" dirty="0"/>
              <a:t> </a:t>
            </a:r>
            <a:r>
              <a:rPr lang="en-US" sz="2200" dirty="0" err="1"/>
              <a:t>Testen</a:t>
            </a:r>
            <a:r>
              <a:rPr lang="en-US" sz="2200" dirty="0"/>
              <a:t> der </a:t>
            </a:r>
            <a:r>
              <a:rPr lang="en-US" sz="2200" dirty="0" err="1"/>
              <a:t>SoMExNet</a:t>
            </a:r>
            <a:r>
              <a:rPr lang="en-US" sz="2200" dirty="0"/>
              <a:t> APP und des </a:t>
            </a:r>
            <a:r>
              <a:rPr lang="en-US" sz="2200" dirty="0" err="1"/>
              <a:t>Trainingsprozesses</a:t>
            </a:r>
            <a:r>
              <a:rPr lang="en-US" sz="2200" dirty="0"/>
              <a:t> </a:t>
            </a:r>
            <a:r>
              <a:rPr lang="en-US" sz="2200" dirty="0" err="1"/>
              <a:t>haben</a:t>
            </a:r>
            <a:r>
              <a:rPr lang="en-US" sz="2200" dirty="0"/>
              <a:t> die </a:t>
            </a:r>
            <a:r>
              <a:rPr lang="en-US" sz="2200" dirty="0" err="1"/>
              <a:t>Projektpartner</a:t>
            </a:r>
            <a:r>
              <a:rPr lang="en-US" sz="2200" dirty="0"/>
              <a:t> </a:t>
            </a:r>
            <a:r>
              <a:rPr lang="en-US" sz="2200" dirty="0" err="1"/>
              <a:t>einen</a:t>
            </a:r>
            <a:r>
              <a:rPr lang="en-US" sz="2200" dirty="0"/>
              <a:t> </a:t>
            </a:r>
            <a:r>
              <a:rPr lang="en-US" sz="2200" dirty="0" err="1"/>
              <a:t>speziellen</a:t>
            </a:r>
            <a:r>
              <a:rPr lang="en-US" sz="2200" dirty="0"/>
              <a:t> </a:t>
            </a:r>
            <a:r>
              <a:rPr lang="en-US" sz="2200" dirty="0" err="1"/>
              <a:t>Testprozess</a:t>
            </a:r>
            <a:r>
              <a:rPr lang="en-US" sz="2200" dirty="0"/>
              <a:t> </a:t>
            </a:r>
            <a:r>
              <a:rPr lang="en-US" sz="2200" dirty="0" err="1"/>
              <a:t>gestaltet</a:t>
            </a:r>
            <a:r>
              <a:rPr lang="en-US" sz="2200" dirty="0"/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200" dirty="0" err="1"/>
              <a:t>Dieser</a:t>
            </a:r>
            <a:r>
              <a:rPr lang="en-US" sz="2200" dirty="0"/>
              <a:t> </a:t>
            </a:r>
            <a:r>
              <a:rPr lang="en-US" sz="2200" dirty="0" err="1"/>
              <a:t>Testprozess</a:t>
            </a:r>
            <a:r>
              <a:rPr lang="en-US" sz="2200" dirty="0"/>
              <a:t> </a:t>
            </a:r>
            <a:r>
              <a:rPr lang="en-US" sz="2200" dirty="0" err="1"/>
              <a:t>bindet</a:t>
            </a:r>
            <a:r>
              <a:rPr lang="en-US" sz="2200" dirty="0"/>
              <a:t> </a:t>
            </a:r>
            <a:r>
              <a:rPr lang="en-US" sz="2200" dirty="0" err="1"/>
              <a:t>jeden</a:t>
            </a:r>
            <a:r>
              <a:rPr lang="en-US" sz="2200" dirty="0"/>
              <a:t> </a:t>
            </a:r>
            <a:r>
              <a:rPr lang="en-US" sz="2200" dirty="0" err="1"/>
              <a:t>Projektpartner</a:t>
            </a:r>
            <a:r>
              <a:rPr lang="en-US" sz="2200" dirty="0"/>
              <a:t> in </a:t>
            </a:r>
            <a:r>
              <a:rPr lang="en-US" sz="2200" dirty="0" err="1"/>
              <a:t>seinem</a:t>
            </a:r>
            <a:r>
              <a:rPr lang="en-US" sz="2200" dirty="0"/>
              <a:t> Land </a:t>
            </a:r>
            <a:r>
              <a:rPr lang="en-US" sz="2200" dirty="0" err="1"/>
              <a:t>ein</a:t>
            </a:r>
            <a:r>
              <a:rPr lang="en-US" sz="2200" dirty="0"/>
              <a:t> und </a:t>
            </a:r>
            <a:r>
              <a:rPr lang="en-US" sz="2200" dirty="0" err="1"/>
              <a:t>aktiviert</a:t>
            </a:r>
            <a:r>
              <a:rPr lang="en-US" sz="2200" dirty="0"/>
              <a:t> die Tests </a:t>
            </a:r>
            <a:r>
              <a:rPr lang="en-US" sz="2200" dirty="0" err="1"/>
              <a:t>zusammen</a:t>
            </a:r>
            <a:r>
              <a:rPr lang="en-US" sz="2200" dirty="0"/>
              <a:t> </a:t>
            </a:r>
            <a:r>
              <a:rPr lang="en-US" sz="2200" dirty="0" err="1"/>
              <a:t>mit</a:t>
            </a:r>
            <a:r>
              <a:rPr lang="en-US" sz="2200" dirty="0"/>
              <a:t> </a:t>
            </a:r>
            <a:r>
              <a:rPr lang="en-US" sz="2200" dirty="0" err="1"/>
              <a:t>assoziierten</a:t>
            </a:r>
            <a:r>
              <a:rPr lang="en-US" sz="2200" dirty="0"/>
              <a:t> </a:t>
            </a:r>
            <a:r>
              <a:rPr lang="en-US" sz="2200" dirty="0" err="1"/>
              <a:t>Partnern</a:t>
            </a:r>
            <a:r>
              <a:rPr lang="en-US" sz="2200" dirty="0"/>
              <a:t> </a:t>
            </a:r>
            <a:r>
              <a:rPr lang="en-US" sz="2200" dirty="0" err="1"/>
              <a:t>sowie</a:t>
            </a:r>
            <a:r>
              <a:rPr lang="en-US" sz="2200" dirty="0"/>
              <a:t> </a:t>
            </a:r>
            <a:r>
              <a:rPr lang="en-US" sz="2200" dirty="0" err="1"/>
              <a:t>Endnutzern</a:t>
            </a:r>
            <a:r>
              <a:rPr lang="en-US" sz="2200" dirty="0"/>
              <a:t>.</a:t>
            </a:r>
          </a:p>
          <a:p>
            <a:pPr marL="0" indent="0" algn="just">
              <a:buNone/>
            </a:pP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4025145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enhancing the SoMEx app"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908720"/>
            <a:ext cx="7344816" cy="568863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200" dirty="0" err="1"/>
              <a:t>Prozess-Schritte</a:t>
            </a:r>
            <a:r>
              <a:rPr lang="it-IT" sz="2200" dirty="0"/>
              <a:t>:</a:t>
            </a:r>
            <a:endParaRPr lang="en-US" sz="220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200" dirty="0"/>
              <a:t>Der </a:t>
            </a:r>
            <a:r>
              <a:rPr lang="en-US" sz="2200" dirty="0" err="1"/>
              <a:t>assoziierte</a:t>
            </a:r>
            <a:r>
              <a:rPr lang="en-US" sz="2200" dirty="0"/>
              <a:t> Partner </a:t>
            </a:r>
            <a:r>
              <a:rPr lang="en-US" sz="2200" dirty="0" err="1"/>
              <a:t>nimmt</a:t>
            </a:r>
            <a:r>
              <a:rPr lang="en-US" sz="2200" dirty="0"/>
              <a:t> am </a:t>
            </a:r>
            <a:r>
              <a:rPr lang="en-US" sz="2200" dirty="0" err="1"/>
              <a:t>Trainingsprozess</a:t>
            </a:r>
            <a:r>
              <a:rPr lang="en-US" sz="2200" dirty="0"/>
              <a:t> </a:t>
            </a:r>
            <a:r>
              <a:rPr lang="en-US" sz="2200" dirty="0" err="1"/>
              <a:t>teil</a:t>
            </a:r>
            <a:r>
              <a:rPr lang="en-US" sz="2200"/>
              <a:t>.</a:t>
            </a:r>
            <a:endParaRPr lang="en-US" sz="220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200" dirty="0"/>
              <a:t>Der </a:t>
            </a:r>
            <a:r>
              <a:rPr lang="en-US" sz="2200" dirty="0" err="1"/>
              <a:t>Projektpartner</a:t>
            </a:r>
            <a:r>
              <a:rPr lang="en-US" sz="2200" dirty="0"/>
              <a:t> </a:t>
            </a:r>
            <a:r>
              <a:rPr lang="en-US" sz="2200" dirty="0" err="1"/>
              <a:t>bittet</a:t>
            </a:r>
            <a:r>
              <a:rPr lang="en-US" sz="2200" dirty="0"/>
              <a:t> den </a:t>
            </a:r>
            <a:r>
              <a:rPr lang="en-US" sz="2200" dirty="0" err="1"/>
              <a:t>assoziierten</a:t>
            </a:r>
            <a:r>
              <a:rPr lang="en-US" sz="2200" dirty="0"/>
              <a:t> Partner </a:t>
            </a:r>
            <a:r>
              <a:rPr lang="en-US" sz="2200" dirty="0" err="1"/>
              <a:t>darum</a:t>
            </a:r>
            <a:r>
              <a:rPr lang="en-US" sz="2200" dirty="0"/>
              <a:t>, </a:t>
            </a:r>
            <a:r>
              <a:rPr lang="en-US" sz="2200" dirty="0" err="1"/>
              <a:t>Endnutzer</a:t>
            </a:r>
            <a:r>
              <a:rPr lang="en-US" sz="2200" dirty="0"/>
              <a:t> </a:t>
            </a:r>
            <a:r>
              <a:rPr lang="en-US" sz="2200" dirty="0" err="1"/>
              <a:t>zu</a:t>
            </a:r>
            <a:r>
              <a:rPr lang="en-US" sz="2200" dirty="0"/>
              <a:t> </a:t>
            </a:r>
            <a:r>
              <a:rPr lang="en-US" sz="2200" dirty="0" err="1"/>
              <a:t>schulen</a:t>
            </a:r>
            <a:r>
              <a:rPr lang="en-US" sz="2200" dirty="0"/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200" dirty="0"/>
              <a:t>Am </a:t>
            </a:r>
            <a:r>
              <a:rPr lang="en-US" sz="2200" dirty="0" err="1"/>
              <a:t>Ende</a:t>
            </a:r>
            <a:r>
              <a:rPr lang="en-US" sz="2200" dirty="0"/>
              <a:t> des </a:t>
            </a:r>
            <a:r>
              <a:rPr lang="en-US" sz="2200" dirty="0" err="1"/>
              <a:t>Trainingsprozesses</a:t>
            </a:r>
            <a:r>
              <a:rPr lang="en-US" sz="2200" dirty="0"/>
              <a:t> </a:t>
            </a:r>
            <a:r>
              <a:rPr lang="en-US" sz="2200" dirty="0" err="1"/>
              <a:t>werden</a:t>
            </a:r>
            <a:r>
              <a:rPr lang="en-US" sz="2200" dirty="0"/>
              <a:t> </a:t>
            </a:r>
            <a:r>
              <a:rPr lang="en-US" sz="2200" dirty="0" err="1"/>
              <a:t>beide</a:t>
            </a:r>
            <a:r>
              <a:rPr lang="en-US" sz="2200" dirty="0"/>
              <a:t> - </a:t>
            </a:r>
            <a:r>
              <a:rPr lang="en-US" sz="2200" dirty="0" err="1"/>
              <a:t>assoziierter</a:t>
            </a:r>
            <a:r>
              <a:rPr lang="en-US" sz="2200" dirty="0"/>
              <a:t> Partner und </a:t>
            </a:r>
            <a:r>
              <a:rPr lang="en-US" sz="2200" dirty="0" err="1"/>
              <a:t>Endnutzer</a:t>
            </a:r>
            <a:r>
              <a:rPr lang="en-US" sz="2200" dirty="0"/>
              <a:t> </a:t>
            </a:r>
            <a:r>
              <a:rPr lang="en-US" sz="2200" dirty="0" err="1"/>
              <a:t>einen</a:t>
            </a:r>
            <a:r>
              <a:rPr lang="en-US" sz="2200" dirty="0"/>
              <a:t> </a:t>
            </a:r>
            <a:r>
              <a:rPr lang="en-US" sz="2200" dirty="0" err="1"/>
              <a:t>Bewertungsfragebogen</a:t>
            </a:r>
            <a:r>
              <a:rPr lang="en-US" sz="2200" dirty="0"/>
              <a:t> in </a:t>
            </a:r>
            <a:r>
              <a:rPr lang="en-US" sz="2200" dirty="0" err="1"/>
              <a:t>Bezug</a:t>
            </a:r>
            <a:r>
              <a:rPr lang="en-US" sz="2200" dirty="0"/>
              <a:t> auf APP und </a:t>
            </a:r>
            <a:r>
              <a:rPr lang="en-US" sz="2200" dirty="0" err="1"/>
              <a:t>Trainingsprozess</a:t>
            </a:r>
            <a:r>
              <a:rPr lang="en-US" sz="2200" dirty="0"/>
              <a:t> </a:t>
            </a:r>
            <a:r>
              <a:rPr lang="en-US" sz="2200" dirty="0" err="1"/>
              <a:t>ausfüllen</a:t>
            </a:r>
            <a:r>
              <a:rPr lang="en-US" sz="2200" dirty="0"/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200" dirty="0" err="1"/>
              <a:t>Mit</a:t>
            </a:r>
            <a:r>
              <a:rPr lang="en-US" sz="2200" dirty="0"/>
              <a:t> den </a:t>
            </a:r>
            <a:r>
              <a:rPr lang="en-US" sz="2200" dirty="0" err="1"/>
              <a:t>erhaltenen</a:t>
            </a:r>
            <a:r>
              <a:rPr lang="en-US" sz="2200" dirty="0"/>
              <a:t> </a:t>
            </a:r>
            <a:r>
              <a:rPr lang="en-US" sz="2200" dirty="0" err="1"/>
              <a:t>Vorschlägen</a:t>
            </a:r>
            <a:r>
              <a:rPr lang="en-US" sz="2200" dirty="0"/>
              <a:t> </a:t>
            </a:r>
            <a:r>
              <a:rPr lang="en-US" sz="2200" dirty="0" err="1"/>
              <a:t>werden</a:t>
            </a:r>
            <a:r>
              <a:rPr lang="en-US" sz="2200" dirty="0"/>
              <a:t> die </a:t>
            </a:r>
            <a:r>
              <a:rPr lang="en-US" sz="2200" dirty="0" err="1"/>
              <a:t>Projekt</a:t>
            </a:r>
            <a:r>
              <a:rPr lang="en-US" sz="2200" dirty="0"/>
              <a:t>- partner in der </a:t>
            </a:r>
            <a:r>
              <a:rPr lang="en-US" sz="2200" dirty="0" err="1"/>
              <a:t>Lage</a:t>
            </a:r>
            <a:r>
              <a:rPr lang="en-US" sz="2200" dirty="0"/>
              <a:t> sein, die APP </a:t>
            </a:r>
            <a:r>
              <a:rPr lang="en-US" sz="2200" dirty="0" err="1"/>
              <a:t>wie</a:t>
            </a:r>
            <a:r>
              <a:rPr lang="en-US" sz="2200" dirty="0"/>
              <a:t> </a:t>
            </a:r>
            <a:r>
              <a:rPr lang="en-US" sz="2200" dirty="0" err="1"/>
              <a:t>auch</a:t>
            </a:r>
            <a:r>
              <a:rPr lang="en-US" sz="2200" dirty="0"/>
              <a:t> den </a:t>
            </a:r>
            <a:r>
              <a:rPr lang="en-US" sz="2200" dirty="0" err="1"/>
              <a:t>Trainingsprozess</a:t>
            </a:r>
            <a:r>
              <a:rPr lang="en-US" sz="2200" dirty="0"/>
              <a:t> </a:t>
            </a:r>
            <a:r>
              <a:rPr lang="en-US" sz="2200" dirty="0" err="1"/>
              <a:t>zu</a:t>
            </a:r>
            <a:r>
              <a:rPr lang="en-US" sz="2200" dirty="0"/>
              <a:t> </a:t>
            </a:r>
            <a:r>
              <a:rPr lang="en-US" sz="2200" dirty="0" err="1"/>
              <a:t>optimieren</a:t>
            </a:r>
            <a:r>
              <a:rPr lang="en-US" sz="2200" dirty="0"/>
              <a:t>.</a:t>
            </a: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3174220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enhancing the SoMEx app"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2132856"/>
            <a:ext cx="7200800" cy="2160240"/>
          </a:xfrm>
        </p:spPr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sz="2300" dirty="0"/>
              <a:t>Die </a:t>
            </a:r>
            <a:r>
              <a:rPr lang="en-US" sz="2300" dirty="0" err="1"/>
              <a:t>nachfolgenden</a:t>
            </a:r>
            <a:r>
              <a:rPr lang="en-US" sz="2300" dirty="0"/>
              <a:t> Seiten </a:t>
            </a:r>
            <a:r>
              <a:rPr lang="en-US" sz="2300" dirty="0" err="1"/>
              <a:t>beschreiben</a:t>
            </a:r>
            <a:r>
              <a:rPr lang="en-US" sz="2300" dirty="0"/>
              <a:t> die </a:t>
            </a:r>
            <a:r>
              <a:rPr lang="en-US" sz="2300" dirty="0" err="1"/>
              <a:t>Phasen</a:t>
            </a:r>
            <a:r>
              <a:rPr lang="en-US" sz="2300" dirty="0"/>
              <a:t> </a:t>
            </a:r>
            <a:r>
              <a:rPr lang="en-US" sz="2300" dirty="0" err="1"/>
              <a:t>im</a:t>
            </a:r>
            <a:r>
              <a:rPr lang="en-US" sz="2300" dirty="0"/>
              <a:t> </a:t>
            </a:r>
            <a:r>
              <a:rPr lang="en-US" sz="2300" dirty="0" err="1"/>
              <a:t>Testprozess</a:t>
            </a:r>
            <a:r>
              <a:rPr lang="en-US" sz="2300" dirty="0"/>
              <a:t> und die </a:t>
            </a:r>
            <a:r>
              <a:rPr lang="en-US" sz="2300" dirty="0" err="1"/>
              <a:t>entsprechenden</a:t>
            </a:r>
            <a:r>
              <a:rPr lang="en-US" sz="2300" dirty="0"/>
              <a:t> </a:t>
            </a:r>
            <a:r>
              <a:rPr lang="en-US" sz="2300" dirty="0" err="1"/>
              <a:t>Trainingsprogramme</a:t>
            </a:r>
            <a:r>
              <a:rPr lang="en-US" sz="2300" dirty="0"/>
              <a:t>. </a:t>
            </a:r>
            <a:r>
              <a:rPr lang="en-US" sz="2300" dirty="0" err="1"/>
              <a:t>Danach</a:t>
            </a:r>
            <a:r>
              <a:rPr lang="en-US" sz="2300" dirty="0"/>
              <a:t> </a:t>
            </a:r>
            <a:r>
              <a:rPr lang="en-US" sz="2300" dirty="0" err="1"/>
              <a:t>werden</a:t>
            </a:r>
            <a:r>
              <a:rPr lang="en-US" sz="2300" dirty="0"/>
              <a:t> die </a:t>
            </a:r>
            <a:r>
              <a:rPr lang="en-US" sz="2300" dirty="0" err="1"/>
              <a:t>assoziierten</a:t>
            </a:r>
            <a:r>
              <a:rPr lang="en-US" sz="2300" dirty="0"/>
              <a:t> Partner die </a:t>
            </a:r>
            <a:r>
              <a:rPr lang="en-US" sz="2300" dirty="0" err="1"/>
              <a:t>Endnutzer</a:t>
            </a:r>
            <a:r>
              <a:rPr lang="en-US" sz="2300" dirty="0"/>
              <a:t> </a:t>
            </a:r>
            <a:r>
              <a:rPr lang="en-US" sz="2300" dirty="0" err="1"/>
              <a:t>schulen</a:t>
            </a:r>
            <a:r>
              <a:rPr lang="en-US" sz="2300" dirty="0"/>
              <a:t> und </a:t>
            </a:r>
            <a:r>
              <a:rPr lang="en-US" sz="2300" dirty="0" err="1"/>
              <a:t>daraus</a:t>
            </a:r>
            <a:r>
              <a:rPr lang="en-US" sz="2300" dirty="0"/>
              <a:t> den </a:t>
            </a:r>
            <a:r>
              <a:rPr lang="en-US" sz="2300" dirty="0" err="1"/>
              <a:t>Projektpartnern</a:t>
            </a:r>
            <a:r>
              <a:rPr lang="en-US" sz="2300" dirty="0"/>
              <a:t> </a:t>
            </a:r>
            <a:r>
              <a:rPr lang="en-US" sz="2300" dirty="0" err="1"/>
              <a:t>Rückmeldung</a:t>
            </a:r>
            <a:r>
              <a:rPr lang="en-US" sz="2300" dirty="0"/>
              <a:t> </a:t>
            </a:r>
            <a:r>
              <a:rPr lang="en-US" sz="2300" dirty="0" err="1"/>
              <a:t>geben</a:t>
            </a:r>
            <a:r>
              <a:rPr lang="en-US" sz="2300" dirty="0"/>
              <a:t>.</a:t>
            </a:r>
            <a:endParaRPr lang="it-IT" sz="2300" dirty="0"/>
          </a:p>
        </p:txBody>
      </p:sp>
    </p:spTree>
    <p:extLst>
      <p:ext uri="{BB962C8B-B14F-4D97-AF65-F5344CB8AC3E}">
        <p14:creationId xmlns:p14="http://schemas.microsoft.com/office/powerpoint/2010/main" val="4024983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3200" b="1" dirty="0"/>
              <a:t>To achieve the objectives:</a:t>
            </a:r>
            <a:endParaRPr lang="en-GB" sz="3200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323528" y="1268760"/>
            <a:ext cx="8352928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400" dirty="0" err="1"/>
              <a:t>Schulungstestprozess</a:t>
            </a:r>
            <a:r>
              <a:rPr lang="it-IT" sz="2400" b="1" dirty="0">
                <a:solidFill>
                  <a:schemeClr val="tx1"/>
                </a:solidFill>
                <a:latin typeface="Trebuchet MS"/>
                <a:cs typeface="Trebuchet MS"/>
              </a:rPr>
              <a:t>:</a:t>
            </a:r>
          </a:p>
          <a:p>
            <a:pPr marL="0" indent="0" algn="just">
              <a:buNone/>
            </a:pPr>
            <a:endParaRPr lang="it-IT" sz="1000" b="1" dirty="0">
              <a:solidFill>
                <a:schemeClr val="tx1"/>
              </a:solidFill>
              <a:latin typeface="Trebuchet MS"/>
              <a:cs typeface="Trebuchet MS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it-IT" sz="2300" dirty="0" err="1"/>
              <a:t>Zwei</a:t>
            </a:r>
            <a:r>
              <a:rPr lang="it-IT" sz="2300" dirty="0"/>
              <a:t> </a:t>
            </a:r>
            <a:r>
              <a:rPr lang="it-IT" sz="2300" dirty="0" err="1"/>
              <a:t>Trainingsprogramme</a:t>
            </a:r>
            <a:r>
              <a:rPr lang="it-IT" sz="2300" dirty="0"/>
              <a:t> </a:t>
            </a:r>
            <a:r>
              <a:rPr lang="it-IT" sz="2300" dirty="0" err="1"/>
              <a:t>mit</a:t>
            </a:r>
            <a:r>
              <a:rPr lang="it-IT" sz="2300" dirty="0"/>
              <a:t> </a:t>
            </a:r>
            <a:r>
              <a:rPr lang="it-IT" sz="2300" dirty="0" err="1"/>
              <a:t>verschiedenen</a:t>
            </a:r>
            <a:r>
              <a:rPr lang="it-IT" sz="2300" dirty="0"/>
              <a:t> </a:t>
            </a:r>
            <a:r>
              <a:rPr lang="it-IT" sz="2300" dirty="0" err="1"/>
              <a:t>Zielgruppen</a:t>
            </a:r>
            <a:r>
              <a:rPr lang="it-IT" sz="2300" dirty="0"/>
              <a:t>: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it-IT" sz="1000" dirty="0"/>
          </a:p>
          <a:p>
            <a:pPr lvl="1" algn="just">
              <a:buClr>
                <a:schemeClr val="accent2"/>
              </a:buClr>
            </a:pPr>
            <a:r>
              <a:rPr lang="it-IT" sz="2400" b="1" dirty="0">
                <a:solidFill>
                  <a:schemeClr val="accent2"/>
                </a:solidFill>
                <a:cs typeface="Trebuchet MS"/>
              </a:rPr>
              <a:t>PFAD A: </a:t>
            </a:r>
            <a:r>
              <a:rPr lang="it-IT" sz="2400" b="1" dirty="0" err="1">
                <a:cs typeface="Trebuchet MS"/>
              </a:rPr>
              <a:t>vom</a:t>
            </a:r>
            <a:r>
              <a:rPr lang="it-IT" sz="2400" b="1" dirty="0">
                <a:cs typeface="Trebuchet MS"/>
              </a:rPr>
              <a:t> </a:t>
            </a:r>
            <a:r>
              <a:rPr lang="it-IT" sz="2400" b="1" dirty="0" err="1">
                <a:cs typeface="Trebuchet MS"/>
              </a:rPr>
              <a:t>Projektpartner</a:t>
            </a:r>
            <a:r>
              <a:rPr lang="it-IT" sz="2400" b="1" dirty="0">
                <a:cs typeface="Trebuchet MS"/>
              </a:rPr>
              <a:t> </a:t>
            </a:r>
            <a:r>
              <a:rPr lang="it-IT" sz="2400" b="1" dirty="0" err="1">
                <a:cs typeface="Trebuchet MS"/>
              </a:rPr>
              <a:t>zum</a:t>
            </a:r>
            <a:r>
              <a:rPr lang="it-IT" sz="2400" b="1" dirty="0">
                <a:cs typeface="Trebuchet MS"/>
              </a:rPr>
              <a:t> </a:t>
            </a:r>
            <a:r>
              <a:rPr lang="it-IT" sz="2400" b="1" dirty="0" err="1">
                <a:cs typeface="Trebuchet MS"/>
              </a:rPr>
              <a:t>assoziierten</a:t>
            </a:r>
            <a:r>
              <a:rPr lang="it-IT" sz="2400" b="1" dirty="0">
                <a:cs typeface="Trebuchet MS"/>
              </a:rPr>
              <a:t> Partner</a:t>
            </a:r>
          </a:p>
          <a:p>
            <a:pPr lvl="1" algn="just">
              <a:buClr>
                <a:schemeClr val="accent2"/>
              </a:buClr>
            </a:pPr>
            <a:endParaRPr lang="it-IT" sz="500" b="1" dirty="0">
              <a:cs typeface="Trebuchet MS"/>
            </a:endParaRPr>
          </a:p>
          <a:p>
            <a:pPr lvl="1" algn="just">
              <a:buClrTx/>
            </a:pPr>
            <a:r>
              <a:rPr lang="it-IT" sz="2400" b="1" dirty="0">
                <a:solidFill>
                  <a:srgbClr val="72A528"/>
                </a:solidFill>
                <a:cs typeface="Trebuchet MS"/>
              </a:rPr>
              <a:t>PFAD B:  </a:t>
            </a:r>
            <a:r>
              <a:rPr lang="it-IT" sz="2400" b="1" dirty="0" err="1">
                <a:cs typeface="Trebuchet MS"/>
              </a:rPr>
              <a:t>vom</a:t>
            </a:r>
            <a:r>
              <a:rPr lang="it-IT" sz="2400" b="1" dirty="0">
                <a:cs typeface="Trebuchet MS"/>
              </a:rPr>
              <a:t> </a:t>
            </a:r>
            <a:r>
              <a:rPr lang="it-IT" sz="2400" b="1" dirty="0" err="1">
                <a:cs typeface="Trebuchet MS"/>
              </a:rPr>
              <a:t>assoziierten</a:t>
            </a:r>
            <a:r>
              <a:rPr lang="it-IT" sz="2400" b="1" dirty="0">
                <a:cs typeface="Trebuchet MS"/>
              </a:rPr>
              <a:t> Partner </a:t>
            </a:r>
            <a:r>
              <a:rPr lang="it-IT" sz="2400" b="1" dirty="0" err="1">
                <a:cs typeface="Trebuchet MS"/>
              </a:rPr>
              <a:t>zum</a:t>
            </a:r>
            <a:r>
              <a:rPr lang="it-IT" sz="2400" b="1" dirty="0">
                <a:cs typeface="Trebuchet MS"/>
              </a:rPr>
              <a:t> </a:t>
            </a:r>
            <a:r>
              <a:rPr lang="it-IT" sz="2400" b="1" dirty="0" err="1">
                <a:cs typeface="Trebuchet MS"/>
              </a:rPr>
              <a:t>Endnutzer</a:t>
            </a:r>
            <a:r>
              <a:rPr lang="it-IT" sz="2400" b="1" dirty="0">
                <a:cs typeface="Trebuchet MS"/>
              </a:rPr>
              <a:t> </a:t>
            </a:r>
          </a:p>
          <a:p>
            <a:pPr marL="0" lvl="1" indent="0" algn="just">
              <a:buNone/>
            </a:pPr>
            <a:endParaRPr lang="it-IT" i="1" dirty="0"/>
          </a:p>
          <a:p>
            <a:pPr marL="0" lvl="1" indent="0" algn="just">
              <a:buNone/>
            </a:pPr>
            <a:r>
              <a:rPr lang="it-IT" i="1" dirty="0" err="1"/>
              <a:t>Anmerkung</a:t>
            </a:r>
            <a:r>
              <a:rPr lang="it-IT" i="1" dirty="0"/>
              <a:t>:</a:t>
            </a:r>
          </a:p>
          <a:p>
            <a:pPr marL="342900" lvl="1" indent="-342900" algn="just">
              <a:buFont typeface="Wingdings" panose="05000000000000000000" pitchFamily="2" charset="2"/>
              <a:buChar char="ü"/>
            </a:pPr>
            <a:r>
              <a:rPr lang="it-IT" dirty="0" err="1">
                <a:solidFill>
                  <a:srgbClr val="FF0000"/>
                </a:solidFill>
              </a:rPr>
              <a:t>Der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assoziierte</a:t>
            </a:r>
            <a:r>
              <a:rPr lang="it-IT" dirty="0">
                <a:solidFill>
                  <a:srgbClr val="FF0000"/>
                </a:solidFill>
              </a:rPr>
              <a:t> Partner* </a:t>
            </a:r>
            <a:r>
              <a:rPr lang="it-IT" dirty="0" err="1">
                <a:solidFill>
                  <a:srgbClr val="FF0000"/>
                </a:solidFill>
              </a:rPr>
              <a:t>ist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das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Berufsbildungszentrum</a:t>
            </a:r>
            <a:r>
              <a:rPr lang="it-IT" dirty="0">
                <a:solidFill>
                  <a:srgbClr val="FF0000"/>
                </a:solidFill>
              </a:rPr>
              <a:t>. </a:t>
            </a:r>
            <a:r>
              <a:rPr lang="it-IT" dirty="0" err="1">
                <a:solidFill>
                  <a:srgbClr val="FF0000"/>
                </a:solidFill>
              </a:rPr>
              <a:t>Endnutzer</a:t>
            </a:r>
            <a:r>
              <a:rPr lang="it-IT" dirty="0">
                <a:solidFill>
                  <a:srgbClr val="FF0000"/>
                </a:solidFill>
              </a:rPr>
              <a:t>**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sind</a:t>
            </a:r>
            <a:r>
              <a:rPr lang="en-US" dirty="0">
                <a:solidFill>
                  <a:srgbClr val="FF0000"/>
                </a:solidFill>
              </a:rPr>
              <a:t> die </a:t>
            </a:r>
            <a:r>
              <a:rPr lang="en-US" dirty="0" err="1">
                <a:solidFill>
                  <a:srgbClr val="FF0000"/>
                </a:solidFill>
              </a:rPr>
              <a:t>Teilnehmer</a:t>
            </a:r>
            <a:r>
              <a:rPr lang="en-US" dirty="0">
                <a:solidFill>
                  <a:srgbClr val="FF0000"/>
                </a:solidFill>
              </a:rPr>
              <a:t> in den </a:t>
            </a:r>
            <a:r>
              <a:rPr lang="en-US" dirty="0" err="1">
                <a:solidFill>
                  <a:srgbClr val="FF0000"/>
                </a:solidFill>
              </a:rPr>
              <a:t>Mobilitätsmaßnahmen</a:t>
            </a:r>
            <a:r>
              <a:rPr lang="en-US" dirty="0">
                <a:solidFill>
                  <a:srgbClr val="FF0000"/>
                </a:solidFill>
              </a:rPr>
              <a:t>.</a:t>
            </a:r>
            <a:endParaRPr lang="it-IT" dirty="0">
              <a:solidFill>
                <a:srgbClr val="FF0000"/>
              </a:solidFill>
            </a:endParaRPr>
          </a:p>
          <a:p>
            <a:pPr marL="342900" lvl="1" indent="-342900" algn="just">
              <a:buFont typeface="Wingdings" panose="05000000000000000000" pitchFamily="2" charset="2"/>
              <a:buChar char="ü"/>
            </a:pPr>
            <a:r>
              <a:rPr lang="it-IT" dirty="0" err="1"/>
              <a:t>Auf</a:t>
            </a:r>
            <a:r>
              <a:rPr lang="it-IT" dirty="0"/>
              <a:t> PFAD A </a:t>
            </a:r>
            <a:r>
              <a:rPr lang="it-IT" dirty="0" err="1"/>
              <a:t>trainiert</a:t>
            </a:r>
            <a:r>
              <a:rPr lang="it-IT" dirty="0"/>
              <a:t> </a:t>
            </a:r>
            <a:r>
              <a:rPr lang="it-IT" dirty="0" err="1"/>
              <a:t>das</a:t>
            </a:r>
            <a:r>
              <a:rPr lang="it-IT" dirty="0"/>
              <a:t> </a:t>
            </a:r>
            <a:r>
              <a:rPr lang="it-IT" dirty="0" err="1"/>
              <a:t>Berufsbildungszentrum</a:t>
            </a:r>
            <a:r>
              <a:rPr lang="it-IT" dirty="0"/>
              <a:t> </a:t>
            </a:r>
            <a:r>
              <a:rPr lang="it-IT" dirty="0" err="1"/>
              <a:t>den</a:t>
            </a:r>
            <a:r>
              <a:rPr lang="it-IT" dirty="0"/>
              <a:t> </a:t>
            </a:r>
            <a:r>
              <a:rPr lang="it-IT" dirty="0" err="1"/>
              <a:t>assoziierten</a:t>
            </a:r>
            <a:r>
              <a:rPr lang="it-IT" dirty="0"/>
              <a:t> Partner; </a:t>
            </a:r>
            <a:r>
              <a:rPr lang="it-IT" dirty="0" err="1"/>
              <a:t>auf</a:t>
            </a:r>
            <a:r>
              <a:rPr lang="it-IT" dirty="0"/>
              <a:t> PFAD B </a:t>
            </a:r>
            <a:r>
              <a:rPr lang="it-IT" dirty="0" err="1"/>
              <a:t>trainiert</a:t>
            </a:r>
            <a:r>
              <a:rPr lang="it-IT" dirty="0"/>
              <a:t> </a:t>
            </a:r>
            <a:r>
              <a:rPr lang="it-IT" dirty="0" err="1"/>
              <a:t>der</a:t>
            </a:r>
            <a:r>
              <a:rPr lang="it-IT" dirty="0"/>
              <a:t> </a:t>
            </a:r>
            <a:r>
              <a:rPr lang="it-IT" dirty="0" err="1"/>
              <a:t>assoziierte</a:t>
            </a:r>
            <a:r>
              <a:rPr lang="it-IT" dirty="0"/>
              <a:t> Partner die </a:t>
            </a:r>
            <a:r>
              <a:rPr lang="it-IT" dirty="0" err="1"/>
              <a:t>Endnutzer</a:t>
            </a:r>
            <a:r>
              <a:rPr lang="it-IT" dirty="0"/>
              <a:t>.</a:t>
            </a:r>
          </a:p>
          <a:p>
            <a:pPr marL="457200" lvl="1" indent="0" algn="just">
              <a:buNone/>
            </a:pPr>
            <a:endParaRPr lang="en-GB" sz="2400" b="1" dirty="0">
              <a:solidFill>
                <a:schemeClr val="tx1"/>
              </a:solidFill>
            </a:endParaRPr>
          </a:p>
          <a:p>
            <a:pPr marL="457200" lvl="1" indent="0" algn="just">
              <a:buNone/>
            </a:pPr>
            <a:endParaRPr lang="en-GB" sz="800" b="1" dirty="0">
              <a:solidFill>
                <a:schemeClr val="tx1"/>
              </a:solidFill>
            </a:endParaRPr>
          </a:p>
          <a:p>
            <a:pPr marL="457200" lvl="1" indent="0" algn="just">
              <a:buNone/>
            </a:pPr>
            <a:endParaRPr lang="en-GB" sz="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982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3200" b="1" spc="-80" dirty="0" err="1"/>
              <a:t>Chronologischer</a:t>
            </a:r>
            <a:r>
              <a:rPr lang="en-GB" sz="3200" b="1" spc="-80" dirty="0"/>
              <a:t> </a:t>
            </a:r>
            <a:r>
              <a:rPr lang="en-GB" sz="3200" b="1" spc="-80" dirty="0" err="1"/>
              <a:t>Ablauf</a:t>
            </a:r>
            <a:r>
              <a:rPr lang="en-GB" sz="3200" b="1" spc="-80" dirty="0"/>
              <a:t> </a:t>
            </a:r>
            <a:br>
              <a:rPr lang="en-GB" sz="3200" b="1" spc="-80" dirty="0"/>
            </a:br>
            <a:r>
              <a:rPr lang="en-GB" sz="3200" b="1" spc="-80" dirty="0"/>
              <a:t>des </a:t>
            </a:r>
            <a:r>
              <a:rPr lang="en-GB" sz="3200" b="1" spc="-80" dirty="0" err="1"/>
              <a:t>Trainingsprozesses</a:t>
            </a:r>
            <a:endParaRPr lang="en-GB" sz="3200" spc="-80" dirty="0"/>
          </a:p>
        </p:txBody>
      </p:sp>
      <p:sp>
        <p:nvSpPr>
          <p:cNvPr id="3" name="Rettangolo 2"/>
          <p:cNvSpPr/>
          <p:nvPr/>
        </p:nvSpPr>
        <p:spPr>
          <a:xfrm>
            <a:off x="323528" y="1268760"/>
            <a:ext cx="2592288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2915816" y="1268760"/>
            <a:ext cx="2664296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5580112" y="1268760"/>
            <a:ext cx="2448272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2673744207"/>
              </p:ext>
            </p:extLst>
          </p:nvPr>
        </p:nvGraphicFramePr>
        <p:xfrm>
          <a:off x="395536" y="2060848"/>
          <a:ext cx="9661073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323528" y="1268760"/>
            <a:ext cx="233269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PFAD A </a:t>
            </a:r>
            <a:br>
              <a:rPr lang="en-GB" sz="1400" b="1" dirty="0">
                <a:solidFill>
                  <a:schemeClr val="accent2"/>
                </a:solidFill>
              </a:rPr>
            </a:br>
            <a:r>
              <a:rPr lang="en-GB" sz="1400" b="1" i="1" dirty="0" err="1">
                <a:solidFill>
                  <a:schemeClr val="accent2"/>
                </a:solidFill>
              </a:rPr>
              <a:t>vom</a:t>
            </a:r>
            <a:r>
              <a:rPr lang="en-GB" sz="1400" b="1" i="1" dirty="0">
                <a:solidFill>
                  <a:schemeClr val="accent2"/>
                </a:solidFill>
              </a:rPr>
              <a:t> </a:t>
            </a:r>
            <a:r>
              <a:rPr lang="en-GB" sz="1400" b="1" i="1" dirty="0" err="1">
                <a:solidFill>
                  <a:schemeClr val="accent2"/>
                </a:solidFill>
              </a:rPr>
              <a:t>Projektpartner</a:t>
            </a:r>
            <a:endParaRPr lang="en-GB" sz="1400" b="1" i="1" dirty="0">
              <a:solidFill>
                <a:schemeClr val="accent2"/>
              </a:solidFill>
            </a:endParaRPr>
          </a:p>
          <a:p>
            <a:r>
              <a:rPr lang="en-GB" sz="1400" b="1" i="1" dirty="0" err="1">
                <a:solidFill>
                  <a:schemeClr val="accent2"/>
                </a:solidFill>
              </a:rPr>
              <a:t>zum</a:t>
            </a:r>
            <a:r>
              <a:rPr lang="en-GB" sz="1400" b="1" i="1" dirty="0">
                <a:solidFill>
                  <a:schemeClr val="accent2"/>
                </a:solidFill>
              </a:rPr>
              <a:t> </a:t>
            </a:r>
            <a:r>
              <a:rPr lang="en-GB" sz="1400" b="1" i="1" dirty="0" err="1">
                <a:solidFill>
                  <a:schemeClr val="accent2"/>
                </a:solidFill>
              </a:rPr>
              <a:t>assoziierten</a:t>
            </a:r>
            <a:r>
              <a:rPr lang="en-GB" sz="1400" b="1" i="1" dirty="0">
                <a:solidFill>
                  <a:schemeClr val="accent2"/>
                </a:solidFill>
              </a:rPr>
              <a:t> Partner</a:t>
            </a:r>
            <a:endParaRPr lang="it-IT" sz="1400" i="1" dirty="0">
              <a:solidFill>
                <a:schemeClr val="accent2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977828" y="1268760"/>
            <a:ext cx="245826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8000"/>
                </a:solidFill>
              </a:rPr>
              <a:t>PFAD B </a:t>
            </a:r>
            <a:br>
              <a:rPr lang="en-GB" b="1" dirty="0">
                <a:solidFill>
                  <a:srgbClr val="008000"/>
                </a:solidFill>
              </a:rPr>
            </a:br>
            <a:r>
              <a:rPr lang="en-GB" sz="1400" b="1" i="1" dirty="0" err="1">
                <a:solidFill>
                  <a:srgbClr val="008000"/>
                </a:solidFill>
              </a:rPr>
              <a:t>vom</a:t>
            </a:r>
            <a:r>
              <a:rPr lang="en-GB" sz="1400" b="1" i="1" dirty="0">
                <a:solidFill>
                  <a:srgbClr val="008000"/>
                </a:solidFill>
              </a:rPr>
              <a:t> </a:t>
            </a:r>
            <a:r>
              <a:rPr lang="en-GB" sz="1400" b="1" i="1" dirty="0" err="1">
                <a:solidFill>
                  <a:srgbClr val="008000"/>
                </a:solidFill>
              </a:rPr>
              <a:t>assoziierten</a:t>
            </a:r>
            <a:r>
              <a:rPr lang="en-GB" sz="1400" b="1" i="1" dirty="0">
                <a:solidFill>
                  <a:srgbClr val="008000"/>
                </a:solidFill>
              </a:rPr>
              <a:t> Partner</a:t>
            </a:r>
          </a:p>
          <a:p>
            <a:r>
              <a:rPr lang="en-GB" sz="1400" b="1" i="1" dirty="0" err="1">
                <a:solidFill>
                  <a:srgbClr val="008000"/>
                </a:solidFill>
              </a:rPr>
              <a:t>zum</a:t>
            </a:r>
            <a:r>
              <a:rPr lang="en-GB" sz="1400" b="1" i="1" dirty="0">
                <a:solidFill>
                  <a:srgbClr val="008000"/>
                </a:solidFill>
              </a:rPr>
              <a:t> </a:t>
            </a:r>
            <a:r>
              <a:rPr lang="en-GB" sz="1400" b="1" i="1" dirty="0" err="1">
                <a:solidFill>
                  <a:srgbClr val="008000"/>
                </a:solidFill>
              </a:rPr>
              <a:t>Endnutzer</a:t>
            </a:r>
            <a:endParaRPr lang="it-IT" sz="1400" i="1" dirty="0">
              <a:solidFill>
                <a:srgbClr val="008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724128" y="1268760"/>
            <a:ext cx="233269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PFAD A / </a:t>
            </a:r>
            <a:r>
              <a:rPr lang="en-GB" b="1" dirty="0">
                <a:solidFill>
                  <a:srgbClr val="008000"/>
                </a:solidFill>
              </a:rPr>
              <a:t>PFAD B</a:t>
            </a:r>
            <a:br>
              <a:rPr lang="en-GB" b="1" dirty="0">
                <a:solidFill>
                  <a:schemeClr val="accent2"/>
                </a:solidFill>
              </a:rPr>
            </a:br>
            <a:r>
              <a:rPr lang="en-GB" sz="1400" b="1" i="1" dirty="0" err="1">
                <a:solidFill>
                  <a:schemeClr val="accent2"/>
                </a:solidFill>
              </a:rPr>
              <a:t>vom</a:t>
            </a:r>
            <a:r>
              <a:rPr lang="en-GB" sz="1400" b="1" i="1" dirty="0">
                <a:solidFill>
                  <a:schemeClr val="accent2"/>
                </a:solidFill>
              </a:rPr>
              <a:t> </a:t>
            </a:r>
            <a:r>
              <a:rPr lang="en-GB" sz="1400" b="1" i="1" dirty="0" err="1">
                <a:solidFill>
                  <a:schemeClr val="accent2"/>
                </a:solidFill>
              </a:rPr>
              <a:t>Projektpartner</a:t>
            </a:r>
            <a:endParaRPr lang="en-GB" sz="1400" b="1" i="1" dirty="0">
              <a:solidFill>
                <a:schemeClr val="accent2"/>
              </a:solidFill>
            </a:endParaRPr>
          </a:p>
          <a:p>
            <a:r>
              <a:rPr lang="en-GB" sz="1400" b="1" i="1" dirty="0" err="1">
                <a:solidFill>
                  <a:schemeClr val="accent2"/>
                </a:solidFill>
              </a:rPr>
              <a:t>zum</a:t>
            </a:r>
            <a:r>
              <a:rPr lang="en-GB" sz="1400" b="1" i="1" dirty="0">
                <a:solidFill>
                  <a:schemeClr val="accent2"/>
                </a:solidFill>
              </a:rPr>
              <a:t> </a:t>
            </a:r>
            <a:r>
              <a:rPr lang="en-GB" sz="1400" b="1" i="1" dirty="0" err="1">
                <a:solidFill>
                  <a:schemeClr val="accent2"/>
                </a:solidFill>
              </a:rPr>
              <a:t>assoziierten</a:t>
            </a:r>
            <a:r>
              <a:rPr lang="en-GB" sz="1400" b="1" i="1" dirty="0">
                <a:solidFill>
                  <a:schemeClr val="accent2"/>
                </a:solidFill>
              </a:rPr>
              <a:t> Partner</a:t>
            </a:r>
            <a:endParaRPr lang="it-IT" sz="1400" i="1" dirty="0">
              <a:solidFill>
                <a:schemeClr val="accent2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44848" y="2957750"/>
            <a:ext cx="151216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/>
              <a:t>Training </a:t>
            </a:r>
            <a:r>
              <a:rPr lang="it-IT" sz="1200" b="1" dirty="0" err="1"/>
              <a:t>zu</a:t>
            </a:r>
            <a:r>
              <a:rPr lang="it-IT" sz="1200" b="1" dirty="0"/>
              <a:t>: </a:t>
            </a:r>
          </a:p>
          <a:p>
            <a:pPr lvl="0"/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 err="1"/>
              <a:t>SoMExNet</a:t>
            </a:r>
            <a:r>
              <a:rPr lang="it-IT" sz="1200" dirty="0"/>
              <a:t> </a:t>
            </a:r>
            <a:r>
              <a:rPr lang="it-IT" sz="1200" dirty="0" err="1"/>
              <a:t>Projekt</a:t>
            </a:r>
            <a:r>
              <a:rPr lang="it-IT" sz="1200" dirty="0"/>
              <a:t> </a:t>
            </a:r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 err="1"/>
              <a:t>SoMExNet</a:t>
            </a:r>
            <a:r>
              <a:rPr lang="it-IT" sz="1200" dirty="0"/>
              <a:t> APP</a:t>
            </a:r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dirty="0" err="1"/>
              <a:t>Instrumente</a:t>
            </a:r>
            <a:r>
              <a:rPr lang="en-US" sz="1200" dirty="0"/>
              <a:t> 1 und 2 </a:t>
            </a:r>
            <a:r>
              <a:rPr lang="en-US" sz="1200" dirty="0" err="1"/>
              <a:t>zum</a:t>
            </a:r>
            <a:r>
              <a:rPr lang="en-US" sz="1200" dirty="0"/>
              <a:t> Training der </a:t>
            </a:r>
            <a:r>
              <a:rPr lang="en-US" sz="1200" dirty="0" err="1"/>
              <a:t>Endnutzer</a:t>
            </a:r>
            <a:endParaRPr lang="en-US" sz="1200" dirty="0"/>
          </a:p>
          <a:p>
            <a:pPr marL="228600" lvl="0" indent="-228600">
              <a:buFont typeface="+mj-lt"/>
              <a:buAutoNum type="arabicPeriod"/>
            </a:pPr>
            <a:endParaRPr lang="en-US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dirty="0" err="1"/>
              <a:t>Evaluationspro-zess</a:t>
            </a:r>
            <a:r>
              <a:rPr lang="en-US" sz="1200" dirty="0"/>
              <a:t> </a:t>
            </a:r>
            <a:r>
              <a:rPr lang="en-US" sz="1200" dirty="0" err="1"/>
              <a:t>zur</a:t>
            </a:r>
            <a:r>
              <a:rPr lang="en-US" sz="1200" dirty="0"/>
              <a:t> </a:t>
            </a:r>
            <a:r>
              <a:rPr lang="en-US" sz="1200" dirty="0" err="1"/>
              <a:t>Wirk-samkeit</a:t>
            </a:r>
            <a:r>
              <a:rPr lang="en-US" sz="1200" dirty="0"/>
              <a:t> der </a:t>
            </a:r>
            <a:r>
              <a:rPr lang="en-US" sz="1200" dirty="0" err="1"/>
              <a:t>Aktionen</a:t>
            </a:r>
            <a:r>
              <a:rPr lang="en-US" sz="1200" dirty="0"/>
              <a:t> und </a:t>
            </a:r>
            <a:r>
              <a:rPr lang="en-US" sz="1200" dirty="0" err="1"/>
              <a:t>Instrumente</a:t>
            </a:r>
            <a:endParaRPr lang="en-US" sz="12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5729932" y="5581689"/>
            <a:ext cx="1938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 err="1"/>
              <a:t>Abschließende</a:t>
            </a:r>
            <a:r>
              <a:rPr lang="it-IT" sz="1200" b="1" dirty="0"/>
              <a:t> </a:t>
            </a:r>
            <a:r>
              <a:rPr lang="it-IT" sz="1200" b="1" dirty="0" err="1"/>
              <a:t>Überlegungen</a:t>
            </a:r>
            <a:r>
              <a:rPr lang="it-IT" sz="1200" b="1" dirty="0"/>
              <a:t>:</a:t>
            </a:r>
          </a:p>
          <a:p>
            <a:pPr lvl="0"/>
            <a:endParaRPr lang="it-IT" sz="1200" dirty="0"/>
          </a:p>
          <a:p>
            <a:pPr lvl="0"/>
            <a:r>
              <a:rPr lang="it-IT" sz="1200" dirty="0"/>
              <a:t>Feedback </a:t>
            </a:r>
            <a:r>
              <a:rPr lang="it-IT" sz="1200" dirty="0" err="1"/>
              <a:t>zu</a:t>
            </a:r>
            <a:r>
              <a:rPr lang="it-IT" sz="1200" dirty="0"/>
              <a:t> PFAD A und PFAD B</a:t>
            </a:r>
          </a:p>
          <a:p>
            <a:pPr lvl="0"/>
            <a:endParaRPr lang="it-IT" sz="12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915816" y="4437112"/>
            <a:ext cx="12241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/>
              <a:t>Training </a:t>
            </a:r>
            <a:r>
              <a:rPr lang="it-IT" sz="1200" b="1" dirty="0" err="1"/>
              <a:t>zu</a:t>
            </a:r>
            <a:r>
              <a:rPr lang="it-IT" sz="1200" b="1" dirty="0"/>
              <a:t>:</a:t>
            </a:r>
          </a:p>
          <a:p>
            <a:pPr lvl="0"/>
            <a:r>
              <a:rPr lang="it-IT" sz="1200" b="1" dirty="0"/>
              <a:t> 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sz="1200" dirty="0" err="1"/>
              <a:t>SoMExNet</a:t>
            </a:r>
            <a:r>
              <a:rPr lang="it-IT" sz="1200" dirty="0"/>
              <a:t> </a:t>
            </a:r>
            <a:r>
              <a:rPr lang="it-IT" sz="1200" dirty="0" err="1"/>
              <a:t>Projekt</a:t>
            </a:r>
            <a:endParaRPr lang="it-IT" sz="1200" dirty="0"/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 err="1"/>
              <a:t>SoMExNet</a:t>
            </a:r>
            <a:r>
              <a:rPr lang="it-IT" sz="1200" dirty="0"/>
              <a:t> APP</a:t>
            </a:r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 err="1"/>
              <a:t>Instrument</a:t>
            </a:r>
            <a:r>
              <a:rPr lang="it-IT" sz="1200" dirty="0"/>
              <a:t> 2–</a:t>
            </a:r>
            <a:r>
              <a:rPr lang="it-IT" sz="1200" dirty="0" err="1"/>
              <a:t>pädagogi-scher</a:t>
            </a:r>
            <a:r>
              <a:rPr lang="it-IT" sz="1200" dirty="0"/>
              <a:t> </a:t>
            </a:r>
            <a:r>
              <a:rPr lang="it-IT" sz="1200" dirty="0" err="1"/>
              <a:t>Werk-zeugkasten</a:t>
            </a:r>
            <a:endParaRPr lang="it-IT" sz="1200" dirty="0"/>
          </a:p>
          <a:p>
            <a:pPr lvl="0"/>
            <a:endParaRPr lang="it-IT" sz="12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1745408" y="3939802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b="1" dirty="0"/>
              <a:t>Follow up: </a:t>
            </a:r>
          </a:p>
          <a:p>
            <a:pPr lvl="0"/>
            <a:endParaRPr lang="en-US" sz="1200" b="1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dirty="0"/>
              <a:t>Feedback </a:t>
            </a:r>
            <a:r>
              <a:rPr lang="en-US" sz="1200" dirty="0" err="1"/>
              <a:t>zu</a:t>
            </a:r>
            <a:r>
              <a:rPr lang="en-US" sz="1200" dirty="0"/>
              <a:t> PFAD A Phase 1 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4436368" y="5085184"/>
            <a:ext cx="12241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 err="1"/>
              <a:t>Follow</a:t>
            </a:r>
            <a:r>
              <a:rPr lang="it-IT" sz="1200" b="1" dirty="0"/>
              <a:t> up: </a:t>
            </a:r>
          </a:p>
          <a:p>
            <a:pPr lvl="0"/>
            <a:endParaRPr lang="it-IT" sz="1200" dirty="0"/>
          </a:p>
          <a:p>
            <a:pPr lvl="0"/>
            <a:r>
              <a:rPr lang="it-IT" sz="1200" dirty="0"/>
              <a:t>Feedback </a:t>
            </a:r>
            <a:r>
              <a:rPr lang="it-IT" sz="1200" dirty="0" err="1"/>
              <a:t>zu</a:t>
            </a:r>
            <a:r>
              <a:rPr lang="it-IT" sz="1200" dirty="0"/>
              <a:t> PFAD B </a:t>
            </a:r>
            <a:r>
              <a:rPr lang="it-IT" sz="1200" dirty="0" err="1"/>
              <a:t>Phase</a:t>
            </a:r>
            <a:r>
              <a:rPr lang="it-IT" sz="1200" dirty="0"/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3573285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/>
              <a:t>Pfad</a:t>
            </a:r>
            <a:r>
              <a:rPr lang="en-GB" sz="3200" b="1" dirty="0"/>
              <a:t> A </a:t>
            </a:r>
            <a:br>
              <a:rPr lang="en-GB" sz="3200" b="1" dirty="0"/>
            </a:br>
            <a:r>
              <a:rPr lang="en-GB" sz="2200" b="1" dirty="0" err="1"/>
              <a:t>Vom</a:t>
            </a:r>
            <a:r>
              <a:rPr lang="en-GB" sz="2200" b="1" dirty="0"/>
              <a:t> </a:t>
            </a:r>
            <a:r>
              <a:rPr lang="en-GB" sz="2200" b="1" dirty="0" err="1"/>
              <a:t>Projektpartner</a:t>
            </a:r>
            <a:r>
              <a:rPr lang="en-GB" sz="2200" b="1" dirty="0"/>
              <a:t> </a:t>
            </a:r>
            <a:r>
              <a:rPr lang="en-GB" sz="2200" b="1" dirty="0" err="1"/>
              <a:t>zum</a:t>
            </a:r>
            <a:r>
              <a:rPr lang="en-GB" sz="2200" b="1" dirty="0"/>
              <a:t> </a:t>
            </a:r>
            <a:r>
              <a:rPr lang="en-GB" sz="2200" b="1" dirty="0" err="1"/>
              <a:t>assoziierten</a:t>
            </a:r>
            <a:r>
              <a:rPr lang="en-GB" sz="2200" b="1" dirty="0"/>
              <a:t> Partner</a:t>
            </a:r>
            <a:endParaRPr lang="en-GB" sz="2200" dirty="0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1910197530"/>
              </p:ext>
            </p:extLst>
          </p:nvPr>
        </p:nvGraphicFramePr>
        <p:xfrm>
          <a:off x="179512" y="1196752"/>
          <a:ext cx="817562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3779912" y="1556792"/>
            <a:ext cx="47525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600" b="1" dirty="0"/>
              <a:t>Training </a:t>
            </a:r>
            <a:r>
              <a:rPr lang="it-IT" sz="1600" b="1" dirty="0" err="1"/>
              <a:t>zu</a:t>
            </a:r>
            <a:r>
              <a:rPr lang="it-IT" sz="1600" b="1" dirty="0"/>
              <a:t>: </a:t>
            </a:r>
            <a:endParaRPr lang="it-IT" sz="1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600" dirty="0" err="1"/>
              <a:t>SoMExNet</a:t>
            </a:r>
            <a:r>
              <a:rPr lang="it-IT" sz="1600" dirty="0"/>
              <a:t> </a:t>
            </a:r>
            <a:r>
              <a:rPr lang="it-IT" sz="1600" dirty="0" err="1"/>
              <a:t>Projekt</a:t>
            </a:r>
            <a:r>
              <a:rPr lang="it-IT" sz="1600" dirty="0"/>
              <a:t> 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sz="1600" dirty="0" err="1"/>
              <a:t>SoMExNet</a:t>
            </a:r>
            <a:r>
              <a:rPr lang="it-IT" sz="1600" dirty="0"/>
              <a:t> APP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600" dirty="0" err="1"/>
              <a:t>Instrumente</a:t>
            </a:r>
            <a:r>
              <a:rPr lang="en-US" sz="1600" dirty="0"/>
              <a:t> 1 und 2 </a:t>
            </a:r>
            <a:r>
              <a:rPr lang="en-US" sz="1600" dirty="0" err="1"/>
              <a:t>zum</a:t>
            </a:r>
            <a:r>
              <a:rPr lang="en-US" sz="1600" dirty="0"/>
              <a:t> Training der </a:t>
            </a:r>
            <a:r>
              <a:rPr lang="en-US" sz="1600" dirty="0" err="1"/>
              <a:t>Endnutzer</a:t>
            </a:r>
            <a:endParaRPr lang="en-US" sz="1600" dirty="0"/>
          </a:p>
          <a:p>
            <a:pPr marL="228600" lvl="0" indent="-228600">
              <a:buFont typeface="+mj-lt"/>
              <a:buAutoNum type="arabicPeriod"/>
            </a:pPr>
            <a:r>
              <a:rPr lang="en-US" sz="1600" dirty="0" err="1"/>
              <a:t>Evaluationsprozess</a:t>
            </a:r>
            <a:r>
              <a:rPr lang="en-US" sz="1600" dirty="0"/>
              <a:t> </a:t>
            </a:r>
            <a:r>
              <a:rPr lang="en-US" sz="1600" dirty="0" err="1"/>
              <a:t>zur</a:t>
            </a:r>
            <a:r>
              <a:rPr lang="en-US" sz="1600" dirty="0"/>
              <a:t> </a:t>
            </a:r>
            <a:r>
              <a:rPr lang="en-US" sz="1600" dirty="0" err="1"/>
              <a:t>Wirksamkeit</a:t>
            </a:r>
            <a:r>
              <a:rPr lang="en-US" sz="1600" dirty="0"/>
              <a:t> der </a:t>
            </a:r>
            <a:r>
              <a:rPr lang="en-US" sz="1600" dirty="0" err="1"/>
              <a:t>Aktionen</a:t>
            </a:r>
            <a:r>
              <a:rPr lang="en-US" sz="1600" dirty="0"/>
              <a:t> und </a:t>
            </a:r>
            <a:r>
              <a:rPr lang="en-US" sz="1600" dirty="0" err="1"/>
              <a:t>Instrumente</a:t>
            </a:r>
            <a:r>
              <a:rPr lang="en-US" sz="1600" dirty="0"/>
              <a:t> 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6372200" y="4509120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/>
              <a:t>Follow up:  </a:t>
            </a:r>
          </a:p>
          <a:p>
            <a:pPr lvl="0"/>
            <a:r>
              <a:rPr lang="en-US" sz="1600" dirty="0"/>
              <a:t>Feedback </a:t>
            </a:r>
            <a:r>
              <a:rPr lang="en-US" sz="1600" dirty="0" err="1"/>
              <a:t>zu</a:t>
            </a:r>
            <a:r>
              <a:rPr lang="en-US" sz="1600" dirty="0"/>
              <a:t> PFAD A Phase 1 </a:t>
            </a:r>
          </a:p>
        </p:txBody>
      </p:sp>
    </p:spTree>
    <p:extLst>
      <p:ext uri="{BB962C8B-B14F-4D97-AF65-F5344CB8AC3E}">
        <p14:creationId xmlns:p14="http://schemas.microsoft.com/office/powerpoint/2010/main" val="3887504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>
                <a:solidFill>
                  <a:schemeClr val="accent6">
                    <a:lumMod val="75000"/>
                  </a:schemeClr>
                </a:solidFill>
              </a:rPr>
              <a:t>Pfad</a:t>
            </a:r>
            <a:r>
              <a:rPr lang="en-GB" sz="3200" b="1" dirty="0">
                <a:solidFill>
                  <a:schemeClr val="accent6">
                    <a:lumMod val="75000"/>
                  </a:schemeClr>
                </a:solidFill>
              </a:rPr>
              <a:t> B </a:t>
            </a:r>
            <a:br>
              <a:rPr lang="en-GB" sz="32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sz="2200" b="1" dirty="0" err="1">
                <a:solidFill>
                  <a:schemeClr val="accent6">
                    <a:lumMod val="75000"/>
                  </a:schemeClr>
                </a:solidFill>
              </a:rPr>
              <a:t>vom</a:t>
            </a:r>
            <a:r>
              <a:rPr lang="en-GB" sz="22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2200" b="1" dirty="0" err="1">
                <a:solidFill>
                  <a:schemeClr val="accent6">
                    <a:lumMod val="75000"/>
                  </a:schemeClr>
                </a:solidFill>
              </a:rPr>
              <a:t>assoziierten</a:t>
            </a:r>
            <a:r>
              <a:rPr lang="en-GB" sz="2200" b="1" dirty="0">
                <a:solidFill>
                  <a:schemeClr val="accent6">
                    <a:lumMod val="75000"/>
                  </a:schemeClr>
                </a:solidFill>
              </a:rPr>
              <a:t> Partner </a:t>
            </a:r>
            <a:r>
              <a:rPr lang="en-GB" sz="2200" b="1" dirty="0" err="1">
                <a:solidFill>
                  <a:schemeClr val="accent6">
                    <a:lumMod val="75000"/>
                  </a:schemeClr>
                </a:solidFill>
              </a:rPr>
              <a:t>zum</a:t>
            </a:r>
            <a:r>
              <a:rPr lang="en-GB" sz="22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2200" b="1" dirty="0" err="1">
                <a:solidFill>
                  <a:schemeClr val="accent6">
                    <a:lumMod val="75000"/>
                  </a:schemeClr>
                </a:solidFill>
              </a:rPr>
              <a:t>Endnutzer</a:t>
            </a:r>
            <a:endParaRPr lang="en-GB" sz="22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246924392"/>
              </p:ext>
            </p:extLst>
          </p:nvPr>
        </p:nvGraphicFramePr>
        <p:xfrm>
          <a:off x="332036" y="1700808"/>
          <a:ext cx="8488436" cy="3651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3059832" y="1983780"/>
            <a:ext cx="28803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400" b="1" dirty="0"/>
              <a:t>Training </a:t>
            </a:r>
            <a:r>
              <a:rPr lang="it-IT" sz="1400" b="1" dirty="0" err="1"/>
              <a:t>zu</a:t>
            </a:r>
            <a:r>
              <a:rPr lang="it-IT" sz="1400" b="1" dirty="0"/>
              <a:t>: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sz="1400" dirty="0" err="1"/>
              <a:t>SoMExNet</a:t>
            </a:r>
            <a:r>
              <a:rPr lang="it-IT" sz="1400" dirty="0"/>
              <a:t> </a:t>
            </a:r>
            <a:r>
              <a:rPr lang="it-IT" sz="1400" dirty="0" err="1"/>
              <a:t>Projekt</a:t>
            </a:r>
            <a:endParaRPr lang="it-IT" sz="1400" dirty="0"/>
          </a:p>
          <a:p>
            <a:pPr marL="228600" lvl="0" indent="-228600">
              <a:buFont typeface="+mj-lt"/>
              <a:buAutoNum type="arabicPeriod"/>
            </a:pPr>
            <a:r>
              <a:rPr lang="it-IT" sz="1400" dirty="0" err="1"/>
              <a:t>SoMExNet</a:t>
            </a:r>
            <a:r>
              <a:rPr lang="it-IT" sz="1400" dirty="0"/>
              <a:t> APP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sz="1400" dirty="0" err="1"/>
              <a:t>Instrument</a:t>
            </a:r>
            <a:r>
              <a:rPr lang="it-IT" sz="1400" dirty="0"/>
              <a:t> 2 - </a:t>
            </a:r>
            <a:r>
              <a:rPr lang="it-IT" sz="1400" dirty="0" err="1"/>
              <a:t>pädagogischer</a:t>
            </a:r>
            <a:r>
              <a:rPr lang="it-IT" sz="1400" dirty="0"/>
              <a:t> </a:t>
            </a:r>
            <a:r>
              <a:rPr lang="it-IT" sz="1400" dirty="0" err="1"/>
              <a:t>Werkzeugkasten</a:t>
            </a:r>
            <a:endParaRPr lang="it-IT" sz="14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300192" y="4149080"/>
            <a:ext cx="23195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400" b="1" dirty="0" err="1"/>
              <a:t>Follow</a:t>
            </a:r>
            <a:r>
              <a:rPr lang="it-IT" sz="1400" b="1" dirty="0"/>
              <a:t> up: </a:t>
            </a:r>
            <a:endParaRPr lang="it-IT" sz="1400" dirty="0"/>
          </a:p>
          <a:p>
            <a:pPr lvl="0"/>
            <a:r>
              <a:rPr lang="it-IT" sz="1400" dirty="0"/>
              <a:t>Feedback </a:t>
            </a:r>
            <a:r>
              <a:rPr lang="it-IT" sz="1400" dirty="0" err="1"/>
              <a:t>zu</a:t>
            </a:r>
            <a:r>
              <a:rPr lang="it-IT" sz="1400" dirty="0"/>
              <a:t> </a:t>
            </a:r>
          </a:p>
          <a:p>
            <a:pPr lvl="0"/>
            <a:r>
              <a:rPr lang="it-IT" sz="1400" dirty="0"/>
              <a:t>PFAD B </a:t>
            </a:r>
            <a:r>
              <a:rPr lang="it-IT" sz="1400" dirty="0" err="1"/>
              <a:t>Phase</a:t>
            </a:r>
            <a:r>
              <a:rPr lang="it-IT" sz="1400" dirty="0"/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4124164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/>
              <a:t>Pfad</a:t>
            </a:r>
            <a:r>
              <a:rPr lang="en-GB" sz="3200" b="1" dirty="0"/>
              <a:t> A / </a:t>
            </a:r>
            <a:r>
              <a:rPr lang="en-GB" sz="3200" b="1" dirty="0" err="1">
                <a:solidFill>
                  <a:srgbClr val="92D050"/>
                </a:solidFill>
              </a:rPr>
              <a:t>Pfad</a:t>
            </a:r>
            <a:r>
              <a:rPr lang="en-GB" sz="3200" b="1" dirty="0">
                <a:solidFill>
                  <a:srgbClr val="92D050"/>
                </a:solidFill>
              </a:rPr>
              <a:t> B</a:t>
            </a:r>
            <a:br>
              <a:rPr lang="en-GB" sz="3200" b="1" dirty="0"/>
            </a:br>
            <a:r>
              <a:rPr lang="en-GB" sz="2200" b="1" dirty="0" err="1"/>
              <a:t>vom</a:t>
            </a:r>
            <a:r>
              <a:rPr lang="en-GB" sz="2200" b="1" dirty="0"/>
              <a:t> </a:t>
            </a:r>
            <a:r>
              <a:rPr lang="en-GB" sz="2200" b="1" dirty="0" err="1"/>
              <a:t>Projektpartner</a:t>
            </a:r>
            <a:r>
              <a:rPr lang="en-GB" sz="2200" b="1" dirty="0"/>
              <a:t> </a:t>
            </a:r>
            <a:r>
              <a:rPr lang="en-GB" sz="2200" b="1" dirty="0" err="1"/>
              <a:t>zum</a:t>
            </a:r>
            <a:r>
              <a:rPr lang="en-GB" sz="2200" b="1" dirty="0"/>
              <a:t> </a:t>
            </a:r>
            <a:r>
              <a:rPr lang="en-GB" sz="2200" b="1" dirty="0" err="1"/>
              <a:t>assoziierten</a:t>
            </a:r>
            <a:r>
              <a:rPr lang="en-GB" sz="2200" b="1" dirty="0"/>
              <a:t> Partner</a:t>
            </a:r>
            <a:endParaRPr lang="en-GB" sz="2200" dirty="0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1892225809"/>
              </p:ext>
            </p:extLst>
          </p:nvPr>
        </p:nvGraphicFramePr>
        <p:xfrm>
          <a:off x="179512" y="1988840"/>
          <a:ext cx="817562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4644008" y="3212976"/>
            <a:ext cx="24482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600" b="1" dirty="0" err="1"/>
              <a:t>Abschließende</a:t>
            </a:r>
            <a:r>
              <a:rPr lang="it-IT" sz="1600" b="1" dirty="0"/>
              <a:t> </a:t>
            </a:r>
            <a:r>
              <a:rPr lang="it-IT" sz="1600" b="1" dirty="0" err="1"/>
              <a:t>Überlegungen</a:t>
            </a:r>
            <a:r>
              <a:rPr lang="it-IT" sz="1600" b="1" dirty="0"/>
              <a:t>:</a:t>
            </a:r>
            <a:endParaRPr lang="it-IT" sz="1600" dirty="0"/>
          </a:p>
          <a:p>
            <a:pPr lvl="0"/>
            <a:r>
              <a:rPr lang="it-IT" sz="1600" dirty="0"/>
              <a:t>Feedback </a:t>
            </a:r>
            <a:r>
              <a:rPr lang="it-IT" sz="1600" dirty="0" err="1"/>
              <a:t>zu</a:t>
            </a:r>
            <a:r>
              <a:rPr lang="it-IT" sz="1600" dirty="0"/>
              <a:t> PFAD A und PFAD B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242695" y="1484784"/>
            <a:ext cx="5625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b="1" i="1" dirty="0" err="1"/>
              <a:t>Am</a:t>
            </a:r>
            <a:r>
              <a:rPr lang="it-IT" b="1" i="1" dirty="0"/>
              <a:t> </a:t>
            </a:r>
            <a:r>
              <a:rPr lang="it-IT" b="1" i="1" dirty="0" err="1"/>
              <a:t>Ende</a:t>
            </a:r>
            <a:r>
              <a:rPr lang="it-IT" b="1" i="1" dirty="0"/>
              <a:t> von PFAD A und B: 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296957431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962</Words>
  <Application>Microsoft Office PowerPoint</Application>
  <PresentationFormat>Affichage à l'écran (4:3)</PresentationFormat>
  <Paragraphs>334</Paragraphs>
  <Slides>17</Slides>
  <Notes>17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Trebuchet MS</vt:lpstr>
      <vt:lpstr>Wingdings</vt:lpstr>
      <vt:lpstr>Wingdings 3</vt:lpstr>
      <vt:lpstr>Facette</vt:lpstr>
      <vt:lpstr>SoMExNet   Die Testphase </vt:lpstr>
      <vt:lpstr>"SoMExNet - Network enhancing the SoMEx app"</vt:lpstr>
      <vt:lpstr>"SoMExNet - Network enhancing the SoMEx app"</vt:lpstr>
      <vt:lpstr>"SoMExNet - Network enhancing the SoMEx app"</vt:lpstr>
      <vt:lpstr>Présentation PowerPoint</vt:lpstr>
      <vt:lpstr>Chronologischer Ablauf  des Trainingsprozesses</vt:lpstr>
      <vt:lpstr>Pfad A  Vom Projektpartner zum assoziierten Partner</vt:lpstr>
      <vt:lpstr>Pfad B  vom assoziierten Partner zum Endnutzer</vt:lpstr>
      <vt:lpstr>Pfad A / Pfad B vom Projektpartner zum assoziierten Partner</vt:lpstr>
      <vt:lpstr>Pfad A  vom Projektpartner zum assoziierten Partner</vt:lpstr>
      <vt:lpstr>Pfad A  vom Projektpartner zum assoziierten Partner</vt:lpstr>
      <vt:lpstr>Pfad A  vom Projektpartner zum assoziierten Partner</vt:lpstr>
      <vt:lpstr>Pfad B  vom assoziierten Partner zum Endnutzer</vt:lpstr>
      <vt:lpstr>Pfad B  vom assoziierten Partner zum Endnutzer</vt:lpstr>
      <vt:lpstr>Pfad B  vom assoziierten Partner zum Endnutzer</vt:lpstr>
      <vt:lpstr>Pfad A / Pfad B  vom Projektpartner zum assoziierten Partner</vt:lpstr>
      <vt:lpstr>"SoMExNet - Network enhancing the SoMEx app"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Caroline Bricteux</cp:lastModifiedBy>
  <cp:revision>386</cp:revision>
  <cp:lastPrinted>2019-02-05T11:19:10Z</cp:lastPrinted>
  <dcterms:created xsi:type="dcterms:W3CDTF">2014-10-06T10:05:01Z</dcterms:created>
  <dcterms:modified xsi:type="dcterms:W3CDTF">2019-12-23T10:10:37Z</dcterms:modified>
</cp:coreProperties>
</file>