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handoutMasterIdLst>
    <p:handoutMasterId r:id="rId20"/>
  </p:handoutMasterIdLst>
  <p:sldIdLst>
    <p:sldId id="338" r:id="rId2"/>
    <p:sldId id="357" r:id="rId3"/>
    <p:sldId id="358" r:id="rId4"/>
    <p:sldId id="340" r:id="rId5"/>
    <p:sldId id="341" r:id="rId6"/>
    <p:sldId id="361" r:id="rId7"/>
    <p:sldId id="372" r:id="rId8"/>
    <p:sldId id="360" r:id="rId9"/>
    <p:sldId id="373" r:id="rId10"/>
    <p:sldId id="363" r:id="rId11"/>
    <p:sldId id="364" r:id="rId12"/>
    <p:sldId id="365" r:id="rId13"/>
    <p:sldId id="367" r:id="rId14"/>
    <p:sldId id="368" r:id="rId15"/>
    <p:sldId id="369" r:id="rId16"/>
    <p:sldId id="374" r:id="rId17"/>
    <p:sldId id="371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pPr algn="ctr" rtl="0"/>
          <a:r>
            <a:rPr lang="pt-pt" b="0" i="0" u="none" baseline="0"/>
            <a:t>Fase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/>
      <dgm:t>
        <a:bodyPr/>
        <a:lstStyle/>
        <a:p>
          <a:pPr algn="ctr" rtl="0"/>
          <a:r>
            <a:rPr lang="pt-pt" b="0" i="0" u="none" baseline="0"/>
            <a:t>Fase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390A9F9F-6BA4-AB40-A466-5E2022CD594F}">
      <dgm:prSet phldrT="[Testo]"/>
      <dgm:spPr/>
      <dgm:t>
        <a:bodyPr/>
        <a:lstStyle/>
        <a:p>
          <a:pPr algn="ctr" rtl="0"/>
          <a:r>
            <a:rPr lang="pt-pt" b="0" i="0" u="none" baseline="0"/>
            <a:t>Fase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pt-p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pt-p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lang="pt-pt" b="0" i="0" u="none" baseline="0"/>
            <a:t>Fase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pt-p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pt-p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lang="pt-pt" b="0" i="0" u="none" baseline="0"/>
            <a:t>Fase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pt-p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</dgm:pt>
  </dgm:ptLst>
  <dgm:cxnLst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4222484B-0C88-4CA3-954A-519B86CAD614}" type="presOf" srcId="{0CF30F3B-CFFF-7842-A442-5AAEF1E69018}" destId="{B544381A-6D34-5F41-9F09-74C9090DEB6A}" srcOrd="0" destOrd="0" presId="urn:microsoft.com/office/officeart/2005/8/layout/StepDownProcess"/>
    <dgm:cxn modelId="{D250E24D-1777-4BAB-9172-5B3E0EA10680}" type="presOf" srcId="{390A9F9F-6BA4-AB40-A466-5E2022CD594F}" destId="{3A27D9D2-E590-114C-A0A1-347B8C01C0BC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2D29E1A8-C9B5-44D9-9B8C-89FE685478CC}" type="presOf" srcId="{68494B02-FC5D-8243-8AFB-45395395917D}" destId="{4FF1AC7B-5A1A-7A40-B86C-BACE28880C3F}" srcOrd="0" destOrd="0" presId="urn:microsoft.com/office/officeart/2005/8/layout/StepDownProcess"/>
    <dgm:cxn modelId="{97710BB5-4E4D-4B85-9E89-5192431302BA}" type="presOf" srcId="{DC5B5194-622A-A44F-9D4C-89A6746D8CF0}" destId="{98BBA187-05ED-1049-8125-F77DDEB5CAA8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10A5A2D7-5176-485D-BF53-68F9791D402A}" type="presOf" srcId="{3A9A5249-047C-6F46-9288-520D07DC559C}" destId="{FAA15ACD-C9B2-B949-809D-6C0FB04BB4B3}" srcOrd="0" destOrd="0" presId="urn:microsoft.com/office/officeart/2005/8/layout/StepDownProcess"/>
    <dgm:cxn modelId="{E1869ADA-240F-42C1-9E9F-2675BF8FAE19}" type="presOf" srcId="{598FEAE5-5849-6B47-9C70-CD3AE1CD013C}" destId="{8926E5F5-873E-644D-B771-8DAC1D49769F}" srcOrd="0" destOrd="0" presId="urn:microsoft.com/office/officeart/2005/8/layout/StepDownProcess"/>
    <dgm:cxn modelId="{74D3D2C4-DC8C-41F7-86D4-EFB62A632CF7}" type="presParOf" srcId="{B544381A-6D34-5F41-9F09-74C9090DEB6A}" destId="{6836F9F2-06C5-F64B-AD94-F1A98DCAC581}" srcOrd="0" destOrd="0" presId="urn:microsoft.com/office/officeart/2005/8/layout/StepDownProcess"/>
    <dgm:cxn modelId="{C5B48861-81C1-4D0F-AC3D-F65FE90439CD}" type="presParOf" srcId="{6836F9F2-06C5-F64B-AD94-F1A98DCAC581}" destId="{AAEE2770-BA8C-F345-9CC3-E499009A6F17}" srcOrd="0" destOrd="0" presId="urn:microsoft.com/office/officeart/2005/8/layout/StepDownProcess"/>
    <dgm:cxn modelId="{A2C7EE14-5CA4-4AA1-A897-22B0BA548DB6}" type="presParOf" srcId="{6836F9F2-06C5-F64B-AD94-F1A98DCAC581}" destId="{8926E5F5-873E-644D-B771-8DAC1D49769F}" srcOrd="1" destOrd="0" presId="urn:microsoft.com/office/officeart/2005/8/layout/StepDownProcess"/>
    <dgm:cxn modelId="{0E486D03-4869-4C1E-9D61-65FD02786DA1}" type="presParOf" srcId="{6836F9F2-06C5-F64B-AD94-F1A98DCAC581}" destId="{6D49EDE3-EEA9-CE44-8710-3DD5BE29850C}" srcOrd="2" destOrd="0" presId="urn:microsoft.com/office/officeart/2005/8/layout/StepDownProcess"/>
    <dgm:cxn modelId="{04E66577-2DF9-4A79-8029-5151AB215EDF}" type="presParOf" srcId="{B544381A-6D34-5F41-9F09-74C9090DEB6A}" destId="{EF8C47E8-6384-1547-B8A1-41559C3DB7D1}" srcOrd="1" destOrd="0" presId="urn:microsoft.com/office/officeart/2005/8/layout/StepDownProcess"/>
    <dgm:cxn modelId="{EC25E0C1-A4D0-415F-B63E-E6C5DF98A390}" type="presParOf" srcId="{B544381A-6D34-5F41-9F09-74C9090DEB6A}" destId="{F6AD1062-0FC4-B546-A6CC-173DCBC01EA6}" srcOrd="2" destOrd="0" presId="urn:microsoft.com/office/officeart/2005/8/layout/StepDownProcess"/>
    <dgm:cxn modelId="{1ABFD60B-B9E3-4F74-BB66-39630C95723C}" type="presParOf" srcId="{F6AD1062-0FC4-B546-A6CC-173DCBC01EA6}" destId="{0105DCDA-5789-D24B-8FEB-A29BD8C1ADAB}" srcOrd="0" destOrd="0" presId="urn:microsoft.com/office/officeart/2005/8/layout/StepDownProcess"/>
    <dgm:cxn modelId="{C1102348-55E9-458B-969B-7FEBD6A1FB3A}" type="presParOf" srcId="{F6AD1062-0FC4-B546-A6CC-173DCBC01EA6}" destId="{98BBA187-05ED-1049-8125-F77DDEB5CAA8}" srcOrd="1" destOrd="0" presId="urn:microsoft.com/office/officeart/2005/8/layout/StepDownProcess"/>
    <dgm:cxn modelId="{F3BF1EF5-7F1E-43DA-9E8E-7828028484B7}" type="presParOf" srcId="{F6AD1062-0FC4-B546-A6CC-173DCBC01EA6}" destId="{1502112A-7BBE-6147-A245-E66B309DDDC3}" srcOrd="2" destOrd="0" presId="urn:microsoft.com/office/officeart/2005/8/layout/StepDownProcess"/>
    <dgm:cxn modelId="{6FF64716-9586-403C-B25B-F41D74A6AC59}" type="presParOf" srcId="{B544381A-6D34-5F41-9F09-74C9090DEB6A}" destId="{973A44FA-F6EC-1D48-A4E8-8EBEFEA74630}" srcOrd="3" destOrd="0" presId="urn:microsoft.com/office/officeart/2005/8/layout/StepDownProcess"/>
    <dgm:cxn modelId="{0BBEADEC-1726-4EBD-B437-CCB8413F0ABE}" type="presParOf" srcId="{B544381A-6D34-5F41-9F09-74C9090DEB6A}" destId="{BDAF936D-F4C7-EB45-A5D9-949C343FD271}" srcOrd="4" destOrd="0" presId="urn:microsoft.com/office/officeart/2005/8/layout/StepDownProcess"/>
    <dgm:cxn modelId="{B2BA0519-F079-41BC-85D1-BF7688A50179}" type="presParOf" srcId="{BDAF936D-F4C7-EB45-A5D9-949C343FD271}" destId="{0D75C98D-83FF-594E-ACB0-01501AF9FDC8}" srcOrd="0" destOrd="0" presId="urn:microsoft.com/office/officeart/2005/8/layout/StepDownProcess"/>
    <dgm:cxn modelId="{A27ACE50-EE93-4F50-9B65-82D458EC63F9}" type="presParOf" srcId="{BDAF936D-F4C7-EB45-A5D9-949C343FD271}" destId="{FAA15ACD-C9B2-B949-809D-6C0FB04BB4B3}" srcOrd="1" destOrd="0" presId="urn:microsoft.com/office/officeart/2005/8/layout/StepDownProcess"/>
    <dgm:cxn modelId="{0111CFD6-5253-4036-B618-3A85865FC140}" type="presParOf" srcId="{BDAF936D-F4C7-EB45-A5D9-949C343FD271}" destId="{AF34CB2D-63DB-FD46-95D0-346E74753B39}" srcOrd="2" destOrd="0" presId="urn:microsoft.com/office/officeart/2005/8/layout/StepDownProcess"/>
    <dgm:cxn modelId="{FBBD0C19-3755-4AFF-B324-9685554CEEEA}" type="presParOf" srcId="{B544381A-6D34-5F41-9F09-74C9090DEB6A}" destId="{F7ABD03D-10F4-4644-BD65-559DBB8CEDA7}" srcOrd="5" destOrd="0" presId="urn:microsoft.com/office/officeart/2005/8/layout/StepDownProcess"/>
    <dgm:cxn modelId="{2D43FF0F-E4AE-45CC-B28D-1D045657AE1C}" type="presParOf" srcId="{B544381A-6D34-5F41-9F09-74C9090DEB6A}" destId="{A7782FF0-6D26-7440-9DE0-1125E3E2BDA3}" srcOrd="6" destOrd="0" presId="urn:microsoft.com/office/officeart/2005/8/layout/StepDownProcess"/>
    <dgm:cxn modelId="{4326F14D-AC7A-4AED-8DDB-FB5368B7115C}" type="presParOf" srcId="{A7782FF0-6D26-7440-9DE0-1125E3E2BDA3}" destId="{7A45FB45-0795-3548-A05F-A63C36451499}" srcOrd="0" destOrd="0" presId="urn:microsoft.com/office/officeart/2005/8/layout/StepDownProcess"/>
    <dgm:cxn modelId="{DAE5B23B-8821-4666-8B4E-2EA63C0D6F55}" type="presParOf" srcId="{A7782FF0-6D26-7440-9DE0-1125E3E2BDA3}" destId="{4FF1AC7B-5A1A-7A40-B86C-BACE28880C3F}" srcOrd="1" destOrd="0" presId="urn:microsoft.com/office/officeart/2005/8/layout/StepDownProcess"/>
    <dgm:cxn modelId="{3F9C735B-D8D0-4CEA-850D-6F87FE751D04}" type="presParOf" srcId="{A7782FF0-6D26-7440-9DE0-1125E3E2BDA3}" destId="{C0442ED0-5923-CC46-930E-A0E6811B02CB}" srcOrd="2" destOrd="0" presId="urn:microsoft.com/office/officeart/2005/8/layout/StepDownProcess"/>
    <dgm:cxn modelId="{91673F78-0DA5-41E8-B0CB-676455CBA06C}" type="presParOf" srcId="{B544381A-6D34-5F41-9F09-74C9090DEB6A}" destId="{2DFEFBBE-F35B-C047-A893-07B0609D04A9}" srcOrd="7" destOrd="0" presId="urn:microsoft.com/office/officeart/2005/8/layout/StepDownProcess"/>
    <dgm:cxn modelId="{2E59E477-1CFF-464B-9B13-5953467A47C6}" type="presParOf" srcId="{B544381A-6D34-5F41-9F09-74C9090DEB6A}" destId="{C6E23AC0-752F-E74D-9C38-7E1E03802849}" srcOrd="8" destOrd="0" presId="urn:microsoft.com/office/officeart/2005/8/layout/StepDownProcess"/>
    <dgm:cxn modelId="{B6F1B553-5675-4988-AF80-9AA071D155E5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t-pt"/>
        </a:p>
      </dgm:t>
    </dgm:pt>
    <dgm:pt modelId="{598FEAE5-5849-6B47-9C70-CD3AE1CD013C}">
      <dgm:prSet phldrT="[Testo]"/>
      <dgm:spPr/>
      <dgm:t>
        <a:bodyPr/>
        <a:lstStyle/>
        <a:p>
          <a:pPr algn="ctr" rtl="0"/>
          <a:r>
            <a:rPr lang="pt-pt" b="0" i="0" u="none" baseline="0"/>
            <a:t>Fase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/>
      <dgm:t>
        <a:bodyPr/>
        <a:lstStyle/>
        <a:p>
          <a:pPr algn="ctr" rtl="0"/>
          <a:r>
            <a:rPr lang="pt-pt" b="0" i="0" u="none" baseline="0"/>
            <a:t>Fase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</dgm:pt>
  </dgm:ptLst>
  <dgm:cxnLst>
    <dgm:cxn modelId="{B3147A1D-1DAC-4A21-B2E3-12A00D163863}" type="presOf" srcId="{DC5B5194-622A-A44F-9D4C-89A6746D8CF0}" destId="{98BBA187-05ED-1049-8125-F77DDEB5CAA8}" srcOrd="0" destOrd="0" presId="urn:microsoft.com/office/officeart/2005/8/layout/StepDownProcess"/>
    <dgm:cxn modelId="{98724C3F-5F07-4225-B2C3-87FF7148CF79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E01CC9C-57B6-441A-A915-D7984BD0F85A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B3EF39B0-2DDB-4370-89E1-9BFC3FDFE7BF}" type="presParOf" srcId="{B544381A-6D34-5F41-9F09-74C9090DEB6A}" destId="{6836F9F2-06C5-F64B-AD94-F1A98DCAC581}" srcOrd="0" destOrd="0" presId="urn:microsoft.com/office/officeart/2005/8/layout/StepDownProcess"/>
    <dgm:cxn modelId="{99B83170-5EAC-4F74-96E2-981EC20484F7}" type="presParOf" srcId="{6836F9F2-06C5-F64B-AD94-F1A98DCAC581}" destId="{AAEE2770-BA8C-F345-9CC3-E499009A6F17}" srcOrd="0" destOrd="0" presId="urn:microsoft.com/office/officeart/2005/8/layout/StepDownProcess"/>
    <dgm:cxn modelId="{C2E8C415-6D18-42C9-B5CC-4ACC52FC555D}" type="presParOf" srcId="{6836F9F2-06C5-F64B-AD94-F1A98DCAC581}" destId="{8926E5F5-873E-644D-B771-8DAC1D49769F}" srcOrd="1" destOrd="0" presId="urn:microsoft.com/office/officeart/2005/8/layout/StepDownProcess"/>
    <dgm:cxn modelId="{85397D97-D69C-4BA5-B331-C0696B8C51B9}" type="presParOf" srcId="{6836F9F2-06C5-F64B-AD94-F1A98DCAC581}" destId="{6D49EDE3-EEA9-CE44-8710-3DD5BE29850C}" srcOrd="2" destOrd="0" presId="urn:microsoft.com/office/officeart/2005/8/layout/StepDownProcess"/>
    <dgm:cxn modelId="{8BDC64BD-356B-4468-A552-370B4CCED2AE}" type="presParOf" srcId="{B544381A-6D34-5F41-9F09-74C9090DEB6A}" destId="{EF8C47E8-6384-1547-B8A1-41559C3DB7D1}" srcOrd="1" destOrd="0" presId="urn:microsoft.com/office/officeart/2005/8/layout/StepDownProcess"/>
    <dgm:cxn modelId="{B4C38826-9509-4ED4-BA9B-E463008226A5}" type="presParOf" srcId="{B544381A-6D34-5F41-9F09-74C9090DEB6A}" destId="{F6AD1062-0FC4-B546-A6CC-173DCBC01EA6}" srcOrd="2" destOrd="0" presId="urn:microsoft.com/office/officeart/2005/8/layout/StepDownProcess"/>
    <dgm:cxn modelId="{ADD4E377-7B96-44B1-9C65-D73699EA4F09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lang="pt-pt" b="0" i="0" u="none" baseline="0"/>
            <a:t>Fase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 rtl="0"/>
          <a:r>
            <a:rPr lang="pt-pt" b="0" i="0" u="none" baseline="0"/>
            <a:t>Fase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</dgm:pt>
  </dgm:ptLst>
  <dgm:cxnLst>
    <dgm:cxn modelId="{B1F27713-ECDD-42DF-8B2A-3A1A7C7861CB}" type="presOf" srcId="{DC5B5194-622A-A44F-9D4C-89A6746D8CF0}" destId="{98BBA187-05ED-1049-8125-F77DDEB5CAA8}" srcOrd="0" destOrd="0" presId="urn:microsoft.com/office/officeart/2005/8/layout/StepDownProcess"/>
    <dgm:cxn modelId="{D30C2576-0347-40D2-A10F-CE582B3E5F75}" type="presOf" srcId="{0CF30F3B-CFFF-7842-A442-5AAEF1E69018}" destId="{B544381A-6D34-5F41-9F09-74C9090DEB6A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F10321B4-EB8E-410C-8D64-CDFD79629FED}" type="presOf" srcId="{598FEAE5-5849-6B47-9C70-CD3AE1CD013C}" destId="{8926E5F5-873E-644D-B771-8DAC1D49769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8A38FAB2-A41B-4D2B-8FFB-2154930C7D1B}" type="presParOf" srcId="{B544381A-6D34-5F41-9F09-74C9090DEB6A}" destId="{6836F9F2-06C5-F64B-AD94-F1A98DCAC581}" srcOrd="0" destOrd="0" presId="urn:microsoft.com/office/officeart/2005/8/layout/StepDownProcess"/>
    <dgm:cxn modelId="{2272A28F-FC64-4ED9-BE65-3E8EEE95BACB}" type="presParOf" srcId="{6836F9F2-06C5-F64B-AD94-F1A98DCAC581}" destId="{AAEE2770-BA8C-F345-9CC3-E499009A6F17}" srcOrd="0" destOrd="0" presId="urn:microsoft.com/office/officeart/2005/8/layout/StepDownProcess"/>
    <dgm:cxn modelId="{20DFD94A-E8A5-47C2-B935-A81FDF6EEA54}" type="presParOf" srcId="{6836F9F2-06C5-F64B-AD94-F1A98DCAC581}" destId="{8926E5F5-873E-644D-B771-8DAC1D49769F}" srcOrd="1" destOrd="0" presId="urn:microsoft.com/office/officeart/2005/8/layout/StepDownProcess"/>
    <dgm:cxn modelId="{52E72DF2-5D34-4DE1-A023-F96DBFCF0B25}" type="presParOf" srcId="{6836F9F2-06C5-F64B-AD94-F1A98DCAC581}" destId="{6D49EDE3-EEA9-CE44-8710-3DD5BE29850C}" srcOrd="2" destOrd="0" presId="urn:microsoft.com/office/officeart/2005/8/layout/StepDownProcess"/>
    <dgm:cxn modelId="{DEDDF8C3-F12C-48FD-BFAC-F696641120AB}" type="presParOf" srcId="{B544381A-6D34-5F41-9F09-74C9090DEB6A}" destId="{EF8C47E8-6384-1547-B8A1-41559C3DB7D1}" srcOrd="1" destOrd="0" presId="urn:microsoft.com/office/officeart/2005/8/layout/StepDownProcess"/>
    <dgm:cxn modelId="{49A1BAD8-2849-42B1-B023-E55E9352CEED}" type="presParOf" srcId="{B544381A-6D34-5F41-9F09-74C9090DEB6A}" destId="{F6AD1062-0FC4-B546-A6CC-173DCBC01EA6}" srcOrd="2" destOrd="0" presId="urn:microsoft.com/office/officeart/2005/8/layout/StepDownProcess"/>
    <dgm:cxn modelId="{516EFD94-8C81-42A0-BF04-2E8FB48C2E25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t-pt"/>
        </a:p>
      </dgm:t>
    </dgm:pt>
    <dgm:pt modelId="{C30043B9-57E7-4602-8C83-B998D44171B2}">
      <dgm:prSet phldrT="[Testo]"/>
      <dgm:spPr/>
      <dgm:t>
        <a:bodyPr/>
        <a:lstStyle/>
        <a:p>
          <a:pPr algn="ctr" rtl="0"/>
          <a:r>
            <a:rPr lang="pt-pt" b="0" i="0" u="none" baseline="0"/>
            <a:t>Fase 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pt-p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</dgm:pt>
  </dgm:ptLst>
  <dgm:cxnLst>
    <dgm:cxn modelId="{0D5D4840-FF20-41D8-92C1-A1572BD7724F}" type="presOf" srcId="{0CF30F3B-CFFF-7842-A442-5AAEF1E69018}" destId="{B544381A-6D34-5F41-9F09-74C9090DEB6A}" srcOrd="0" destOrd="0" presId="urn:microsoft.com/office/officeart/2005/8/layout/StepDownProcess"/>
    <dgm:cxn modelId="{4B2AF2AE-31B5-43A3-9945-B6C24FD6974A}" type="presOf" srcId="{C30043B9-57E7-4602-8C83-B998D44171B2}" destId="{FFCFCDEE-3C11-48C9-9197-7DCD10BB5DA3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12202904-7C9C-4C90-82AC-148CBF2C68DB}" type="presParOf" srcId="{B544381A-6D34-5F41-9F09-74C9090DEB6A}" destId="{B7D3EC09-761D-4B8C-B339-F598BA589E55}" srcOrd="0" destOrd="0" presId="urn:microsoft.com/office/officeart/2005/8/layout/StepDownProcess"/>
    <dgm:cxn modelId="{6FDAE8BE-E248-4937-B1DE-9731DB8020D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0" i="0" u="none" kern="1200" baseline="0"/>
            <a:t>Fase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0" i="0" u="none" kern="1200" baseline="0"/>
            <a:t>Fase 2</a:t>
          </a:r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0" i="0" u="none" kern="1200" baseline="0"/>
            <a:t>Fase 1</a:t>
          </a:r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0" i="0" u="none" kern="1200" baseline="0"/>
            <a:t>Fase 2</a:t>
          </a:r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0" i="0" u="none" kern="1200" baseline="0"/>
            <a:t>Fase 3 </a:t>
          </a:r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500" b="0" i="0" u="none" kern="1200" baseline="0"/>
            <a:t>Fase 1</a:t>
          </a:r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500" b="0" i="0" u="none" kern="1200" baseline="0"/>
            <a:t>Fase 2</a:t>
          </a:r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200" b="0" i="0" u="none" kern="1200" baseline="0"/>
            <a:t>Fase 1</a:t>
          </a:r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5200" b="0" i="0" u="none" kern="1200" baseline="0"/>
            <a:t>Fase 2</a:t>
          </a:r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500" b="0" i="0" u="none" kern="1200" baseline="0"/>
            <a:t>Fase 3</a:t>
          </a:r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23/12/2019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23/12/2019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372D778-C3B9-47BE-B352-7BACC1931BD8}" type="slidenum">
              <a:r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746FCCB-04B7-4BAF-B50E-2370C8461BA7}" type="slidenum">
              <a:rPr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6939805" cy="720080"/>
          </a:xfrm>
        </p:spPr>
        <p:txBody>
          <a:bodyPr/>
          <a:lstStyle/>
          <a:p>
            <a:pPr algn="l" rtl="0"/>
            <a:r>
              <a:rPr lang="pt-pt" sz="3200" b="1" i="0" u="none" baseline="0"/>
              <a:t>SoMExNet </a:t>
            </a:r>
            <a:br>
              <a:rPr lang="pt-pt" sz="3200" b="1"/>
            </a:br>
            <a:br>
              <a:rPr lang="pt-pt" sz="3200" b="1"/>
            </a:br>
            <a:r>
              <a:rPr lang="pt-pt" sz="3200" b="1" i="0" u="none" baseline="0"/>
              <a:t>O processo de experimentação</a:t>
            </a:r>
            <a:r>
              <a:rPr lang="pt-pt" sz="2400" b="0" i="0" u="none" baseline="0"/>
              <a:t> 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 </a:t>
            </a:r>
            <a:br>
              <a:rPr lang="pt-pt" sz="3200" b="1"/>
            </a:br>
            <a:r>
              <a:rPr lang="pt-pt" sz="2200" b="1" i="0" u="none" baseline="0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pt" b="1" i="0" u="none" baseline="0"/>
                <a:t>Formação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pt-pt" b="0" i="0" u="none" baseline="0"/>
              <a:t>Etapa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42348"/>
              </p:ext>
            </p:extLst>
          </p:nvPr>
        </p:nvGraphicFramePr>
        <p:xfrm>
          <a:off x="179511" y="3204160"/>
          <a:ext cx="8784977" cy="40995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33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361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100" b="0" i="0" u="none" baseline="0"/>
                        <a:t>METODOLOGIA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895">
                <a:tc>
                  <a:txBody>
                    <a:bodyPr/>
                    <a:lstStyle/>
                    <a:p>
                      <a:pPr algn="ctr" rtl="0"/>
                      <a:r>
                        <a:rPr lang="pt-pt" sz="1800" b="0" i="0" u="none" baseline="0"/>
                        <a:t>A</a:t>
                      </a:r>
                    </a:p>
                    <a:p>
                      <a:pPr algn="ctr" rtl="0"/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SoMEX e Projeto SoMExNet </a:t>
                      </a:r>
                    </a:p>
                    <a:p>
                      <a:endParaRPr lang="pt-pt" sz="1500" dirty="0"/>
                    </a:p>
                    <a:p>
                      <a:endParaRPr lang="pt-pt" sz="1500" dirty="0"/>
                    </a:p>
                    <a:p>
                      <a:endParaRPr lang="pt-pt" sz="1500" dirty="0"/>
                    </a:p>
                    <a:p>
                      <a:endParaRPr lang="pt-pt" sz="1500" dirty="0"/>
                    </a:p>
                    <a:p>
                      <a:pPr algn="l" rtl="0"/>
                      <a:r>
                        <a:rPr lang="pt-pt" sz="1500" b="0" i="0" u="none" baseline="0"/>
                        <a:t>Aplicação Web SoMExNet:</a:t>
                      </a:r>
                      <a:endParaRPr lang="pt-pt" sz="1500" dirty="0"/>
                    </a:p>
                    <a:p>
                      <a:pPr algn="l" rtl="0"/>
                      <a:r>
                        <a:rPr lang="pt-pt" sz="1500" b="0" i="0" u="none" baseline="0"/>
                        <a:t>Ferramenta 1 e Ferramenta 2</a:t>
                      </a:r>
                      <a:endParaRPr lang="pt-pt" sz="1500" baseline="0" dirty="0"/>
                    </a:p>
                    <a:p>
                      <a:endParaRPr lang="pt-pt" sz="1500" baseline="0" dirty="0"/>
                    </a:p>
                    <a:p>
                      <a:endParaRPr lang="pt-pt" sz="1500" baseline="0" dirty="0"/>
                    </a:p>
                    <a:p>
                      <a:endParaRPr lang="pt-pt" sz="1500" baseline="0" dirty="0"/>
                    </a:p>
                    <a:p>
                      <a:endParaRPr lang="pt-pt" sz="700" baseline="0" dirty="0"/>
                    </a:p>
                    <a:p>
                      <a:pPr algn="l" rtl="0"/>
                      <a:r>
                        <a:rPr lang="pt-pt" sz="1500" b="0" i="0" u="none" baseline="0"/>
                        <a:t>Processo de avaliação</a:t>
                      </a:r>
                    </a:p>
                    <a:p>
                      <a:endParaRPr lang="pt-pt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none" baseline="0"/>
                        <a:t>Diapositivo sobre projetos/diapositivos SoMEXnet e SoMEX sobre formação </a:t>
                      </a:r>
                      <a:endParaRPr lang="pt-p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sng" baseline="0">
                          <a:solidFill>
                            <a:schemeClr val="tx1"/>
                          </a:solidFill>
                        </a:rPr>
                        <a:t>Ferramenta 1-</a:t>
                      </a:r>
                      <a:r>
                        <a:rPr lang="pt-pt" sz="1500" b="0" i="1" u="sng" baseline="0">
                          <a:solidFill>
                            <a:schemeClr val="tx1"/>
                          </a:solidFill>
                        </a:rPr>
                        <a:t>kit do utilizador</a:t>
                      </a:r>
                      <a:r>
                        <a:rPr lang="pt-pt" sz="1500" b="0" i="0" u="sng" baseline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pt-pt" sz="15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 rtl="0">
                        <a:buFont typeface="Arial"/>
                        <a:buNone/>
                      </a:pPr>
                      <a:r>
                        <a:rPr lang="pt-pt" sz="1500" b="0" i="0" u="none" baseline="0">
                          <a:solidFill>
                            <a:schemeClr val="tx1"/>
                          </a:solidFill>
                        </a:rPr>
                        <a:t>     guia do utilizador e tutorial sobre o CMS;</a:t>
                      </a:r>
                    </a:p>
                    <a:p>
                      <a:pPr marL="0" indent="0" algn="l" rtl="0">
                        <a:buFont typeface="Arial"/>
                        <a:buNone/>
                      </a:pPr>
                      <a:endParaRPr lang="pt-p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sng" baseline="0">
                          <a:solidFill>
                            <a:schemeClr val="tx1"/>
                          </a:solidFill>
                        </a:rPr>
                        <a:t>Ferramenta 2 – kit pedagógico </a:t>
                      </a:r>
                      <a:endParaRPr lang="pt-p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 algn="l" rtl="0">
                        <a:buFont typeface="Arial"/>
                        <a:buNone/>
                      </a:pPr>
                      <a:r>
                        <a:rPr lang="pt-pt" sz="1500" b="0" i="0" u="none" baseline="0">
                          <a:solidFill>
                            <a:schemeClr val="tx1"/>
                          </a:solidFill>
                        </a:rPr>
                        <a:t>     powerpoint apresentando a aplicação; aplicação de vídeo; folha de informação gráfica;</a:t>
                      </a:r>
                      <a:endParaRPr lang="pt-pt" sz="150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pt-pt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pt-pt" sz="1500" b="0" i="0" u="none" baseline="0"/>
                        <a:t>Diapositivos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pt-pt" sz="1500" b="0" i="0" u="none" baseline="0"/>
                        <a:t>Kit de instrumentos de avaliação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e-mail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600" b="1" i="1" u="none" baseline="0">
                <a:solidFill>
                  <a:srgbClr val="FF0000"/>
                </a:solidFill>
              </a:rPr>
              <a:t>E-Mail: </a:t>
            </a:r>
            <a:r>
              <a:rPr lang="pt-pt" sz="1500" b="0" i="0" u="none" baseline="0"/>
              <a:t>Envio de diapositivos, ferramentas (Ferramenta 1-kit de utilizador e Ferramenta 2-kit pedagógico) e instrumentos de avaliação </a:t>
            </a:r>
            <a:endParaRPr lang="pt-pt" sz="1500" dirty="0"/>
          </a:p>
        </p:txBody>
      </p:sp>
    </p:spTree>
    <p:extLst>
      <p:ext uri="{BB962C8B-B14F-4D97-AF65-F5344CB8AC3E}">
        <p14:creationId xmlns:p14="http://schemas.microsoft.com/office/powerpoint/2010/main" val="3015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 </a:t>
            </a:r>
            <a:br>
              <a:rPr lang="pt-pt" sz="3200" b="1"/>
            </a:br>
            <a:r>
              <a:rPr lang="pt-pt" sz="2200" b="1" i="0" u="none" baseline="0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pt" b="1" i="0" u="none" baseline="0"/>
                <a:t>Formação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pt-pt" b="0" i="0" u="none" baseline="0"/>
                <a:t>Etapa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/>
              <a:r>
                <a:rPr lang="pt-pt" sz="1600" b="1" i="1" u="none" baseline="0">
                  <a:solidFill>
                    <a:srgbClr val="008000"/>
                  </a:solidFill>
                </a:rPr>
                <a:t>Cara a cara*</a:t>
              </a:r>
              <a:endParaRPr lang="pt-pt" sz="1500" dirty="0"/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004428"/>
              </p:ext>
            </p:extLst>
          </p:nvPr>
        </p:nvGraphicFramePr>
        <p:xfrm>
          <a:off x="179513" y="2780928"/>
          <a:ext cx="8712967" cy="36000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71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DURAÇÃO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200" b="0" i="0" u="none" baseline="0"/>
                        <a:t>METODOLOGIA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0" i="0" u="none" baseline="0"/>
                        <a:t>B</a:t>
                      </a:r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30 min</a:t>
                      </a:r>
                    </a:p>
                    <a:p>
                      <a:endParaRPr lang="pt-pt" sz="1400" i="0" dirty="0"/>
                    </a:p>
                    <a:p>
                      <a:endParaRPr lang="pt-pt" sz="500" i="0" dirty="0"/>
                    </a:p>
                    <a:p>
                      <a:endParaRPr lang="pt-pt" sz="1400" i="0" dirty="0"/>
                    </a:p>
                    <a:p>
                      <a:pPr algn="l" rtl="0"/>
                      <a:r>
                        <a:rPr lang="pt-pt" sz="1400" b="0" i="0" u="none" baseline="0"/>
                        <a:t>30 min</a:t>
                      </a:r>
                    </a:p>
                    <a:p>
                      <a:endParaRPr lang="pt-pt" sz="1400" i="0" dirty="0"/>
                    </a:p>
                    <a:p>
                      <a:endParaRPr lang="pt-pt" sz="1400" i="0" dirty="0"/>
                    </a:p>
                    <a:p>
                      <a:endParaRPr lang="pt-pt" sz="1400" i="0" dirty="0"/>
                    </a:p>
                    <a:p>
                      <a:endParaRPr lang="pt-pt" sz="1400" i="0" dirty="0"/>
                    </a:p>
                    <a:p>
                      <a:endParaRPr lang="pt-pt" sz="1400" i="0" baseline="0" dirty="0"/>
                    </a:p>
                    <a:p>
                      <a:pPr algn="l" rtl="0"/>
                      <a:r>
                        <a:rPr lang="pt-pt" sz="1300" b="0" i="0" u="none" baseline="0"/>
                        <a:t>120 min</a:t>
                      </a:r>
                    </a:p>
                    <a:p>
                      <a:endParaRPr lang="pt-pt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Projeto SoMExNet e SoMEX: </a:t>
                      </a:r>
                      <a:r>
                        <a:rPr lang="pt-pt" sz="1500" b="0" i="1" u="none" baseline="0"/>
                        <a:t>objetivos e conteúdos</a:t>
                      </a:r>
                      <a:endParaRPr lang="pt-pt" sz="800" i="1" dirty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endParaRPr lang="pt-pt" sz="500" i="0" dirty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Projeto SoMExNet: </a:t>
                      </a:r>
                      <a:r>
                        <a:rPr lang="pt-pt" sz="1500" b="0" i="1" u="none" baseline="0"/>
                        <a:t>o processo de formação  </a:t>
                      </a:r>
                      <a:endParaRPr lang="pt-pt" sz="600" i="1" baseline="0" dirty="0"/>
                    </a:p>
                    <a:p>
                      <a:pPr marL="171450" indent="-171450" algn="l" rtl="0">
                        <a:buFont typeface="Wingdings" panose="05000000000000000000" pitchFamily="2" charset="2"/>
                        <a:buChar char="§"/>
                      </a:pPr>
                      <a:endParaRPr lang="pt-pt" sz="500" i="0" dirty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Aplicação Web SoMExNet: </a:t>
                      </a:r>
                      <a:r>
                        <a:rPr lang="pt-pt" sz="1500" b="0" i="1" u="none" baseline="0"/>
                        <a:t>objetivos e conteúdo </a:t>
                      </a:r>
                    </a:p>
                    <a:p>
                      <a:pPr marL="0" indent="0" algn="l" rtl="0">
                        <a:buFont typeface="Wingdings" panose="05000000000000000000" pitchFamily="2" charset="2"/>
                        <a:buNone/>
                      </a:pPr>
                      <a:endParaRPr lang="pt-pt" sz="500" i="1" dirty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Ferramenta 1: </a:t>
                      </a:r>
                      <a:r>
                        <a:rPr lang="pt-pt" sz="1500" b="0" i="1" u="none" baseline="0"/>
                        <a:t>kit do utilizador</a:t>
                      </a:r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Ferramenta 2: </a:t>
                      </a:r>
                      <a:r>
                        <a:rPr lang="pt-pt" sz="1500" b="0" i="1" u="none" baseline="0"/>
                        <a:t>kit pedagógico  </a:t>
                      </a:r>
                    </a:p>
                    <a:p>
                      <a:pPr marL="0" indent="0" algn="l" rtl="0">
                        <a:buFont typeface="Wingdings" panose="05000000000000000000" pitchFamily="2" charset="2"/>
                        <a:buNone/>
                      </a:pPr>
                      <a:endParaRPr lang="pt-pt" sz="500" i="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pt-pt" sz="1500" b="0" i="0" u="none" baseline="0"/>
                        <a:t>Processo de avaliação: </a:t>
                      </a:r>
                      <a:r>
                        <a:rPr lang="pt-pt" sz="1500" b="0" i="1" u="none" baseline="0"/>
                        <a:t>objetivos e conteúdo/tipologia dos questionários; modalidade de administração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Diapositivos</a:t>
                      </a:r>
                    </a:p>
                    <a:p>
                      <a:pPr algn="l" rtl="0"/>
                      <a:endParaRPr lang="pt-pt" sz="1200" baseline="0" dirty="0"/>
                    </a:p>
                    <a:p>
                      <a:pPr algn="l" rtl="0"/>
                      <a:endParaRPr lang="pt-pt" sz="1200" baseline="0" dirty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Diapositivos</a:t>
                      </a:r>
                    </a:p>
                    <a:p>
                      <a:pPr algn="l" rtl="0"/>
                      <a:endParaRPr lang="pt-pt" sz="1200" dirty="0"/>
                    </a:p>
                    <a:p>
                      <a:pPr algn="l" rtl="0"/>
                      <a:endParaRPr lang="pt-pt" sz="1200" dirty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Demo web</a:t>
                      </a:r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Ferramentas </a:t>
                      </a:r>
                    </a:p>
                    <a:p>
                      <a:pPr algn="l" rtl="0"/>
                      <a:endParaRPr lang="pt-pt" sz="1200" baseline="0" dirty="0"/>
                    </a:p>
                    <a:p>
                      <a:pPr algn="l" rtl="0"/>
                      <a:endParaRPr lang="pt-pt" sz="1200" baseline="0" dirty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Diapositivos</a:t>
                      </a:r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200" b="0" i="0" u="none" baseline="0"/>
                        <a:t>Kit de instrumentos de avaliação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Cara a cara* </a:t>
                      </a:r>
                      <a:br>
                        <a:rPr lang="pt-pt" sz="1500" baseline="0"/>
                      </a:br>
                      <a:endParaRPr lang="pt-pt" sz="1500" baseline="0" dirty="0"/>
                    </a:p>
                    <a:p>
                      <a:pPr algn="l" rtl="0"/>
                      <a:endParaRPr lang="pt-pt" sz="1500" baseline="0" dirty="0"/>
                    </a:p>
                    <a:p>
                      <a:pPr algn="l" rtl="0"/>
                      <a:endParaRPr lang="pt-pt" sz="1500" baseline="0" dirty="0"/>
                    </a:p>
                    <a:p>
                      <a:pPr algn="l" rtl="0"/>
                      <a:endParaRPr lang="pt-pt" sz="1500" baseline="0" dirty="0"/>
                    </a:p>
                    <a:p>
                      <a:pPr algn="l" rtl="0"/>
                      <a:endParaRPr lang="pt-pt" sz="1500" baseline="0" dirty="0"/>
                    </a:p>
                    <a:p>
                      <a:pPr algn="l" rtl="0"/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Questões finais </a:t>
                      </a:r>
                      <a:endParaRPr lang="pt-pt" sz="15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/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500" b="0" i="1" u="none" baseline="0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288626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 </a:t>
            </a:r>
            <a:br>
              <a:rPr lang="pt-pt" sz="3200" b="1"/>
            </a:br>
            <a:r>
              <a:rPr lang="pt-pt" sz="2200" b="1" i="0" u="none" baseline="0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2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t-pt" b="1" i="0" u="none" baseline="0"/>
                <a:t>Acompanhamento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pt-pt" b="0" i="0" u="none" baseline="0"/>
              <a:t>Etapa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600" b="1" i="1" u="none" baseline="0">
                <a:solidFill>
                  <a:srgbClr val="008000"/>
                </a:solidFill>
              </a:rPr>
              <a:t>Cara a cara*: </a:t>
            </a:r>
            <a:r>
              <a:rPr lang="pt-pt" sz="1600" b="0" i="1" u="none" baseline="0">
                <a:solidFill>
                  <a:srgbClr val="008000"/>
                </a:solidFill>
              </a:rPr>
              <a:t> </a:t>
            </a: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876234"/>
              </p:ext>
            </p:extLst>
          </p:nvPr>
        </p:nvGraphicFramePr>
        <p:xfrm>
          <a:off x="307481" y="3356993"/>
          <a:ext cx="8568953" cy="26212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0" i="0" u="none" baseline="0"/>
                        <a:t>DURAÇÃO</a:t>
                      </a:r>
                    </a:p>
                    <a:p>
                      <a:pPr algn="ctr" rtl="0"/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t-pt" sz="1400" b="0" i="0" u="none" baseline="0"/>
                        <a:t>METODOLOGIA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0" i="0" u="none" baseline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pt" sz="1600" b="0" i="0" u="none" baseline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Projeto SoMEXNet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/>
                      <a:endParaRPr lang="pt-pt" sz="1500" dirty="0"/>
                    </a:p>
                    <a:p>
                      <a:pPr marL="88900" indent="-889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500" b="0" i="0" u="none" baseline="0"/>
                        <a:t> Grelha de entrevista semiestruturada</a:t>
                      </a:r>
                    </a:p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Cara a cara*</a:t>
                      </a:r>
                      <a:endParaRPr lang="pt-pt" sz="15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Aplicação Web SoMExNet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endParaRPr lang="pt-p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Ferramentas SoMExNet </a:t>
                      </a:r>
                      <a:r>
                        <a:rPr lang="pt-pt" sz="12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(Ferramentas 1-kit do utilizador; Ferramentas 2-kit pedagógico)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Conteúdo da formação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500" b="0" i="0" u="none" baseline="0"/>
                        <a:t>Questionário de aprendizagem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500" b="0" i="1" u="none" baseline="0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346448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>
                <a:solidFill>
                  <a:srgbClr val="72A528"/>
                </a:solidFill>
              </a:rPr>
              <a:t>Caminho B </a:t>
            </a:r>
            <a:br>
              <a:rPr lang="pt-pt" sz="3200" b="1">
                <a:solidFill>
                  <a:srgbClr val="72A528"/>
                </a:solidFill>
              </a:rPr>
            </a:br>
            <a:r>
              <a:rPr lang="pt-pt" sz="2200" b="1" i="0" u="none" baseline="0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 algn="l" rtl="0">
                <a:buFont typeface="Arial" panose="020B0604020202020204" pitchFamily="34" charset="0"/>
                <a:buChar char="•"/>
              </a:pPr>
              <a:r>
                <a:rPr lang="pt-pt" b="1" i="0" u="none" baseline="0"/>
                <a:t>Formação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pt-pt" b="0" i="0" u="none" baseline="0"/>
              <a:t>Etapa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847536"/>
              </p:ext>
            </p:extLst>
          </p:nvPr>
        </p:nvGraphicFramePr>
        <p:xfrm>
          <a:off x="323528" y="3861048"/>
          <a:ext cx="8424936" cy="26670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METODOLOGIA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A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SoMEX e Projeto SoMExNet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Aplicação Web SoMExNet: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Ferramenta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none" baseline="0"/>
                        <a:t>Diapositivo sobre projetos/diapositivos SoMEXnet e SoMEX sobre formação 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sng" baseline="0"/>
                        <a:t>Ferramenta 2 – kit pedagógico:</a:t>
                      </a:r>
                    </a:p>
                    <a:p>
                      <a:pPr marL="355600" indent="0" algn="l" rtl="0">
                        <a:buFont typeface="Arial"/>
                        <a:buNone/>
                      </a:pPr>
                      <a:r>
                        <a:rPr lang="pt-pt" sz="1500" b="0" i="0" u="none" baseline="0"/>
                        <a:t>powerpoint apresentando a aplicação; aplicação de vídeo; folha de informação gráfica;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e-mail</a:t>
                      </a:r>
                    </a:p>
                    <a:p>
                      <a:endParaRPr lang="pt-p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979712" y="2875002"/>
            <a:ext cx="4976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pt-pt" sz="1600" b="1" i="1" u="none" baseline="0">
                <a:solidFill>
                  <a:srgbClr val="FF0000"/>
                </a:solidFill>
              </a:rPr>
              <a:t>E-mail:</a:t>
            </a:r>
            <a:r>
              <a:rPr lang="pt-pt" b="0" i="0" u="none" baseline="0"/>
              <a:t> Envio de diapositivos e Ferramenta 2-kit pedagógico</a:t>
            </a:r>
          </a:p>
        </p:txBody>
      </p:sp>
    </p:spTree>
    <p:extLst>
      <p:ext uri="{BB962C8B-B14F-4D97-AF65-F5344CB8AC3E}">
        <p14:creationId xmlns:p14="http://schemas.microsoft.com/office/powerpoint/2010/main" val="389619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>
                <a:solidFill>
                  <a:srgbClr val="72A528"/>
                </a:solidFill>
              </a:rPr>
              <a:t>Caminho B </a:t>
            </a:r>
            <a:br>
              <a:rPr lang="pt-pt" sz="3200" b="1">
                <a:solidFill>
                  <a:srgbClr val="72A528"/>
                </a:solidFill>
              </a:rPr>
            </a:br>
            <a:r>
              <a:rPr lang="pt-pt" sz="2200" b="1" i="0" u="none" baseline="0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 algn="l" rtl="0">
                <a:buFont typeface="Arial" panose="020B0604020202020204" pitchFamily="34" charset="0"/>
                <a:buChar char="•"/>
              </a:pPr>
              <a:r>
                <a:rPr lang="pt-pt" sz="1600" b="1" i="0" u="none" baseline="0"/>
                <a:t>Formação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lang="pt-pt" b="0" i="0" u="none" baseline="0"/>
                <a:t>Etapa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pt-pt" sz="1600" b="1" i="1" u="none" baseline="0">
                  <a:solidFill>
                    <a:srgbClr val="FF0000"/>
                  </a:solidFill>
                </a:rPr>
                <a:t>Cara a cara*:</a:t>
              </a:r>
              <a:r>
                <a:rPr lang="pt-pt" sz="1600" b="0" i="1" u="none" baseline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363176"/>
              </p:ext>
            </p:extLst>
          </p:nvPr>
        </p:nvGraphicFramePr>
        <p:xfrm>
          <a:off x="323528" y="2924944"/>
          <a:ext cx="8424935" cy="33528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DURAÇÃO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METODOLOGIA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B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1" u="none" baseline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1" u="none" baseline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1" u="none" baseline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1" u="none" baseline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Projeto SoMExNet e SoMEx: </a:t>
                      </a:r>
                      <a:r>
                        <a:rPr lang="pt-pt" sz="1500" b="0" i="1" u="none" baseline="0"/>
                        <a:t>objetivos e conteúdo</a:t>
                      </a:r>
                      <a:r>
                        <a:rPr lang="pt-pt" sz="1500" b="0" i="0" u="none" baseline="0"/>
                        <a:t>; </a:t>
                      </a:r>
                      <a:endParaRPr lang="pt-pt" sz="1500" b="0" dirty="0"/>
                    </a:p>
                    <a:p>
                      <a:endParaRPr lang="pt-pt" sz="1500" b="0" dirty="0"/>
                    </a:p>
                    <a:p>
                      <a:pPr algn="l" rtl="0"/>
                      <a:r>
                        <a:rPr lang="pt-pt" sz="1500" b="0" i="0" u="none" baseline="0"/>
                        <a:t>Aplicação Web SoMExNet: </a:t>
                      </a:r>
                    </a:p>
                    <a:p>
                      <a:pPr algn="l" rtl="0"/>
                      <a:r>
                        <a:rPr lang="pt-pt" sz="1500" b="0" i="0" u="none" baseline="0"/>
                        <a:t>Objetivos e conteúdo </a:t>
                      </a:r>
                    </a:p>
                    <a:p>
                      <a:pPr algn="l" rtl="0"/>
                      <a:r>
                        <a:rPr lang="pt-pt" sz="1500" b="0" i="0" u="none" baseline="0"/>
                        <a:t>Área pública e área restrita</a:t>
                      </a:r>
                    </a:p>
                    <a:p>
                      <a:endParaRPr lang="pt-pt" sz="1500" b="0" baseline="0" dirty="0"/>
                    </a:p>
                    <a:p>
                      <a:pPr algn="l" rtl="0"/>
                      <a:r>
                        <a:rPr lang="pt-pt" sz="1500" b="0" i="0" u="none" baseline="0"/>
                        <a:t>Exercícios sobre a aplicação SoMExNet</a:t>
                      </a:r>
                    </a:p>
                    <a:p>
                      <a:endParaRPr lang="pt-pt" sz="1500" i="1" dirty="0"/>
                    </a:p>
                    <a:p>
                      <a:pPr algn="l" rtl="0"/>
                      <a:r>
                        <a:rPr lang="pt-pt" sz="1500" b="0" i="1" u="none" baseline="0"/>
                        <a:t>Questões finais</a:t>
                      </a:r>
                      <a:endParaRPr lang="pt-pt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none" baseline="0"/>
                        <a:t>Diapositivos</a:t>
                      </a:r>
                      <a:endParaRPr lang="pt-pt" sz="1500" dirty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lang="pt-pt" sz="1500" b="0" i="0" u="sng" baseline="0"/>
                        <a:t>Ferramenta 2 – kit pedagógico:</a:t>
                      </a:r>
                    </a:p>
                    <a:p>
                      <a:pPr marL="355600" indent="0" algn="l" rtl="0">
                        <a:buFont typeface="Arial"/>
                        <a:buNone/>
                      </a:pPr>
                      <a:r>
                        <a:rPr lang="pt-pt" sz="1500" b="0" i="0" u="none" baseline="0"/>
                        <a:t>powerpoint apresentando a aplicação; aplicação de vídeo; folha de informação gráfica;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Cara a cara*</a:t>
                      </a:r>
                      <a:endParaRPr lang="pt-p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500" b="0" i="1" u="none" baseline="0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130349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>
                <a:solidFill>
                  <a:srgbClr val="72A528"/>
                </a:solidFill>
              </a:rPr>
              <a:t>Caminho B </a:t>
            </a:r>
            <a:br>
              <a:rPr lang="pt-pt" sz="3200" b="1">
                <a:solidFill>
                  <a:srgbClr val="72A528"/>
                </a:solidFill>
              </a:rPr>
            </a:br>
            <a:r>
              <a:rPr lang="pt-pt" sz="2200" b="1" i="0" u="none" baseline="0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pt-pt" b="1" i="0" u="none" baseline="0"/>
              <a:t>Acompanhamento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06282"/>
              </p:ext>
            </p:extLst>
          </p:nvPr>
        </p:nvGraphicFramePr>
        <p:xfrm>
          <a:off x="350539" y="2996952"/>
          <a:ext cx="8253909" cy="29870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DURAÇÃO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METODOLOGIA</a:t>
                      </a:r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A</a:t>
                      </a:r>
                      <a:endParaRPr lang="pt-p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pt-pt" sz="1500" dirty="0"/>
                    </a:p>
                    <a:p>
                      <a:endParaRPr lang="pt-pt" sz="1500" dirty="0"/>
                    </a:p>
                    <a:p>
                      <a:pPr algn="l" rtl="0"/>
                      <a:r>
                        <a:rPr lang="pt-pt" sz="1500" b="0" i="0" u="none" baseline="0"/>
                        <a:t>60 min</a:t>
                      </a:r>
                      <a:endParaRPr lang="pt-pt" sz="1500" dirty="0"/>
                    </a:p>
                    <a:p>
                      <a:endParaRPr lang="pt-pt" sz="1500" dirty="0"/>
                    </a:p>
                    <a:p>
                      <a:endParaRPr lang="pt-pt" sz="1500" dirty="0"/>
                    </a:p>
                    <a:p>
                      <a:pPr algn="l" rtl="0"/>
                      <a:r>
                        <a:rPr lang="pt-pt" sz="1500" b="0" i="0" u="none" baseline="0"/>
                        <a:t>30 min</a:t>
                      </a:r>
                    </a:p>
                    <a:p>
                      <a:endParaRPr lang="pt-pt" sz="1500" dirty="0"/>
                    </a:p>
                    <a:p>
                      <a:endParaRPr lang="pt-p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SoMEX e Projeto </a:t>
                      </a: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pt-pt" sz="1500" b="0" i="0" u="none" baseline="0"/>
                        <a:t>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pt-pt" sz="1500" dirty="0"/>
                    </a:p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r>
                        <a:rPr lang="pt-pt" sz="1500" b="0" i="0" u="none" baseline="0"/>
                        <a:t>Grelha de entrevista semiestruturada</a:t>
                      </a:r>
                      <a:endParaRPr lang="pt-pt" sz="1500" dirty="0"/>
                    </a:p>
                    <a:p>
                      <a:endParaRPr lang="pt-p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Cara a cara*</a:t>
                      </a:r>
                      <a:endParaRPr lang="pt-p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Aplicação Web </a:t>
                      </a:r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Ferramenta n.º 2-kit pedagógico</a:t>
                      </a:r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Conteúdo da formação </a:t>
                      </a:r>
                      <a:endParaRPr lang="pt-p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Grelha de entrevista semiestruturada</a:t>
                      </a:r>
                      <a:endParaRPr lang="pt-pt" sz="1500" dirty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pt-pt" sz="1500" b="0" i="0" u="none" baseline="0"/>
                        <a:t>Questionário de aprendizagem</a:t>
                      </a:r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pt-pt" b="0" i="0" u="none" baseline="0"/>
              <a:t>Etapa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600" b="1" i="1" u="none" baseline="0">
                <a:solidFill>
                  <a:srgbClr val="FF0000"/>
                </a:solidFill>
              </a:rPr>
              <a:t>Presencial ou virtual/skype 2: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23528" y="5517232"/>
            <a:ext cx="8470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600" b="0" i="1" u="none" baseline="0"/>
              <a:t>Os "questionários para Utilizadores Finais" devem ser enviados no final de cada sessão de acompanhamento, do Parceiro Associado para o parceiro do projeto</a:t>
            </a:r>
          </a:p>
          <a:p>
            <a:endParaRPr lang="pt-pt" sz="1600" i="1" dirty="0"/>
          </a:p>
          <a:p>
            <a:endParaRPr lang="pt-pt" sz="1600" dirty="0"/>
          </a:p>
        </p:txBody>
      </p:sp>
      <p:sp>
        <p:nvSpPr>
          <p:cNvPr id="14" name="Rettangolo 13"/>
          <p:cNvSpPr/>
          <p:nvPr/>
        </p:nvSpPr>
        <p:spPr>
          <a:xfrm>
            <a:off x="422050" y="6165304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pt-pt" sz="1500" b="0" i="1" u="none" baseline="0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93548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A/ </a:t>
            </a:r>
            <a:r>
              <a:rPr lang="pt-pt" sz="3200" b="1" i="0" u="none" baseline="0">
                <a:solidFill>
                  <a:srgbClr val="92D050"/>
                </a:solidFill>
              </a:rPr>
              <a:t>Caminho B </a:t>
            </a:r>
            <a:br>
              <a:rPr lang="pt-pt" sz="3200" b="1"/>
            </a:br>
            <a:r>
              <a:rPr lang="pt-pt" sz="2200" b="1" i="0" u="none" baseline="0"/>
              <a:t>Do Parceiro do Projeto para 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1800" b="1" i="0" u="sng" baseline="0">
                <a:solidFill>
                  <a:schemeClr val="tx1"/>
                </a:solidFill>
              </a:rPr>
              <a:t>Foco na FASE 3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500" b="0" i="0" u="none" kern="1200" baseline="0"/>
                <a:t>Fase 3</a:t>
              </a:r>
              <a:endParaRPr lang="pt-pt" sz="2500" kern="1200" dirty="0"/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pt-pt" sz="1600" b="1" i="0" u="none" baseline="0"/>
              <a:t>Considerações finais: </a:t>
            </a:r>
          </a:p>
          <a:p>
            <a:pPr lvl="0" algn="l" rtl="0"/>
            <a:r>
              <a:rPr lang="pt-pt" sz="1600" b="0" i="0" u="none" baseline="0"/>
              <a:t>E-mail no final do processo de formação.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601790"/>
              </p:ext>
            </p:extLst>
          </p:nvPr>
        </p:nvGraphicFramePr>
        <p:xfrm>
          <a:off x="323528" y="2924944"/>
          <a:ext cx="7776864" cy="189380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3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pt-pt" sz="1400" b="0" i="0" u="none" baseline="0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 rtl="0"/>
                      <a:r>
                        <a:rPr lang="pt-pt" sz="1500" b="0" i="0" u="none" baseline="0"/>
                        <a:t>D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lang="pt-pt" sz="1500" b="0" i="0" u="none" baseline="0">
                          <a:solidFill>
                            <a:srgbClr val="000000"/>
                          </a:solidFill>
                        </a:rPr>
                        <a:t>Processo de formação </a:t>
                      </a:r>
                    </a:p>
                    <a:p>
                      <a:pPr marL="0" lvl="0" indent="0" algn="l" rtl="0">
                        <a:buFont typeface="Arial"/>
                        <a:buNone/>
                      </a:pPr>
                      <a:endParaRPr lang="pt-pt" sz="15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500" b="0" i="0" u="none" baseline="0"/>
                        <a:t>Questionário de satisfação </a:t>
                      </a:r>
                      <a:endParaRPr lang="pt-p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b="0" i="0" u="none" baseline="0"/>
                        <a:t>E-mail</a:t>
                      </a:r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lang="pt-pt" sz="1500" b="0" i="0" u="none" baseline="0">
                          <a:solidFill>
                            <a:srgbClr val="000000"/>
                          </a:solidFill>
                        </a:rPr>
                        <a:t>Sugestões sobre iniciativas futuras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l" rtl="0">
                        <a:buFont typeface="Arial"/>
                        <a:buNone/>
                      </a:pPr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lang="pt-pt" sz="1500" b="0" i="0" u="none" baseline="0">
                          <a:solidFill>
                            <a:srgbClr val="000000"/>
                          </a:solidFill>
                        </a:rPr>
                        <a:t>Considerações finais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l" rtl="0">
                        <a:buFont typeface="Arial"/>
                        <a:buNone/>
                      </a:pPr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885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"SoMExNet - </a:t>
            </a:r>
            <a:r>
              <a:rPr lang="pt-pt" sz="2500" b="1" i="0" u="none" baseline="0"/>
              <a:t>Network enhancing the SoMEx app"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7848872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pt-pt" sz="2000" b="1" i="0" u="none" baseline="0">
                <a:solidFill>
                  <a:schemeClr val="accent1"/>
                </a:solidFill>
              </a:rPr>
              <a:t>PARCERIA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IFAPME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CENFIC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FORMEDIL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FUNDACIÓN LABORAL DE LA CONSTRUCCIÓN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IRTIC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BZB</a:t>
            </a:r>
          </a:p>
          <a:p>
            <a:pPr marL="0" indent="0" algn="just" rtl="0">
              <a:buNone/>
            </a:pPr>
            <a:r>
              <a:rPr lang="pt-pt" sz="2000" b="0" i="0" u="none" baseline="0"/>
              <a:t>CCA-BTP</a:t>
            </a:r>
          </a:p>
        </p:txBody>
      </p:sp>
      <p:pic>
        <p:nvPicPr>
          <p:cNvPr id="8" name="Imag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1" b="-2806"/>
          <a:stretch/>
        </p:blipFill>
        <p:spPr>
          <a:xfrm>
            <a:off x="2051720" y="4221088"/>
            <a:ext cx="4469160" cy="1401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2200" b="1" i="0" u="none" baseline="0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2420888"/>
            <a:ext cx="8136904" cy="2304256"/>
          </a:xfrm>
        </p:spPr>
        <p:txBody>
          <a:bodyPr>
            <a:noAutofit/>
          </a:bodyPr>
          <a:lstStyle/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Para testar a aplicação Web SoMExNet e o processo de formação, os Parceiros do Projeto criaram um processo de experimentação específico;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Este processo de experimentação envolve todos os Parceiros do Projeto que, no seu país de origem, ativarem a experimentação em conjunto com os Parceiros Associados e os Utilizadores Finais;</a:t>
            </a:r>
          </a:p>
          <a:p>
            <a:pPr marL="0" indent="0" algn="just" rtl="0">
              <a:buNone/>
            </a:pPr>
            <a:endParaRPr lang="pt-pt" sz="2200" dirty="0"/>
          </a:p>
        </p:txBody>
      </p:sp>
    </p:spTree>
    <p:extLst>
      <p:ext uri="{BB962C8B-B14F-4D97-AF65-F5344CB8AC3E}">
        <p14:creationId xmlns:p14="http://schemas.microsoft.com/office/powerpoint/2010/main" val="402514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2200" b="1" i="0" u="none" baseline="0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7344816" cy="5688632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pt-pt" sz="2200" b="0" i="0" u="none" baseline="0"/>
              <a:t>Etapas do processo:</a:t>
            </a:r>
            <a:endParaRPr lang="pt-pt" sz="2200" dirty="0"/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O Parceiro Associado participa do processo de formação;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O parceiro do projeto solicita ao Parceiro Associado que dê formação aos Utilizadores Finais;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No final do processo de formação, o Parceiro Associado e o Utilizador Final preencherão alguns questionários de avaliação referentes à aplicação Web e ao processo de formação;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pt-pt" sz="2200" b="0" i="0" u="none" baseline="0"/>
              <a:t>Com as sugestões recebidas, os Parceiros do Projeto poderão melhorar o caminho da formação e a aplicação web Somexnet.</a:t>
            </a:r>
            <a:endParaRPr lang="pt-pt" sz="2200" dirty="0"/>
          </a:p>
        </p:txBody>
      </p:sp>
    </p:spTree>
    <p:extLst>
      <p:ext uri="{BB962C8B-B14F-4D97-AF65-F5344CB8AC3E}">
        <p14:creationId xmlns:p14="http://schemas.microsoft.com/office/powerpoint/2010/main" val="317422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2200" b="1" i="0" u="none" baseline="0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2132856"/>
            <a:ext cx="7200800" cy="2160240"/>
          </a:xfrm>
        </p:spPr>
        <p:txBody>
          <a:bodyPr>
            <a:noAutofit/>
          </a:bodyPr>
          <a:lstStyle/>
          <a:p>
            <a:pPr algn="just" rtl="0">
              <a:buFont typeface="Arial" panose="020B0604020202020204" pitchFamily="34" charset="0"/>
              <a:buChar char="•"/>
            </a:pPr>
            <a:r>
              <a:rPr lang="pt-pt" sz="2400" b="0" i="0" u="none" baseline="0"/>
              <a:t>As páginas abaixo descrevem as fases do processo de experimentação e os programas de formação relacionados; consequentemente, o Parceiro Associado dará formação aos Utilizadores Finais e fornecerá um feedback aos Parceiros do Projeto.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40249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lang="pt-pt" sz="3200" b="1" i="0" u="none" baseline="0"/>
              <a:t>Para alcançar os objetivos:</a:t>
            </a:r>
            <a:endParaRPr lang="pt-pt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1268760"/>
            <a:ext cx="835292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None/>
            </a:pPr>
            <a:r>
              <a:rPr lang="pt-pt" sz="2400" b="0" i="0" u="none" baseline="0"/>
              <a:t>Processo de experimentação de formação</a:t>
            </a:r>
            <a:r>
              <a:rPr lang="pt-pt" sz="2400" b="0" i="0" u="none" baseline="0">
                <a:solidFill>
                  <a:schemeClr val="tx1"/>
                </a:solidFill>
                <a:latin typeface="Trebuchet MS"/>
                <a:cs typeface="Trebuchet MS"/>
              </a:rPr>
              <a:t>:</a:t>
            </a:r>
          </a:p>
          <a:p>
            <a:pPr marL="0" indent="0" algn="just" rtl="0">
              <a:buNone/>
            </a:pPr>
            <a:endParaRPr lang="pt-pt" sz="10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pt-pt" sz="2400" b="0" i="0" u="none" baseline="0"/>
              <a:t>Dois programas de formação com diferentes grupos-alvo:</a:t>
            </a:r>
          </a:p>
          <a:p>
            <a:pPr algn="just" rtl="0">
              <a:buFont typeface="Wingdings" panose="05000000000000000000" pitchFamily="2" charset="2"/>
              <a:buChar char="§"/>
            </a:pPr>
            <a:endParaRPr lang="pt-pt" sz="1000" dirty="0"/>
          </a:p>
          <a:p>
            <a:pPr lvl="1" algn="just" rtl="0">
              <a:buClr>
                <a:schemeClr val="accent2"/>
              </a:buClr>
            </a:pPr>
            <a:r>
              <a:rPr lang="pt-pt" sz="2400" b="1" i="0" u="none" baseline="0">
                <a:solidFill>
                  <a:schemeClr val="accent2"/>
                </a:solidFill>
                <a:cs typeface="Trebuchet MS"/>
              </a:rPr>
              <a:t>CAMINHO A </a:t>
            </a:r>
            <a:r>
              <a:rPr lang="pt-pt" sz="2400" b="1" i="0" u="none" baseline="0">
                <a:cs typeface="Trebuchet MS"/>
              </a:rPr>
              <a:t>do Parceiro do Projeto ao Parceiro Associado</a:t>
            </a:r>
          </a:p>
          <a:p>
            <a:pPr lvl="1" algn="just" rtl="0">
              <a:buClr>
                <a:schemeClr val="accent2"/>
              </a:buClr>
            </a:pPr>
            <a:endParaRPr lang="pt-pt" sz="500" b="1" dirty="0">
              <a:cs typeface="Trebuchet MS"/>
            </a:endParaRPr>
          </a:p>
          <a:p>
            <a:pPr lvl="1" algn="just" rtl="0">
              <a:buClrTx/>
            </a:pPr>
            <a:r>
              <a:rPr lang="pt-pt" sz="2400" b="1" i="0" u="none" baseline="0">
                <a:solidFill>
                  <a:srgbClr val="72A528"/>
                </a:solidFill>
                <a:cs typeface="Trebuchet MS"/>
              </a:rPr>
              <a:t>CAMINHO B:  </a:t>
            </a:r>
            <a:r>
              <a:rPr lang="pt-pt" sz="2400" b="1" i="0" u="none" baseline="0">
                <a:cs typeface="Trebuchet MS"/>
              </a:rPr>
              <a:t>do Parceiro Associado ao Utilizador Final. </a:t>
            </a:r>
          </a:p>
          <a:p>
            <a:pPr marL="0" lvl="1" indent="0" algn="just" rtl="0">
              <a:buNone/>
            </a:pPr>
            <a:endParaRPr lang="pt-pt" i="1" dirty="0"/>
          </a:p>
          <a:p>
            <a:pPr marL="0" lvl="1" indent="0" algn="just" rtl="0">
              <a:buNone/>
            </a:pPr>
            <a:endParaRPr lang="pt-pt" i="1" dirty="0"/>
          </a:p>
          <a:p>
            <a:pPr marL="0" lvl="1" indent="0" algn="just" rtl="0">
              <a:buNone/>
            </a:pPr>
            <a:r>
              <a:rPr lang="pt-pt" b="0" i="1" u="none" baseline="0"/>
              <a:t>Nota:</a:t>
            </a:r>
          </a:p>
          <a:p>
            <a:pPr marL="342900" lvl="1" indent="-342900" algn="just" rtl="0">
              <a:buFont typeface="Wingdings" panose="05000000000000000000" pitchFamily="2" charset="2"/>
              <a:buChar char="ü"/>
            </a:pPr>
            <a:r>
              <a:rPr lang="pt-pt" b="0" i="0" u="none" baseline="0">
                <a:solidFill>
                  <a:srgbClr val="FF0000"/>
                </a:solidFill>
              </a:rPr>
              <a:t>O Parceiro Associado* é o centro de formação. Os Utilizadores Finais** são os participantes envolvidos nas iniciativas de mobilidade;</a:t>
            </a:r>
            <a:endParaRPr lang="pt-pt" dirty="0">
              <a:solidFill>
                <a:srgbClr val="FF0000"/>
              </a:solidFill>
            </a:endParaRPr>
          </a:p>
          <a:p>
            <a:pPr marL="342900" lvl="1" indent="-342900" algn="just" rtl="0">
              <a:buFont typeface="Wingdings" panose="05000000000000000000" pitchFamily="2" charset="2"/>
              <a:buChar char="ü"/>
            </a:pPr>
            <a:r>
              <a:rPr lang="pt-pt" b="0" i="0" u="none" baseline="0"/>
              <a:t>No CAMINHO A O centro de formação dá formação ao Parceiro Associado; no CAMINHO B, o Parceiro Associado dá formação ao Utilizador Final.</a:t>
            </a:r>
          </a:p>
          <a:p>
            <a:pPr marL="457200" lvl="1" indent="0" algn="just" rtl="0">
              <a:buNone/>
            </a:pPr>
            <a:endParaRPr lang="pt-pt" sz="2400" b="1" dirty="0">
              <a:solidFill>
                <a:schemeClr val="tx1"/>
              </a:solidFill>
            </a:endParaRPr>
          </a:p>
          <a:p>
            <a:pPr marL="457200" lvl="1" indent="0" algn="just" rtl="0">
              <a:buNone/>
            </a:pPr>
            <a:endParaRPr lang="pt-pt" sz="800" b="1" dirty="0">
              <a:solidFill>
                <a:schemeClr val="tx1"/>
              </a:solidFill>
            </a:endParaRPr>
          </a:p>
          <a:p>
            <a:pPr marL="457200" lvl="1" indent="0" algn="just" rtl="0">
              <a:buNone/>
            </a:pPr>
            <a:endParaRPr lang="pt-pt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8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lang="pt-pt" sz="3200" b="1" i="0" u="none" spc="-80" baseline="0"/>
              <a:t>Sequência cronológica </a:t>
            </a:r>
            <a:br>
              <a:rPr lang="pt-pt" sz="3200" b="1" spc="-80"/>
            </a:br>
            <a:r>
              <a:rPr lang="pt-pt" sz="3200" b="1" i="0" u="none" spc="-80" baseline="0"/>
              <a:t>do processo de formação</a:t>
            </a:r>
            <a:endParaRPr lang="pt-pt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73744207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pt-pt" b="1" i="0" u="none" baseline="0">
                <a:solidFill>
                  <a:schemeClr val="accent2"/>
                </a:solidFill>
              </a:rPr>
              <a:t>CAMINHO A </a:t>
            </a:r>
            <a:br>
              <a:rPr lang="pt-pt" sz="1400" b="1">
                <a:solidFill>
                  <a:schemeClr val="accent2"/>
                </a:solidFill>
              </a:rPr>
            </a:br>
            <a:r>
              <a:rPr lang="pt-pt" sz="1400" b="1" i="1" u="none" baseline="0">
                <a:solidFill>
                  <a:schemeClr val="accent2"/>
                </a:solidFill>
              </a:rPr>
              <a:t>do parceiro do projeto</a:t>
            </a:r>
          </a:p>
          <a:p>
            <a:pPr algn="l" rtl="0"/>
            <a:r>
              <a:rPr lang="pt-pt" sz="1400" b="1" i="1" u="none" baseline="0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pt-pt" b="1" i="0" u="none" baseline="0">
                <a:solidFill>
                  <a:srgbClr val="008000"/>
                </a:solidFill>
              </a:rPr>
              <a:t>CAMINHO B </a:t>
            </a:r>
            <a:br>
              <a:rPr lang="pt-pt" b="1">
                <a:solidFill>
                  <a:srgbClr val="008000"/>
                </a:solidFill>
              </a:rPr>
            </a:br>
            <a:r>
              <a:rPr lang="pt-pt" sz="1400" b="1" i="1" u="none" baseline="0">
                <a:solidFill>
                  <a:srgbClr val="008000"/>
                </a:solidFill>
              </a:rPr>
              <a:t>do Parceiro Associado</a:t>
            </a:r>
          </a:p>
          <a:p>
            <a:pPr algn="l" rtl="0"/>
            <a:r>
              <a:rPr lang="pt-pt" sz="1400" b="1" i="1" u="none" baseline="0">
                <a:solidFill>
                  <a:srgbClr val="008000"/>
                </a:solidFill>
              </a:rPr>
              <a:t>para o Utilizador Final</a:t>
            </a:r>
            <a:endParaRPr lang="pt-p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4013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pt-pt" b="1" i="0" u="none" baseline="0" dirty="0">
                <a:solidFill>
                  <a:schemeClr val="accent2"/>
                </a:solidFill>
              </a:rPr>
              <a:t>CAMINHO A</a:t>
            </a:r>
            <a:r>
              <a:rPr lang="pt-pt" b="1" i="0" u="none" baseline="0">
                <a:solidFill>
                  <a:schemeClr val="accent2"/>
                </a:solidFill>
              </a:rPr>
              <a:t>/ </a:t>
            </a:r>
            <a:endParaRPr lang="pt-PT" b="1" i="0" u="none" baseline="0">
              <a:solidFill>
                <a:schemeClr val="accent2"/>
              </a:solidFill>
            </a:endParaRPr>
          </a:p>
          <a:p>
            <a:pPr algn="l" rtl="0"/>
            <a:r>
              <a:rPr lang="pt-pt" b="1" i="0" u="none" baseline="0">
                <a:solidFill>
                  <a:srgbClr val="008000"/>
                </a:solidFill>
              </a:rPr>
              <a:t>CAMINHO </a:t>
            </a:r>
            <a:r>
              <a:rPr lang="pt-pt" b="1" i="0" u="none" baseline="0" dirty="0">
                <a:solidFill>
                  <a:srgbClr val="008000"/>
                </a:solidFill>
              </a:rPr>
              <a:t>B</a:t>
            </a:r>
            <a:br>
              <a:rPr lang="pt-pt" b="1" dirty="0">
                <a:solidFill>
                  <a:schemeClr val="accent2"/>
                </a:solidFill>
              </a:rPr>
            </a:br>
            <a:r>
              <a:rPr lang="pt-pt" sz="1400" b="1" i="1" u="none" baseline="0" dirty="0">
                <a:solidFill>
                  <a:schemeClr val="accent2"/>
                </a:solidFill>
              </a:rPr>
              <a:t>do parceiro de projeto</a:t>
            </a:r>
          </a:p>
          <a:p>
            <a:pPr algn="l" rtl="0"/>
            <a:r>
              <a:rPr lang="pt-pt" sz="1400" b="1" i="1" u="none" baseline="0" dirty="0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200" b="1" i="0" u="none" baseline="0"/>
              <a:t>Formação em: </a:t>
            </a:r>
          </a:p>
          <a:p>
            <a:pPr lvl="0" algn="l" rtl="0"/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Projeto SoMExNet 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Aplicação Web SoMExNet;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Ferramenta 1 e Ferramenta 2 solicitadas para a formação dos Utilizadores Finais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12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Processo de avaliação da eficácia das ações e dos instrumentos;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200" b="1" i="0" u="none" baseline="0"/>
              <a:t>Considerações finais:</a:t>
            </a:r>
          </a:p>
          <a:p>
            <a:pPr lvl="0" algn="l" rtl="0"/>
            <a:endParaRPr lang="pt-pt" sz="12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Feedback sobre </a:t>
            </a:r>
          </a:p>
          <a:p>
            <a:pPr marL="177800" lvl="0" algn="l" rtl="0"/>
            <a:r>
              <a:rPr lang="pt-pt" sz="1200" b="0" i="0" u="none" baseline="0"/>
              <a:t>CAMINHO A e CAMINHO B</a:t>
            </a:r>
          </a:p>
          <a:p>
            <a:pPr lvl="0" algn="l" rtl="0"/>
            <a:endParaRPr lang="pt-p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224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200" b="1" i="0" u="none" baseline="0"/>
              <a:t>Formação em:</a:t>
            </a:r>
          </a:p>
          <a:p>
            <a:pPr lvl="0" algn="l" rtl="0"/>
            <a:r>
              <a:rPr lang="pt-pt" sz="1200" b="0" i="0" u="none" baseline="0"/>
              <a:t> 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Projeto SoMExNet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Aplicação Web SoMExNet</a:t>
            </a:r>
            <a:endParaRPr lang="pt-pt" sz="1200" dirty="0"/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Ferramenta 2-kit pedagógico</a:t>
            </a:r>
          </a:p>
          <a:p>
            <a:pPr lvl="0" algn="l" rtl="0"/>
            <a:endParaRPr lang="pt-p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200" b="1" i="0" u="none" baseline="0"/>
              <a:t>Acompanhamento: </a:t>
            </a:r>
          </a:p>
          <a:p>
            <a:pPr lvl="0" algn="l" rtl="0"/>
            <a:endParaRPr lang="pt-pt" sz="1200" b="1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200" b="0" i="0" u="none" baseline="0"/>
              <a:t>Feedback sobre CAMINHO A Fase 1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200" b="1" i="0" u="none" baseline="0"/>
              <a:t>Acompanhamento: </a:t>
            </a:r>
          </a:p>
          <a:p>
            <a:pPr lvl="0" algn="l" rtl="0"/>
            <a:endParaRPr lang="pt-pt" sz="1200" dirty="0"/>
          </a:p>
          <a:p>
            <a:pPr lvl="0" algn="l" rtl="0"/>
            <a:r>
              <a:rPr lang="pt-pt" sz="1200" b="0" i="0" u="none" baseline="0"/>
              <a:t>Feedback sobre CAMINHO B Fase 1</a:t>
            </a:r>
          </a:p>
        </p:txBody>
      </p:sp>
    </p:spTree>
    <p:extLst>
      <p:ext uri="{BB962C8B-B14F-4D97-AF65-F5344CB8AC3E}">
        <p14:creationId xmlns:p14="http://schemas.microsoft.com/office/powerpoint/2010/main" val="357328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 </a:t>
            </a:r>
            <a:br>
              <a:rPr lang="pt-pt" sz="3200" b="1"/>
            </a:br>
            <a:r>
              <a:rPr lang="pt-pt" sz="2200" b="1" i="0" u="none" baseline="0"/>
              <a:t>Do parceiro do projeto ao Parceiro Associado</a:t>
            </a:r>
            <a:endParaRPr lang="pt-pt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910197530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600" b="1" i="0" u="none" baseline="0"/>
              <a:t>Formação em: </a:t>
            </a:r>
            <a:endParaRPr lang="pt-pt" sz="16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600" b="0" i="0" u="none" baseline="0"/>
              <a:t>Projeto SoMExNet 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600" b="0" i="0" u="none" baseline="0"/>
              <a:t>Aplicação Web SoMExNet;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600" b="0" i="0" u="none" baseline="0"/>
              <a:t>Ferramenta 1 e Ferramenta 2 solicitadas para a formação dos Utilizadores Finais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600" b="0" i="0" u="none" baseline="0"/>
              <a:t>Processo de avaliação da eficácia das ações e dos instrumentos;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600" b="1" i="0" u="none" baseline="0"/>
              <a:t>Acompanhamento:  </a:t>
            </a:r>
          </a:p>
          <a:p>
            <a:pPr lvl="0" algn="l" rtl="0"/>
            <a:r>
              <a:rPr lang="pt-pt" sz="1600" b="0" i="0" u="none" baseline="0"/>
              <a:t>Feedback sobre CAMINHO A Fase 1 </a:t>
            </a:r>
          </a:p>
        </p:txBody>
      </p:sp>
    </p:spTree>
    <p:extLst>
      <p:ext uri="{BB962C8B-B14F-4D97-AF65-F5344CB8AC3E}">
        <p14:creationId xmlns:p14="http://schemas.microsoft.com/office/powerpoint/2010/main" val="38875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>
                <a:solidFill>
                  <a:schemeClr val="accent6">
                    <a:lumMod val="75000"/>
                  </a:schemeClr>
                </a:solidFill>
              </a:rPr>
              <a:t>Caminho B </a:t>
            </a:r>
            <a:br>
              <a:rPr lang="pt-pt" sz="3200" b="1">
                <a:solidFill>
                  <a:schemeClr val="accent6">
                    <a:lumMod val="75000"/>
                  </a:schemeClr>
                </a:solidFill>
              </a:rPr>
            </a:br>
            <a:r>
              <a:rPr lang="pt-pt" sz="2200" b="1" i="0" u="none" baseline="0">
                <a:solidFill>
                  <a:schemeClr val="accent6">
                    <a:lumMod val="75000"/>
                  </a:schemeClr>
                </a:solidFill>
              </a:rPr>
              <a:t>do Parceiro Associado ao Utilizador Final</a:t>
            </a:r>
            <a:endParaRPr lang="pt-pt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46924392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400" b="1" i="0" u="none" baseline="0"/>
              <a:t>Formação em: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400" b="0" i="0" u="none" baseline="0"/>
              <a:t>Projeto SoMExNet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400" b="0" i="0" u="none" baseline="0"/>
              <a:t>Aplicação Web SoMExNet</a:t>
            </a:r>
            <a:endParaRPr lang="pt-pt" sz="1400" dirty="0"/>
          </a:p>
          <a:p>
            <a:pPr marL="228600" lvl="0" indent="-228600" algn="l" rtl="0">
              <a:buFont typeface="+mj-lt"/>
              <a:buAutoNum type="arabicPeriod"/>
            </a:pPr>
            <a:r>
              <a:rPr lang="pt-pt" sz="1400" b="0" i="0" u="none" baseline="0"/>
              <a:t>Ferramenta 2-kit pedagógico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400" b="1" i="0" u="none" baseline="0"/>
              <a:t>Acompanhamento: </a:t>
            </a:r>
            <a:endParaRPr lang="pt-pt" sz="1400" dirty="0"/>
          </a:p>
          <a:p>
            <a:pPr lvl="0" algn="l" rtl="0"/>
            <a:r>
              <a:rPr lang="pt-pt" sz="1400" b="0" i="0" u="none" baseline="0"/>
              <a:t>Feedback sobre </a:t>
            </a:r>
          </a:p>
          <a:p>
            <a:pPr lvl="0" algn="l" rtl="0"/>
            <a:r>
              <a:rPr lang="pt-pt" sz="1400" b="0" i="0" u="none" baseline="0"/>
              <a:t>CAMINHO B Fase 1</a:t>
            </a:r>
          </a:p>
        </p:txBody>
      </p:sp>
    </p:spTree>
    <p:extLst>
      <p:ext uri="{BB962C8B-B14F-4D97-AF65-F5344CB8AC3E}">
        <p14:creationId xmlns:p14="http://schemas.microsoft.com/office/powerpoint/2010/main" val="412416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lang="pt-pt" sz="3200" b="1" i="0" u="none" baseline="0"/>
              <a:t>Caminho A/</a:t>
            </a:r>
            <a:r>
              <a:rPr lang="pt-pt" sz="3200" b="1" i="0" u="none" baseline="0">
                <a:solidFill>
                  <a:srgbClr val="92D050"/>
                </a:solidFill>
              </a:rPr>
              <a:t>Caminho B </a:t>
            </a:r>
            <a:br>
              <a:rPr lang="pt-pt" sz="3200" b="1"/>
            </a:br>
            <a:r>
              <a:rPr lang="pt-pt" sz="2200" b="1" i="0" u="none" baseline="0"/>
              <a:t>Do Parceiro do Projeto para o Parceiro Associado</a:t>
            </a:r>
            <a:endParaRPr lang="pt-pt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892225809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sz="1600" b="1" i="0" u="none" baseline="0"/>
              <a:t>Considerações finais:</a:t>
            </a:r>
            <a:endParaRPr lang="pt-pt" sz="1600" dirty="0"/>
          </a:p>
          <a:p>
            <a:pPr lvl="0" algn="l" rtl="0"/>
            <a:r>
              <a:rPr lang="pt-pt" sz="1600" b="0" i="0" u="none" baseline="0"/>
              <a:t>Feedback sobre CAMINHO A e CAMINHO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lang="pt-pt" b="1" i="1" u="none" baseline="0"/>
              <a:t>No final do CAMINHO A e do CAMINHO B: </a:t>
            </a:r>
            <a:endParaRPr lang="pt-pt" i="1" dirty="0"/>
          </a:p>
        </p:txBody>
      </p:sp>
    </p:spTree>
    <p:extLst>
      <p:ext uri="{BB962C8B-B14F-4D97-AF65-F5344CB8AC3E}">
        <p14:creationId xmlns:p14="http://schemas.microsoft.com/office/powerpoint/2010/main" val="29695743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1112</Words>
  <Application>Microsoft Office PowerPoint</Application>
  <PresentationFormat>Affichage à l'écran (4:3)</PresentationFormat>
  <Paragraphs>339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Facette</vt:lpstr>
      <vt:lpstr>SoMExNet   O processo de experimentação  </vt:lpstr>
      <vt:lpstr>"SoMExNet - Network enhancing the SoMEx app"</vt:lpstr>
      <vt:lpstr>"SoMExNet - Network enhancing the SoMEx app"</vt:lpstr>
      <vt:lpstr>"SoMExNet - Network enhancing the SoMEx app"</vt:lpstr>
      <vt:lpstr>Présentation PowerPoint</vt:lpstr>
      <vt:lpstr>Sequência cronológica  do processo de formação</vt:lpstr>
      <vt:lpstr>Caminho A  Do parceiro do projeto ao Parceiro Associado</vt:lpstr>
      <vt:lpstr>Caminho B  do Parceiro Associado ao Utilizador Final</vt:lpstr>
      <vt:lpstr>Caminho A/Caminho B  Do Parceiro do Projeto para o Parceiro Associado</vt:lpstr>
      <vt:lpstr>Caminho A  Do parceiro do projeto ao Parceiro Associado</vt:lpstr>
      <vt:lpstr>Caminho A  Do parceiro do projeto ao Parceiro Associado</vt:lpstr>
      <vt:lpstr>Caminho A  Do parceiro do projeto ao Parceiro Associado</vt:lpstr>
      <vt:lpstr>Caminho B  do Parceiro Associado aos Utilizadores Finais</vt:lpstr>
      <vt:lpstr>Caminho B  do Parceiro Associado aos Utilizadores Finais</vt:lpstr>
      <vt:lpstr>Caminho B  do Parceiro Associado aos Utilizadores Finais</vt:lpstr>
      <vt:lpstr>Caminho A/ Caminho B  Do Parceiro do Projeto para o Parceiro Associado</vt:lpstr>
      <vt:lpstr>"SoMExNet - Network enhancing the SoMEx app"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Caroline Bricteux</cp:lastModifiedBy>
  <cp:revision>374</cp:revision>
  <cp:lastPrinted>2019-02-05T11:19:10Z</cp:lastPrinted>
  <dcterms:created xsi:type="dcterms:W3CDTF">2014-10-06T10:05:01Z</dcterms:created>
  <dcterms:modified xsi:type="dcterms:W3CDTF">2019-12-23T11:11:04Z</dcterms:modified>
</cp:coreProperties>
</file>