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handoutMasterIdLst>
    <p:handoutMasterId r:id="rId20"/>
  </p:handoutMasterIdLst>
  <p:sldIdLst>
    <p:sldId id="338" r:id="rId2"/>
    <p:sldId id="357" r:id="rId3"/>
    <p:sldId id="358" r:id="rId4"/>
    <p:sldId id="340" r:id="rId5"/>
    <p:sldId id="341" r:id="rId6"/>
    <p:sldId id="361" r:id="rId7"/>
    <p:sldId id="372" r:id="rId8"/>
    <p:sldId id="360" r:id="rId9"/>
    <p:sldId id="373" r:id="rId10"/>
    <p:sldId id="363" r:id="rId11"/>
    <p:sldId id="364" r:id="rId12"/>
    <p:sldId id="365" r:id="rId13"/>
    <p:sldId id="367" r:id="rId14"/>
    <p:sldId id="368" r:id="rId15"/>
    <p:sldId id="369" r:id="rId16"/>
    <p:sldId id="370" r:id="rId17"/>
    <p:sldId id="371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én Blanco Martín" initials="BBM" lastIdx="1" clrIdx="0">
    <p:extLst>
      <p:ext uri="{19B8F6BF-5375-455C-9EA6-DF929625EA0E}">
        <p15:presenceInfo xmlns:p15="http://schemas.microsoft.com/office/powerpoint/2012/main" userId="S-1-5-21-352570450-1962050352-246082752-25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3 </a:t>
          </a:r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Fase </a:t>
          </a:r>
          <a:r>
            <a:rPr lang="it-IT" dirty="0"/>
            <a:t>2</a:t>
          </a:r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Fase </a:t>
          </a:r>
          <a:r>
            <a:rPr lang="it-IT" dirty="0"/>
            <a:t>1</a:t>
          </a:r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17056" custLinFactNeighborY="329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23938" custLinFactNeighborY="19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NeighborX="-77809" custLinFactNeighborY="-485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31680" custLinFactNeighborX="-100000" custLinFactNeighborY="-763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62503" custLinFactY="-31334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7710BB5-4E4D-4B85-9E89-5192431302BA}" type="presOf" srcId="{DC5B5194-622A-A44F-9D4C-89A6746D8CF0}" destId="{98BBA187-05ED-1049-8125-F77DDEB5CAA8}" srcOrd="0" destOrd="0" presId="urn:microsoft.com/office/officeart/2005/8/layout/StepDownProcess"/>
    <dgm:cxn modelId="{4222484B-0C88-4CA3-954A-519B86CAD614}" type="presOf" srcId="{0CF30F3B-CFFF-7842-A442-5AAEF1E69018}" destId="{B544381A-6D34-5F41-9F09-74C9090DEB6A}" srcOrd="0" destOrd="0" presId="urn:microsoft.com/office/officeart/2005/8/layout/StepDownProcess"/>
    <dgm:cxn modelId="{E1869ADA-240F-42C1-9E9F-2675BF8FAE19}" type="presOf" srcId="{598FEAE5-5849-6B47-9C70-CD3AE1CD013C}" destId="{8926E5F5-873E-644D-B771-8DAC1D49769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D250E24D-1777-4BAB-9172-5B3E0EA10680}" type="presOf" srcId="{390A9F9F-6BA4-AB40-A466-5E2022CD594F}" destId="{3A27D9D2-E590-114C-A0A1-347B8C01C0BC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10A5A2D7-5176-485D-BF53-68F9791D402A}" type="presOf" srcId="{3A9A5249-047C-6F46-9288-520D07DC559C}" destId="{FAA15ACD-C9B2-B949-809D-6C0FB04BB4B3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2D29E1A8-C9B5-44D9-9B8C-89FE685478CC}" type="presOf" srcId="{68494B02-FC5D-8243-8AFB-45395395917D}" destId="{4FF1AC7B-5A1A-7A40-B86C-BACE28880C3F}" srcOrd="0" destOrd="0" presId="urn:microsoft.com/office/officeart/2005/8/layout/StepDownProcess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74D3D2C4-DC8C-41F7-86D4-EFB62A632CF7}" type="presParOf" srcId="{B544381A-6D34-5F41-9F09-74C9090DEB6A}" destId="{6836F9F2-06C5-F64B-AD94-F1A98DCAC581}" srcOrd="0" destOrd="0" presId="urn:microsoft.com/office/officeart/2005/8/layout/StepDownProcess"/>
    <dgm:cxn modelId="{C5B48861-81C1-4D0F-AC3D-F65FE90439CD}" type="presParOf" srcId="{6836F9F2-06C5-F64B-AD94-F1A98DCAC581}" destId="{AAEE2770-BA8C-F345-9CC3-E499009A6F17}" srcOrd="0" destOrd="0" presId="urn:microsoft.com/office/officeart/2005/8/layout/StepDownProcess"/>
    <dgm:cxn modelId="{A2C7EE14-5CA4-4AA1-A897-22B0BA548DB6}" type="presParOf" srcId="{6836F9F2-06C5-F64B-AD94-F1A98DCAC581}" destId="{8926E5F5-873E-644D-B771-8DAC1D49769F}" srcOrd="1" destOrd="0" presId="urn:microsoft.com/office/officeart/2005/8/layout/StepDownProcess"/>
    <dgm:cxn modelId="{0E486D03-4869-4C1E-9D61-65FD02786DA1}" type="presParOf" srcId="{6836F9F2-06C5-F64B-AD94-F1A98DCAC581}" destId="{6D49EDE3-EEA9-CE44-8710-3DD5BE29850C}" srcOrd="2" destOrd="0" presId="urn:microsoft.com/office/officeart/2005/8/layout/StepDownProcess"/>
    <dgm:cxn modelId="{04E66577-2DF9-4A79-8029-5151AB215EDF}" type="presParOf" srcId="{B544381A-6D34-5F41-9F09-74C9090DEB6A}" destId="{EF8C47E8-6384-1547-B8A1-41559C3DB7D1}" srcOrd="1" destOrd="0" presId="urn:microsoft.com/office/officeart/2005/8/layout/StepDownProcess"/>
    <dgm:cxn modelId="{EC25E0C1-A4D0-415F-B63E-E6C5DF98A390}" type="presParOf" srcId="{B544381A-6D34-5F41-9F09-74C9090DEB6A}" destId="{F6AD1062-0FC4-B546-A6CC-173DCBC01EA6}" srcOrd="2" destOrd="0" presId="urn:microsoft.com/office/officeart/2005/8/layout/StepDownProcess"/>
    <dgm:cxn modelId="{1ABFD60B-B9E3-4F74-BB66-39630C95723C}" type="presParOf" srcId="{F6AD1062-0FC4-B546-A6CC-173DCBC01EA6}" destId="{0105DCDA-5789-D24B-8FEB-A29BD8C1ADAB}" srcOrd="0" destOrd="0" presId="urn:microsoft.com/office/officeart/2005/8/layout/StepDownProcess"/>
    <dgm:cxn modelId="{C1102348-55E9-458B-969B-7FEBD6A1FB3A}" type="presParOf" srcId="{F6AD1062-0FC4-B546-A6CC-173DCBC01EA6}" destId="{98BBA187-05ED-1049-8125-F77DDEB5CAA8}" srcOrd="1" destOrd="0" presId="urn:microsoft.com/office/officeart/2005/8/layout/StepDownProcess"/>
    <dgm:cxn modelId="{F3BF1EF5-7F1E-43DA-9E8E-7828028484B7}" type="presParOf" srcId="{F6AD1062-0FC4-B546-A6CC-173DCBC01EA6}" destId="{1502112A-7BBE-6147-A245-E66B309DDDC3}" srcOrd="2" destOrd="0" presId="urn:microsoft.com/office/officeart/2005/8/layout/StepDownProcess"/>
    <dgm:cxn modelId="{6FF64716-9586-403C-B25B-F41D74A6AC59}" type="presParOf" srcId="{B544381A-6D34-5F41-9F09-74C9090DEB6A}" destId="{973A44FA-F6EC-1D48-A4E8-8EBEFEA74630}" srcOrd="3" destOrd="0" presId="urn:microsoft.com/office/officeart/2005/8/layout/StepDownProcess"/>
    <dgm:cxn modelId="{0BBEADEC-1726-4EBD-B437-CCB8413F0ABE}" type="presParOf" srcId="{B544381A-6D34-5F41-9F09-74C9090DEB6A}" destId="{BDAF936D-F4C7-EB45-A5D9-949C343FD271}" srcOrd="4" destOrd="0" presId="urn:microsoft.com/office/officeart/2005/8/layout/StepDownProcess"/>
    <dgm:cxn modelId="{B2BA0519-F079-41BC-85D1-BF7688A50179}" type="presParOf" srcId="{BDAF936D-F4C7-EB45-A5D9-949C343FD271}" destId="{0D75C98D-83FF-594E-ACB0-01501AF9FDC8}" srcOrd="0" destOrd="0" presId="urn:microsoft.com/office/officeart/2005/8/layout/StepDownProcess"/>
    <dgm:cxn modelId="{A27ACE50-EE93-4F50-9B65-82D458EC63F9}" type="presParOf" srcId="{BDAF936D-F4C7-EB45-A5D9-949C343FD271}" destId="{FAA15ACD-C9B2-B949-809D-6C0FB04BB4B3}" srcOrd="1" destOrd="0" presId="urn:microsoft.com/office/officeart/2005/8/layout/StepDownProcess"/>
    <dgm:cxn modelId="{0111CFD6-5253-4036-B618-3A85865FC140}" type="presParOf" srcId="{BDAF936D-F4C7-EB45-A5D9-949C343FD271}" destId="{AF34CB2D-63DB-FD46-95D0-346E74753B39}" srcOrd="2" destOrd="0" presId="urn:microsoft.com/office/officeart/2005/8/layout/StepDownProcess"/>
    <dgm:cxn modelId="{FBBD0C19-3755-4AFF-B324-9685554CEEEA}" type="presParOf" srcId="{B544381A-6D34-5F41-9F09-74C9090DEB6A}" destId="{F7ABD03D-10F4-4644-BD65-559DBB8CEDA7}" srcOrd="5" destOrd="0" presId="urn:microsoft.com/office/officeart/2005/8/layout/StepDownProcess"/>
    <dgm:cxn modelId="{2D43FF0F-E4AE-45CC-B28D-1D045657AE1C}" type="presParOf" srcId="{B544381A-6D34-5F41-9F09-74C9090DEB6A}" destId="{A7782FF0-6D26-7440-9DE0-1125E3E2BDA3}" srcOrd="6" destOrd="0" presId="urn:microsoft.com/office/officeart/2005/8/layout/StepDownProcess"/>
    <dgm:cxn modelId="{4326F14D-AC7A-4AED-8DDB-FB5368B7115C}" type="presParOf" srcId="{A7782FF0-6D26-7440-9DE0-1125E3E2BDA3}" destId="{7A45FB45-0795-3548-A05F-A63C36451499}" srcOrd="0" destOrd="0" presId="urn:microsoft.com/office/officeart/2005/8/layout/StepDownProcess"/>
    <dgm:cxn modelId="{DAE5B23B-8821-4666-8B4E-2EA63C0D6F55}" type="presParOf" srcId="{A7782FF0-6D26-7440-9DE0-1125E3E2BDA3}" destId="{4FF1AC7B-5A1A-7A40-B86C-BACE28880C3F}" srcOrd="1" destOrd="0" presId="urn:microsoft.com/office/officeart/2005/8/layout/StepDownProcess"/>
    <dgm:cxn modelId="{3F9C735B-D8D0-4CEA-850D-6F87FE751D04}" type="presParOf" srcId="{A7782FF0-6D26-7440-9DE0-1125E3E2BDA3}" destId="{C0442ED0-5923-CC46-930E-A0E6811B02CB}" srcOrd="2" destOrd="0" presId="urn:microsoft.com/office/officeart/2005/8/layout/StepDownProcess"/>
    <dgm:cxn modelId="{91673F78-0DA5-41E8-B0CB-676455CBA06C}" type="presParOf" srcId="{B544381A-6D34-5F41-9F09-74C9090DEB6A}" destId="{2DFEFBBE-F35B-C047-A893-07B0609D04A9}" srcOrd="7" destOrd="0" presId="urn:microsoft.com/office/officeart/2005/8/layout/StepDownProcess"/>
    <dgm:cxn modelId="{2E59E477-1CFF-464B-9B13-5953467A47C6}" type="presParOf" srcId="{B544381A-6D34-5F41-9F09-74C9090DEB6A}" destId="{C6E23AC0-752F-E74D-9C38-7E1E03802849}" srcOrd="8" destOrd="0" presId="urn:microsoft.com/office/officeart/2005/8/layout/StepDownProcess"/>
    <dgm:cxn modelId="{B6F1B553-5675-4988-AF80-9AA071D155E5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598FEAE5-5849-6B47-9C70-CD3AE1CD013C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3147A1D-1DAC-4A21-B2E3-12A00D163863}" type="presOf" srcId="{DC5B5194-622A-A44F-9D4C-89A6746D8CF0}" destId="{98BBA187-05ED-1049-8125-F77DDEB5CAA8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8E01CC9C-57B6-441A-A915-D7984BD0F85A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98724C3F-5F07-4225-B2C3-87FF7148CF79}" type="presOf" srcId="{598FEAE5-5849-6B47-9C70-CD3AE1CD013C}" destId="{8926E5F5-873E-644D-B771-8DAC1D49769F}" srcOrd="0" destOrd="0" presId="urn:microsoft.com/office/officeart/2005/8/layout/StepDownProcess"/>
    <dgm:cxn modelId="{B3EF39B0-2DDB-4370-89E1-9BFC3FDFE7BF}" type="presParOf" srcId="{B544381A-6D34-5F41-9F09-74C9090DEB6A}" destId="{6836F9F2-06C5-F64B-AD94-F1A98DCAC581}" srcOrd="0" destOrd="0" presId="urn:microsoft.com/office/officeart/2005/8/layout/StepDownProcess"/>
    <dgm:cxn modelId="{99B83170-5EAC-4F74-96E2-981EC20484F7}" type="presParOf" srcId="{6836F9F2-06C5-F64B-AD94-F1A98DCAC581}" destId="{AAEE2770-BA8C-F345-9CC3-E499009A6F17}" srcOrd="0" destOrd="0" presId="urn:microsoft.com/office/officeart/2005/8/layout/StepDownProcess"/>
    <dgm:cxn modelId="{C2E8C415-6D18-42C9-B5CC-4ACC52FC555D}" type="presParOf" srcId="{6836F9F2-06C5-F64B-AD94-F1A98DCAC581}" destId="{8926E5F5-873E-644D-B771-8DAC1D49769F}" srcOrd="1" destOrd="0" presId="urn:microsoft.com/office/officeart/2005/8/layout/StepDownProcess"/>
    <dgm:cxn modelId="{85397D97-D69C-4BA5-B331-C0696B8C51B9}" type="presParOf" srcId="{6836F9F2-06C5-F64B-AD94-F1A98DCAC581}" destId="{6D49EDE3-EEA9-CE44-8710-3DD5BE29850C}" srcOrd="2" destOrd="0" presId="urn:microsoft.com/office/officeart/2005/8/layout/StepDownProcess"/>
    <dgm:cxn modelId="{8BDC64BD-356B-4468-A552-370B4CCED2AE}" type="presParOf" srcId="{B544381A-6D34-5F41-9F09-74C9090DEB6A}" destId="{EF8C47E8-6384-1547-B8A1-41559C3DB7D1}" srcOrd="1" destOrd="0" presId="urn:microsoft.com/office/officeart/2005/8/layout/StepDownProcess"/>
    <dgm:cxn modelId="{B4C38826-9509-4ED4-BA9B-E463008226A5}" type="presParOf" srcId="{B544381A-6D34-5F41-9F09-74C9090DEB6A}" destId="{F6AD1062-0FC4-B546-A6CC-173DCBC01EA6}" srcOrd="2" destOrd="0" presId="urn:microsoft.com/office/officeart/2005/8/layout/StepDownProcess"/>
    <dgm:cxn modelId="{ADD4E377-7B96-44B1-9C65-D73699EA4F09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Fase </a:t>
          </a:r>
          <a:r>
            <a:rPr lang="it-IT" dirty="0"/>
            <a:t>1</a:t>
          </a:r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Fase </a:t>
          </a:r>
          <a:r>
            <a:rPr lang="it-IT" dirty="0"/>
            <a:t>2</a:t>
          </a:r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F10321B4-EB8E-410C-8D64-CDFD79629FED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D30C2576-0347-40D2-A10F-CE582B3E5F75}" type="presOf" srcId="{0CF30F3B-CFFF-7842-A442-5AAEF1E69018}" destId="{B544381A-6D34-5F41-9F09-74C9090DEB6A}" srcOrd="0" destOrd="0" presId="urn:microsoft.com/office/officeart/2005/8/layout/StepDownProcess"/>
    <dgm:cxn modelId="{B1F27713-ECDD-42DF-8B2A-3A1A7C7861CB}" type="presOf" srcId="{DC5B5194-622A-A44F-9D4C-89A6746D8CF0}" destId="{98BBA187-05ED-1049-8125-F77DDEB5CAA8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8A38FAB2-A41B-4D2B-8FFB-2154930C7D1B}" type="presParOf" srcId="{B544381A-6D34-5F41-9F09-74C9090DEB6A}" destId="{6836F9F2-06C5-F64B-AD94-F1A98DCAC581}" srcOrd="0" destOrd="0" presId="urn:microsoft.com/office/officeart/2005/8/layout/StepDownProcess"/>
    <dgm:cxn modelId="{2272A28F-FC64-4ED9-BE65-3E8EEE95BACB}" type="presParOf" srcId="{6836F9F2-06C5-F64B-AD94-F1A98DCAC581}" destId="{AAEE2770-BA8C-F345-9CC3-E499009A6F17}" srcOrd="0" destOrd="0" presId="urn:microsoft.com/office/officeart/2005/8/layout/StepDownProcess"/>
    <dgm:cxn modelId="{20DFD94A-E8A5-47C2-B935-A81FDF6EEA54}" type="presParOf" srcId="{6836F9F2-06C5-F64B-AD94-F1A98DCAC581}" destId="{8926E5F5-873E-644D-B771-8DAC1D49769F}" srcOrd="1" destOrd="0" presId="urn:microsoft.com/office/officeart/2005/8/layout/StepDownProcess"/>
    <dgm:cxn modelId="{52E72DF2-5D34-4DE1-A023-F96DBFCF0B25}" type="presParOf" srcId="{6836F9F2-06C5-F64B-AD94-F1A98DCAC581}" destId="{6D49EDE3-EEA9-CE44-8710-3DD5BE29850C}" srcOrd="2" destOrd="0" presId="urn:microsoft.com/office/officeart/2005/8/layout/StepDownProcess"/>
    <dgm:cxn modelId="{DEDDF8C3-F12C-48FD-BFAC-F696641120AB}" type="presParOf" srcId="{B544381A-6D34-5F41-9F09-74C9090DEB6A}" destId="{EF8C47E8-6384-1547-B8A1-41559C3DB7D1}" srcOrd="1" destOrd="0" presId="urn:microsoft.com/office/officeart/2005/8/layout/StepDownProcess"/>
    <dgm:cxn modelId="{49A1BAD8-2849-42B1-B023-E55E9352CEED}" type="presParOf" srcId="{B544381A-6D34-5F41-9F09-74C9090DEB6A}" destId="{F6AD1062-0FC4-B546-A6CC-173DCBC01EA6}" srcOrd="2" destOrd="0" presId="urn:microsoft.com/office/officeart/2005/8/layout/StepDownProcess"/>
    <dgm:cxn modelId="{516EFD94-8C81-42A0-BF04-2E8FB48C2E25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C30043B9-57E7-4602-8C83-B998D44171B2}">
      <dgm:prSet phldrT="[Testo]"/>
      <dgm:spPr/>
      <dgm:t>
        <a:bodyPr/>
        <a:lstStyle/>
        <a:p>
          <a:r>
            <a:rPr lang="it-IT" dirty="0" smtClean="0"/>
            <a:t>Fase </a:t>
          </a:r>
          <a:r>
            <a:rPr lang="it-IT" dirty="0"/>
            <a:t>3</a:t>
          </a:r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it-I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0D5D4840-FF20-41D8-92C1-A1572BD7724F}" type="presOf" srcId="{0CF30F3B-CFFF-7842-A442-5AAEF1E69018}" destId="{B544381A-6D34-5F41-9F09-74C9090DEB6A}" srcOrd="0" destOrd="0" presId="urn:microsoft.com/office/officeart/2005/8/layout/StepDownProcess"/>
    <dgm:cxn modelId="{4B2AF2AE-31B5-43A3-9945-B6C24FD6974A}" type="presOf" srcId="{C30043B9-57E7-4602-8C83-B998D44171B2}" destId="{FFCFCDEE-3C11-48C9-9197-7DCD10BB5DA3}" srcOrd="0" destOrd="0" presId="urn:microsoft.com/office/officeart/2005/8/layout/StepDownProcess"/>
    <dgm:cxn modelId="{12202904-7C9C-4C90-82AC-148CBF2C68DB}" type="presParOf" srcId="{B544381A-6D34-5F41-9F09-74C9090DEB6A}" destId="{B7D3EC09-761D-4B8C-B339-F598BA589E55}" srcOrd="0" destOrd="0" presId="urn:microsoft.com/office/officeart/2005/8/layout/StepDownProcess"/>
    <dgm:cxn modelId="{6FDAE8BE-E248-4937-B1DE-9731DB8020D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08/07/2019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08-07-19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08/07/2019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20240" y="3462903"/>
            <a:ext cx="6939805" cy="720080"/>
          </a:xfrm>
        </p:spPr>
        <p:txBody>
          <a:bodyPr/>
          <a:lstStyle/>
          <a:p>
            <a:pPr algn="l"/>
            <a:r>
              <a:rPr lang="en-GB" sz="3200" b="1" dirty="0"/>
              <a:t>SoMExNet </a:t>
            </a:r>
            <a:br>
              <a:rPr lang="en-GB" sz="3200" b="1" dirty="0"/>
            </a:br>
            <a:r>
              <a:rPr lang="en-GB" sz="3200" b="1" dirty="0"/>
              <a:t/>
            </a:r>
            <a:br>
              <a:rPr lang="en-GB" sz="3200" b="1" dirty="0"/>
            </a:br>
            <a:r>
              <a:rPr lang="es-ES" sz="2800" b="1" dirty="0" smtClean="0"/>
              <a:t>Proceso piloto</a:t>
            </a:r>
            <a:r>
              <a:rPr lang="es-ES" sz="2800" dirty="0" smtClean="0"/>
              <a:t>	</a:t>
            </a:r>
            <a:endParaRPr lang="es-ES" sz="28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</a:t>
            </a:r>
            <a:r>
              <a:rPr lang="en-GB" sz="3200" b="1" dirty="0" smtClean="0"/>
              <a:t> </a:t>
            </a:r>
            <a:r>
              <a:rPr lang="en-GB" sz="3200" b="1" dirty="0"/>
              <a:t>A </a:t>
            </a:r>
            <a:br>
              <a:rPr lang="en-GB" sz="3200" b="1" dirty="0"/>
            </a:br>
            <a:r>
              <a:rPr lang="es-ES" sz="2200" b="1" dirty="0" smtClean="0"/>
              <a:t>Del socio del proyecto al socio asociado</a:t>
            </a:r>
            <a:endParaRPr lang="es-ES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en FASE </a:t>
            </a:r>
            <a:r>
              <a:rPr lang="it-IT" sz="1800" b="1" u="sng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kern="1200" dirty="0" smtClean="0"/>
                <a:t>Fase </a:t>
              </a:r>
              <a:r>
                <a:rPr lang="it-IT" sz="2500" kern="1200" dirty="0"/>
                <a:t>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5976664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smtClean="0"/>
                <a:t>Formación</a:t>
              </a:r>
              <a:endParaRPr lang="it-IT" b="1" dirty="0"/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Paso </a:t>
            </a:r>
            <a:r>
              <a:rPr lang="it-IT" dirty="0"/>
              <a:t>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40601"/>
              </p:ext>
            </p:extLst>
          </p:nvPr>
        </p:nvGraphicFramePr>
        <p:xfrm>
          <a:off x="179511" y="3204160"/>
          <a:ext cx="8712969" cy="36538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79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143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137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569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4786"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0" dirty="0" smtClean="0"/>
                        <a:t>METODOLOGÍA</a:t>
                      </a:r>
                      <a:endParaRPr lang="it-IT" sz="11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29054"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/>
                        <a:t>A</a:t>
                      </a:r>
                    </a:p>
                    <a:p>
                      <a:pPr algn="ctr"/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smtClean="0"/>
                        <a:t>Proyectos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dirty="0" smtClean="0"/>
                        <a:t>SoMEX y SoMExNet</a:t>
                      </a:r>
                      <a:endParaRPr lang="it-IT" sz="1500" b="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 smtClean="0"/>
                        <a:t>Aplicación SoMExNet</a:t>
                      </a:r>
                      <a:r>
                        <a:rPr lang="it-IT" sz="1500" baseline="0" dirty="0" smtClean="0"/>
                        <a:t>:</a:t>
                      </a:r>
                      <a:endParaRPr lang="it-IT" sz="1500" dirty="0"/>
                    </a:p>
                    <a:p>
                      <a:r>
                        <a:rPr lang="it-IT" sz="1500" dirty="0" smtClean="0"/>
                        <a:t>Herramienta</a:t>
                      </a:r>
                      <a:r>
                        <a:rPr lang="it-IT" sz="1500" baseline="0" dirty="0" smtClean="0"/>
                        <a:t> </a:t>
                      </a:r>
                      <a:r>
                        <a:rPr lang="it-IT" sz="1500" dirty="0" smtClean="0"/>
                        <a:t>1 y </a:t>
                      </a:r>
                      <a:r>
                        <a:rPr lang="it-IT" sz="1500" dirty="0"/>
                        <a:t>2</a:t>
                      </a:r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it-IT" sz="1500" baseline="0" dirty="0"/>
                    </a:p>
                    <a:p>
                      <a:endParaRPr lang="en-US" sz="1500" baseline="0" dirty="0"/>
                    </a:p>
                    <a:p>
                      <a:endParaRPr lang="en-US" sz="700" baseline="0" dirty="0"/>
                    </a:p>
                    <a:p>
                      <a:r>
                        <a:rPr lang="es-ES" sz="1500" baseline="0" noProof="0" dirty="0" smtClean="0"/>
                        <a:t>Proceso de evaluación</a:t>
                      </a:r>
                    </a:p>
                    <a:p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s-ES" sz="1500" b="0" i="0" baseline="0" noProof="0" dirty="0" smtClean="0"/>
                        <a:t>Diapositiva sobre </a:t>
                      </a:r>
                      <a:r>
                        <a:rPr lang="es-ES" sz="1500" b="0" i="0" baseline="0" noProof="0" dirty="0" err="1" smtClean="0"/>
                        <a:t>SoMEX</a:t>
                      </a:r>
                      <a:r>
                        <a:rPr lang="es-ES" sz="1500" b="0" i="0" baseline="0" noProof="0" dirty="0" smtClean="0"/>
                        <a:t> y </a:t>
                      </a:r>
                      <a:r>
                        <a:rPr lang="es-ES" sz="1500" b="0" i="0" baseline="0" noProof="0" dirty="0" err="1" smtClean="0"/>
                        <a:t>SoMEXnet</a:t>
                      </a:r>
                      <a:r>
                        <a:rPr lang="es-ES" sz="1500" b="0" i="0" baseline="0" noProof="0" dirty="0" smtClean="0"/>
                        <a:t>/diapositivas sobre formación</a:t>
                      </a:r>
                      <a:endParaRPr lang="es-ES" sz="1500" u="sng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400" u="sng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 smtClean="0">
                          <a:solidFill>
                            <a:schemeClr val="tx1"/>
                          </a:solidFill>
                        </a:rPr>
                        <a:t>Herramienta 1- kit de usuarios </a:t>
                      </a:r>
                      <a:endParaRPr lang="it-IT" sz="1500" u="none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it-IT" sz="1500" dirty="0" smtClean="0">
                          <a:solidFill>
                            <a:schemeClr val="tx1"/>
                          </a:solidFill>
                        </a:rPr>
                        <a:t>Guía de usuario</a:t>
                      </a:r>
                      <a:r>
                        <a:rPr lang="it-IT" sz="1500" baseline="0" dirty="0" smtClean="0">
                          <a:solidFill>
                            <a:schemeClr val="tx1"/>
                          </a:solidFill>
                        </a:rPr>
                        <a:t> y</a:t>
                      </a:r>
                      <a:r>
                        <a:rPr lang="it-IT" sz="1500" dirty="0" smtClean="0">
                          <a:solidFill>
                            <a:schemeClr val="tx1"/>
                          </a:solidFill>
                        </a:rPr>
                        <a:t> tutorial</a:t>
                      </a: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it-IT" sz="15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u="sng" dirty="0">
                          <a:solidFill>
                            <a:schemeClr val="tx1"/>
                          </a:solidFill>
                        </a:rPr>
                        <a:t>Tool</a:t>
                      </a:r>
                      <a:r>
                        <a:rPr lang="it-IT" sz="1500" u="sng" baseline="0" dirty="0">
                          <a:solidFill>
                            <a:schemeClr val="tx1"/>
                          </a:solidFill>
                        </a:rPr>
                        <a:t> 2 </a:t>
                      </a:r>
                      <a:r>
                        <a:rPr lang="it-IT" sz="1500" u="sng" baseline="0" dirty="0" smtClean="0">
                          <a:solidFill>
                            <a:schemeClr val="tx1"/>
                          </a:solidFill>
                        </a:rPr>
                        <a:t>–kit pedagógico</a:t>
                      </a:r>
                      <a:endParaRPr lang="it-IT" sz="1500" u="non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>
                        <a:buFont typeface="Arial"/>
                        <a:buNone/>
                      </a:pPr>
                      <a:r>
                        <a:rPr lang="it-IT" sz="1500" u="none" baseline="0" dirty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s-ES" sz="1500" u="none" baseline="0" dirty="0" smtClean="0">
                          <a:solidFill>
                            <a:schemeClr val="tx1"/>
                          </a:solidFill>
                        </a:rPr>
                        <a:t>Presentación de la App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s-ES" sz="1500" baseline="0" noProof="0" dirty="0" smtClean="0">
                          <a:solidFill>
                            <a:schemeClr val="tx1"/>
                          </a:solidFill>
                        </a:rPr>
                        <a:t>presentación </a:t>
                      </a:r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Prezi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es-ES" sz="1500" baseline="0" noProof="0" dirty="0" smtClean="0">
                          <a:solidFill>
                            <a:schemeClr val="tx1"/>
                          </a:solidFill>
                        </a:rPr>
                        <a:t>infografía </a:t>
                      </a:r>
                      <a:endParaRPr lang="es-ES" sz="1500" baseline="0" noProof="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500" dirty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s-ES" sz="1500" noProof="0" dirty="0" smtClean="0"/>
                        <a:t>Diapositivas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Kit de </a:t>
                      </a:r>
                      <a:r>
                        <a:rPr lang="es-ES" sz="1500" noProof="0" dirty="0" smtClean="0"/>
                        <a:t>instrumentos de</a:t>
                      </a:r>
                      <a:r>
                        <a:rPr lang="es-ES" sz="1500" baseline="0" noProof="0" dirty="0" smtClean="0"/>
                        <a:t> evaluación</a:t>
                      </a:r>
                      <a:endParaRPr lang="es-ES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0" dirty="0" smtClean="0"/>
                        <a:t>Email</a:t>
                      </a:r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Email: </a:t>
            </a:r>
            <a:r>
              <a:rPr lang="es-ES" sz="1500" dirty="0" smtClean="0"/>
              <a:t>Envío de diapositivas, herramientas (1-kit de usuario y 2-kit pedagógico) e instrumentos de evaluación</a:t>
            </a:r>
            <a:endParaRPr lang="es-ES" sz="1500" dirty="0"/>
          </a:p>
        </p:txBody>
      </p:sp>
    </p:spTree>
    <p:extLst>
      <p:ext uri="{BB962C8B-B14F-4D97-AF65-F5344CB8AC3E}">
        <p14:creationId xmlns:p14="http://schemas.microsoft.com/office/powerpoint/2010/main" val="3015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</a:t>
            </a:r>
            <a:r>
              <a:rPr lang="en-GB" sz="3200" b="1" dirty="0" smtClean="0"/>
              <a:t> </a:t>
            </a:r>
            <a:r>
              <a:rPr lang="en-GB" sz="3200" b="1" dirty="0"/>
              <a:t>A </a:t>
            </a:r>
            <a:br>
              <a:rPr lang="en-GB" sz="3200" b="1" dirty="0"/>
            </a:br>
            <a:r>
              <a:rPr lang="es-ES" sz="2200" b="1" dirty="0"/>
              <a:t>Del socio del proyecto al socio asociado</a:t>
            </a:r>
            <a:endParaRPr lang="en-GB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en FASE </a:t>
            </a:r>
            <a:r>
              <a:rPr lang="it-IT" sz="1800" b="1" u="sng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smtClean="0"/>
                <a:t>Formación</a:t>
              </a:r>
              <a:endParaRPr lang="it-IT" b="1" dirty="0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Paso </a:t>
              </a:r>
              <a:r>
                <a:rPr lang="it-IT" dirty="0"/>
                <a:t>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b="1" i="1" dirty="0" smtClean="0">
                  <a:solidFill>
                    <a:srgbClr val="008000"/>
                  </a:solidFill>
                </a:rPr>
                <a:t>Presencial*</a:t>
              </a:r>
              <a:endParaRPr lang="it-IT" sz="1500" dirty="0"/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895258"/>
              </p:ext>
            </p:extLst>
          </p:nvPr>
        </p:nvGraphicFramePr>
        <p:xfrm>
          <a:off x="179513" y="2780928"/>
          <a:ext cx="8733458" cy="35052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74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1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4749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600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9919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6508"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dirty="0" smtClean="0"/>
                        <a:t>METODOLOGÍA</a:t>
                      </a:r>
                      <a:endParaRPr lang="it-IT" sz="12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6452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baseline="0" dirty="0"/>
                        <a:t>B</a:t>
                      </a: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500" i="0" dirty="0"/>
                    </a:p>
                    <a:p>
                      <a:endParaRPr lang="en-US" sz="1400" i="0" dirty="0"/>
                    </a:p>
                    <a:p>
                      <a:r>
                        <a:rPr lang="en-US" sz="1400" i="0" dirty="0"/>
                        <a:t>30 min</a:t>
                      </a:r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dirty="0"/>
                    </a:p>
                    <a:p>
                      <a:endParaRPr lang="en-US" sz="1400" i="0" baseline="0" dirty="0"/>
                    </a:p>
                    <a:p>
                      <a:r>
                        <a:rPr lang="en-US" sz="1300" i="0" baseline="0" dirty="0"/>
                        <a:t>120min</a:t>
                      </a:r>
                    </a:p>
                    <a:p>
                      <a:endParaRPr lang="en-US" sz="1400" i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err="1"/>
                        <a:t>SoMEX</a:t>
                      </a:r>
                      <a:r>
                        <a:rPr lang="en-US" sz="1500" i="0" dirty="0"/>
                        <a:t> and </a:t>
                      </a:r>
                      <a:r>
                        <a:rPr lang="en-US" sz="1500" i="0" dirty="0" smtClean="0"/>
                        <a:t>SoMExNet:</a:t>
                      </a:r>
                      <a:r>
                        <a:rPr lang="en-US" sz="1500" i="0" baseline="0" dirty="0" smtClean="0"/>
                        <a:t> </a:t>
                      </a:r>
                      <a:r>
                        <a:rPr lang="es-ES" sz="1500" i="1" noProof="0" dirty="0" smtClean="0"/>
                        <a:t>objetivos y contenidos</a:t>
                      </a:r>
                      <a:endParaRPr lang="es-ES" sz="800" i="1" noProof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1500" i="0" dirty="0" smtClean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SoMExNet:</a:t>
                      </a:r>
                      <a:r>
                        <a:rPr lang="en-US" sz="1500" i="0" baseline="0" dirty="0" smtClean="0"/>
                        <a:t> </a:t>
                      </a:r>
                      <a:r>
                        <a:rPr lang="es-ES" sz="1500" i="1" baseline="0" noProof="0" dirty="0" smtClean="0"/>
                        <a:t>el proceso de formación</a:t>
                      </a:r>
                      <a:endParaRPr lang="es-ES" sz="600" i="1" baseline="0" noProof="0" dirty="0" smtClean="0"/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endParaRPr lang="en-US" sz="500" i="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500" i="0" dirty="0" smtClean="0"/>
                        <a:t>App de SoMExNet: </a:t>
                      </a:r>
                      <a:r>
                        <a:rPr lang="es-ES" sz="1500" i="1" noProof="0" dirty="0" smtClean="0"/>
                        <a:t>objetivos y contenidos</a:t>
                      </a:r>
                      <a:endParaRPr lang="en-US" sz="1500" i="1" dirty="0"/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1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ES" sz="1500" i="0" noProof="0" dirty="0" smtClean="0"/>
                        <a:t>Herramienta</a:t>
                      </a:r>
                      <a:r>
                        <a:rPr lang="en-US" sz="1500" i="0" dirty="0" smtClean="0"/>
                        <a:t> </a:t>
                      </a:r>
                      <a:r>
                        <a:rPr lang="en-US" sz="1500" i="0" dirty="0"/>
                        <a:t>1: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 smtClean="0"/>
                        <a:t>kit </a:t>
                      </a:r>
                      <a:r>
                        <a:rPr lang="es-ES" sz="1500" i="1" noProof="0" dirty="0" smtClean="0"/>
                        <a:t>de usuario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ES" sz="1500" i="0" noProof="0" dirty="0" smtClean="0"/>
                        <a:t>Herramienta</a:t>
                      </a:r>
                      <a:r>
                        <a:rPr lang="en-US" sz="1500" i="0" dirty="0" smtClean="0"/>
                        <a:t> </a:t>
                      </a:r>
                      <a:r>
                        <a:rPr lang="en-US" sz="1500" i="0" dirty="0"/>
                        <a:t>2:</a:t>
                      </a:r>
                      <a:r>
                        <a:rPr lang="en-US" sz="1500" i="0" baseline="0" dirty="0"/>
                        <a:t> </a:t>
                      </a:r>
                      <a:r>
                        <a:rPr lang="en-US" sz="1500" i="1" dirty="0" smtClean="0"/>
                        <a:t>kit</a:t>
                      </a:r>
                      <a:r>
                        <a:rPr lang="en-US" sz="1500" i="1" baseline="0" dirty="0" smtClean="0"/>
                        <a:t> </a:t>
                      </a:r>
                      <a:r>
                        <a:rPr lang="es-ES" sz="1500" i="1" baseline="0" noProof="0" dirty="0" smtClean="0"/>
                        <a:t>pedagógico</a:t>
                      </a:r>
                      <a:endParaRPr lang="es-ES" sz="1500" i="1" noProof="0" dirty="0" smtClean="0"/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500" i="0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s-ES" sz="1500" baseline="0" noProof="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s-ES" sz="1500" baseline="0" noProof="0" dirty="0" smtClean="0"/>
                        <a:t>Proceso de evaluación: </a:t>
                      </a:r>
                      <a:r>
                        <a:rPr lang="es-ES" sz="1500" i="1" baseline="0" noProof="0" dirty="0" smtClean="0"/>
                        <a:t>objetivos y contenido/tipos de cuestionarios</a:t>
                      </a:r>
                      <a:endParaRPr lang="es-ES" sz="1500" i="1" baseline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 smtClean="0"/>
                        <a:t>Diapositivas</a:t>
                      </a:r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marR="0" indent="-1778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aseline="0" dirty="0" smtClean="0"/>
                        <a:t>Diapositivas</a:t>
                      </a:r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algn="l"/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Demostración web</a:t>
                      </a:r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 smtClean="0"/>
                        <a:t>Herramientas</a:t>
                      </a:r>
                      <a:endParaRPr lang="it-IT" sz="1200" dirty="0"/>
                    </a:p>
                    <a:p>
                      <a:pPr algn="l"/>
                      <a:endParaRPr lang="it-IT" sz="1200" baseline="0" dirty="0"/>
                    </a:p>
                    <a:p>
                      <a:pPr algn="l"/>
                      <a:endParaRPr lang="it-IT" sz="1200" baseline="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baseline="0" dirty="0" smtClean="0"/>
                        <a:t>Diapositivas</a:t>
                      </a:r>
                      <a:endParaRPr lang="it-IT" sz="1200" dirty="0"/>
                    </a:p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Kit </a:t>
                      </a:r>
                      <a:r>
                        <a:rPr lang="it-IT" sz="1200" dirty="0" smtClean="0"/>
                        <a:t>de instrumentos de evaluación</a:t>
                      </a:r>
                      <a:endParaRPr lang="it-IT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it-IT" sz="1500" dirty="0" smtClean="0"/>
                        <a:t>Presencial</a:t>
                      </a:r>
                      <a:r>
                        <a:rPr lang="it-IT" sz="1500" baseline="0" dirty="0" smtClean="0"/>
                        <a:t>* </a:t>
                      </a:r>
                      <a:r>
                        <a:rPr lang="it-IT" sz="1500" baseline="0" dirty="0"/>
                        <a:t/>
                      </a:r>
                      <a:br>
                        <a:rPr lang="it-IT" sz="1500" baseline="0" dirty="0"/>
                      </a:br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baseline="0" dirty="0"/>
                    </a:p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133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s-ES" sz="1500" i="0" noProof="0" dirty="0" smtClean="0"/>
                        <a:t>Preguntas finales</a:t>
                      </a:r>
                      <a:endParaRPr lang="es-ES" sz="1500" i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s-ES" sz="1500" i="1" dirty="0" smtClean="0"/>
              <a:t>Alternativamente se podrá hacer formación a distancia, por ejemplo, p</a:t>
            </a:r>
            <a:r>
              <a:rPr lang="en-US" sz="1500" i="1" dirty="0" smtClean="0"/>
              <a:t>or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88626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</a:t>
            </a:r>
            <a:r>
              <a:rPr lang="en-GB" sz="3200" b="1" dirty="0" smtClean="0"/>
              <a:t> </a:t>
            </a:r>
            <a:r>
              <a:rPr lang="en-GB" sz="3200" b="1" dirty="0"/>
              <a:t>A </a:t>
            </a:r>
            <a:br>
              <a:rPr lang="en-GB" sz="3200" b="1" dirty="0"/>
            </a:br>
            <a:r>
              <a:rPr lang="es-ES" sz="2200" b="1" dirty="0" smtClean="0"/>
              <a:t>Del socio del proyecto al socio asociado</a:t>
            </a:r>
            <a:endParaRPr lang="es-ES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en FASE </a:t>
            </a:r>
            <a:r>
              <a:rPr lang="it-IT" sz="1800" b="1" u="sng" dirty="0">
                <a:solidFill>
                  <a:schemeClr val="tx1"/>
                </a:solidFill>
              </a:rPr>
              <a:t>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 smtClean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2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b="1" dirty="0" smtClean="0"/>
                <a:t>Seguimiento</a:t>
              </a:r>
              <a:endParaRPr lang="it-I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Paso </a:t>
            </a:r>
            <a:r>
              <a:rPr lang="it-IT" dirty="0"/>
              <a:t>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i="1" dirty="0" smtClean="0">
                <a:solidFill>
                  <a:srgbClr val="008000"/>
                </a:solidFill>
              </a:rPr>
              <a:t>Presencial*: </a:t>
            </a:r>
            <a:r>
              <a:rPr lang="it-IT" sz="1600" i="1" dirty="0" smtClean="0">
                <a:solidFill>
                  <a:srgbClr val="008000"/>
                </a:solidFill>
              </a:rPr>
              <a:t> </a:t>
            </a:r>
            <a:endParaRPr lang="it-IT" sz="1600" i="1" dirty="0">
              <a:solidFill>
                <a:srgbClr val="00800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217513"/>
              </p:ext>
            </p:extLst>
          </p:nvPr>
        </p:nvGraphicFramePr>
        <p:xfrm>
          <a:off x="307481" y="3356993"/>
          <a:ext cx="8568953" cy="217398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19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059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594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78505"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dirty="0" smtClean="0"/>
                        <a:t>METODOLOGÍA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dirty="0"/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Proyecto SoMEXNet</a:t>
                      </a:r>
                      <a:endParaRPr lang="it-IT" sz="15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/>
                        <a:t> </a:t>
                      </a:r>
                      <a:r>
                        <a:rPr lang="es-ES" sz="1500" noProof="0" dirty="0" smtClean="0"/>
                        <a:t>Entrevista </a:t>
                      </a:r>
                      <a:r>
                        <a:rPr lang="es-ES" sz="1500" noProof="0" dirty="0" err="1" smtClean="0"/>
                        <a:t>semi</a:t>
                      </a:r>
                      <a:r>
                        <a:rPr lang="es-ES" sz="1500" noProof="0" dirty="0" smtClean="0"/>
                        <a:t>-estructurada</a:t>
                      </a:r>
                    </a:p>
                    <a:p>
                      <a:pPr algn="ctr"/>
                      <a:endParaRPr lang="it-I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aseline="0" dirty="0" smtClean="0"/>
                        <a:t>Presencial*</a:t>
                      </a:r>
                      <a:endParaRPr lang="it-IT" sz="15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55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 de SoMExNet</a:t>
                      </a:r>
                      <a:endParaRPr lang="it-IT" sz="15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it-IT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Herramientas SoMExNet </a:t>
                      </a:r>
                      <a:r>
                        <a:rPr lang="it-IT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(kit de usuarios; 2-kit pedagógico)</a:t>
                      </a:r>
                      <a:endParaRPr lang="it-IT" sz="12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Contenidos formativos</a:t>
                      </a:r>
                      <a:endParaRPr lang="it-IT" sz="15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>
                        <a:buFont typeface="Arial" panose="020B0604020202020204" pitchFamily="34" charset="0"/>
                        <a:buChar char="•"/>
                      </a:pPr>
                      <a:r>
                        <a:rPr lang="it-IT" sz="1500" baseline="0" dirty="0" smtClean="0"/>
                        <a:t>Cuestionario</a:t>
                      </a:r>
                      <a:endParaRPr lang="it-IT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s-ES" sz="1500" i="1" dirty="0"/>
              <a:t>Alternativamente se podrá hacer formación a distancia, por ejemplo, p</a:t>
            </a:r>
            <a:r>
              <a:rPr lang="en-US" sz="1500" i="1" dirty="0"/>
              <a:t>or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346448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rgbClr val="72A528"/>
                </a:solidFill>
              </a:rPr>
              <a:t>Ruta</a:t>
            </a:r>
            <a:r>
              <a:rPr lang="en-GB" sz="3200" b="1" dirty="0" smtClean="0">
                <a:solidFill>
                  <a:srgbClr val="72A528"/>
                </a:solidFill>
              </a:rPr>
              <a:t> </a:t>
            </a:r>
            <a:r>
              <a:rPr lang="en-GB" sz="3200" b="1" dirty="0">
                <a:solidFill>
                  <a:srgbClr val="72A528"/>
                </a:solidFill>
              </a:rPr>
              <a:t>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s-ES" sz="2200" b="1" dirty="0" smtClean="0">
                <a:solidFill>
                  <a:srgbClr val="72A528"/>
                </a:solidFill>
              </a:rPr>
              <a:t>de los socios asociados a los usuarios finales</a:t>
            </a:r>
            <a:endParaRPr lang="es-ES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</a:t>
            </a:r>
            <a:r>
              <a:rPr lang="it-IT" sz="1800" b="1" u="sng" dirty="0">
                <a:solidFill>
                  <a:schemeClr val="tx1"/>
                </a:solidFill>
              </a:rPr>
              <a:t>e</a:t>
            </a:r>
            <a:r>
              <a:rPr lang="it-IT" sz="1800" b="1" u="sng" dirty="0" smtClean="0">
                <a:solidFill>
                  <a:schemeClr val="tx1"/>
                </a:solidFill>
              </a:rPr>
              <a:t>n FASE </a:t>
            </a:r>
            <a:r>
              <a:rPr lang="it-IT" sz="1800" b="1" u="sng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271943" cy="93744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b="1" dirty="0" smtClean="0"/>
                <a:t>Formación</a:t>
              </a:r>
              <a:endParaRPr lang="it-I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Paso </a:t>
            </a:r>
            <a:r>
              <a:rPr lang="it-IT" dirty="0"/>
              <a:t>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988027"/>
              </p:ext>
            </p:extLst>
          </p:nvPr>
        </p:nvGraphicFramePr>
        <p:xfrm>
          <a:off x="323528" y="3861048"/>
          <a:ext cx="8424936" cy="22910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923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01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METODOLOGÍA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500" dirty="0"/>
                        <a:t>A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b="0" noProof="0" dirty="0" smtClean="0"/>
                        <a:t>Proyectos</a:t>
                      </a:r>
                      <a:r>
                        <a:rPr lang="en-US" sz="1500" b="0" dirty="0" smtClean="0"/>
                        <a:t> </a:t>
                      </a:r>
                      <a:r>
                        <a:rPr lang="en-US" sz="1500" b="0" dirty="0" err="1" smtClean="0"/>
                        <a:t>SoMEX</a:t>
                      </a:r>
                      <a:r>
                        <a:rPr lang="en-US" sz="1500" b="0" dirty="0" smtClean="0"/>
                        <a:t> y</a:t>
                      </a:r>
                      <a:r>
                        <a:rPr lang="en-US" sz="1500" b="0" baseline="0" dirty="0" smtClean="0"/>
                        <a:t> </a:t>
                      </a:r>
                      <a:r>
                        <a:rPr lang="en-US" sz="1500" b="0" dirty="0" smtClean="0"/>
                        <a:t>SoMExNet</a:t>
                      </a: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0" dirty="0" smtClean="0"/>
                        <a:t>App</a:t>
                      </a:r>
                      <a:r>
                        <a:rPr lang="en-US" sz="1500" i="0" baseline="0" dirty="0" smtClean="0"/>
                        <a:t> de </a:t>
                      </a:r>
                      <a:r>
                        <a:rPr lang="en-US" sz="1500" i="0" dirty="0" smtClean="0"/>
                        <a:t>SoMExNet:</a:t>
                      </a:r>
                      <a:endParaRPr lang="en-US" sz="1500" i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i="0" noProof="0" dirty="0" smtClean="0"/>
                        <a:t>Herramienta</a:t>
                      </a:r>
                      <a:r>
                        <a:rPr lang="en-US" sz="1500" i="0" dirty="0" smtClean="0"/>
                        <a:t> </a:t>
                      </a:r>
                      <a:r>
                        <a:rPr lang="en-US" sz="1500" i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s-ES" sz="1500" noProof="0" dirty="0" smtClean="0"/>
                        <a:t>Diapositiva sobre </a:t>
                      </a:r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y </a:t>
                      </a:r>
                      <a:r>
                        <a:rPr lang="en-US" sz="1500" dirty="0" err="1" smtClean="0"/>
                        <a:t>SoMEXnet</a:t>
                      </a:r>
                      <a:r>
                        <a:rPr lang="en-US" sz="1500" dirty="0" smtClean="0"/>
                        <a:t>/</a:t>
                      </a:r>
                      <a:r>
                        <a:rPr lang="es-ES" sz="1500" baseline="0" noProof="0" dirty="0" smtClean="0"/>
                        <a:t>diapositivas con contenidos formativos</a:t>
                      </a:r>
                      <a:r>
                        <a:rPr lang="es-ES" sz="1500" noProof="0" dirty="0" smtClean="0"/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s-ES" sz="1500" u="sng" noProof="0" dirty="0" smtClean="0"/>
                        <a:t>Herramienta</a:t>
                      </a:r>
                      <a:r>
                        <a:rPr lang="en-US" sz="1500" u="sng" dirty="0" smtClean="0"/>
                        <a:t> </a:t>
                      </a:r>
                      <a:r>
                        <a:rPr lang="en-US" sz="1500" u="sng" dirty="0"/>
                        <a:t>2 </a:t>
                      </a:r>
                      <a:r>
                        <a:rPr lang="en-US" sz="1500" u="sng" dirty="0" smtClean="0"/>
                        <a:t>– kit </a:t>
                      </a:r>
                      <a:r>
                        <a:rPr lang="es-ES" sz="1500" u="sng" noProof="0" dirty="0" smtClean="0"/>
                        <a:t>pedagógico</a:t>
                      </a:r>
                      <a:r>
                        <a:rPr lang="en-US" sz="1500" u="sng" dirty="0" smtClean="0"/>
                        <a:t>:</a:t>
                      </a:r>
                      <a:endParaRPr lang="en-US" sz="1500" u="sng" dirty="0"/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smtClean="0"/>
                        <a:t>PowerPoint</a:t>
                      </a:r>
                      <a:r>
                        <a:rPr lang="en-US" sz="1500" baseline="0" dirty="0" smtClean="0"/>
                        <a:t> para </a:t>
                      </a:r>
                      <a:r>
                        <a:rPr lang="es-ES" sz="1500" baseline="0" noProof="0" dirty="0" smtClean="0"/>
                        <a:t>presentar</a:t>
                      </a:r>
                      <a:r>
                        <a:rPr lang="en-US" sz="1500" baseline="0" dirty="0" smtClean="0"/>
                        <a:t> la App</a:t>
                      </a:r>
                      <a:r>
                        <a:rPr lang="en-US" sz="1500" dirty="0" smtClean="0"/>
                        <a:t>; </a:t>
                      </a:r>
                      <a:r>
                        <a:rPr lang="es-ES" sz="1500" noProof="0" dirty="0" smtClean="0"/>
                        <a:t>presentación</a:t>
                      </a:r>
                      <a:r>
                        <a:rPr lang="en-US" sz="1500" dirty="0" smtClean="0"/>
                        <a:t> Prezi; Infografía</a:t>
                      </a:r>
                      <a:endParaRPr lang="en-US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Email</a:t>
                      </a:r>
                      <a:endParaRPr lang="it-IT" sz="1500" dirty="0"/>
                    </a:p>
                    <a:p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979712" y="2875002"/>
            <a:ext cx="6369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Email</a:t>
            </a:r>
            <a:r>
              <a:rPr lang="en-US" sz="1600" b="1" i="1" dirty="0">
                <a:solidFill>
                  <a:srgbClr val="FF0000"/>
                </a:solidFill>
              </a:rPr>
              <a:t>:</a:t>
            </a:r>
            <a:r>
              <a:rPr lang="en-US" dirty="0"/>
              <a:t> </a:t>
            </a:r>
            <a:r>
              <a:rPr lang="es-ES" dirty="0" smtClean="0"/>
              <a:t>Envío de diapositivas y Herramienta </a:t>
            </a:r>
            <a:r>
              <a:rPr lang="en-US" dirty="0" smtClean="0"/>
              <a:t>2-kit </a:t>
            </a:r>
            <a:r>
              <a:rPr lang="es-ES" dirty="0" smtClean="0"/>
              <a:t>pedagógico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6199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rgbClr val="72A528"/>
                </a:solidFill>
              </a:rPr>
              <a:t>Ruta</a:t>
            </a:r>
            <a:r>
              <a:rPr lang="en-GB" sz="3200" b="1" dirty="0" smtClean="0">
                <a:solidFill>
                  <a:srgbClr val="72A528"/>
                </a:solidFill>
              </a:rPr>
              <a:t> </a:t>
            </a:r>
            <a:r>
              <a:rPr lang="en-GB" sz="3200" b="1" dirty="0">
                <a:solidFill>
                  <a:srgbClr val="72A528"/>
                </a:solidFill>
              </a:rPr>
              <a:t>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s-ES" sz="2200" b="1" dirty="0">
                <a:solidFill>
                  <a:srgbClr val="72A528"/>
                </a:solidFill>
              </a:rPr>
              <a:t>de los socios asociados a los usuarios finales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</a:t>
            </a:r>
            <a:r>
              <a:rPr lang="it-IT" sz="1800" b="1" u="sng" dirty="0">
                <a:solidFill>
                  <a:schemeClr val="tx1"/>
                </a:solidFill>
              </a:rPr>
              <a:t>e</a:t>
            </a:r>
            <a:r>
              <a:rPr lang="it-IT" sz="1800" b="1" u="sng" dirty="0" smtClean="0">
                <a:solidFill>
                  <a:schemeClr val="tx1"/>
                </a:solidFill>
              </a:rPr>
              <a:t>n FASE </a:t>
            </a:r>
            <a:r>
              <a:rPr lang="it-IT" sz="1800" b="1" u="sng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1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it-IT" sz="1600" b="1" dirty="0" smtClean="0"/>
                <a:t>Formación</a:t>
              </a:r>
              <a:endParaRPr lang="it-IT" sz="1600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Paso </a:t>
              </a:r>
              <a:r>
                <a:rPr lang="it-IT" dirty="0"/>
                <a:t>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 smtClean="0">
                  <a:solidFill>
                    <a:srgbClr val="FF0000"/>
                  </a:solidFill>
                </a:rPr>
                <a:t>Presencial*:</a:t>
              </a:r>
              <a:r>
                <a:rPr lang="it-IT" sz="1600" i="1" dirty="0" smtClean="0"/>
                <a:t> </a:t>
              </a:r>
              <a:endParaRPr lang="it-IT" sz="1600" i="1" dirty="0"/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35362"/>
              </p:ext>
            </p:extLst>
          </p:nvPr>
        </p:nvGraphicFramePr>
        <p:xfrm>
          <a:off x="323528" y="2924944"/>
          <a:ext cx="8424935" cy="323239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2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97751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METODOLOGÍA</a:t>
                      </a:r>
                      <a:endParaRPr lang="it-I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95153">
                <a:tc>
                  <a:txBody>
                    <a:bodyPr/>
                    <a:lstStyle/>
                    <a:p>
                      <a:r>
                        <a:rPr lang="it-IT" sz="1500" dirty="0"/>
                        <a:t>B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30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 smtClean="0"/>
                        <a:t>60 </a:t>
                      </a:r>
                      <a:r>
                        <a:rPr lang="it-IT" sz="1500" i="1" dirty="0"/>
                        <a:t>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dirty="0"/>
                        <a:t>60</a:t>
                      </a:r>
                      <a:r>
                        <a:rPr lang="it-IT" sz="1500" i="1" baseline="0" dirty="0"/>
                        <a:t> min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i="1" baseline="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i="1" baseline="0" dirty="0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dirty="0" smtClean="0"/>
                        <a:t>Proyecto</a:t>
                      </a:r>
                      <a:r>
                        <a:rPr lang="it-IT" sz="1500" b="0" baseline="0" dirty="0" smtClean="0"/>
                        <a:t>s </a:t>
                      </a:r>
                      <a:r>
                        <a:rPr lang="it-IT" sz="1500" b="0" dirty="0" smtClean="0"/>
                        <a:t>SoMEx</a:t>
                      </a:r>
                      <a:r>
                        <a:rPr lang="it-IT" sz="1500" b="0" baseline="0" dirty="0" smtClean="0"/>
                        <a:t> </a:t>
                      </a:r>
                      <a:r>
                        <a:rPr lang="it-IT" sz="1500" b="0" baseline="0" dirty="0"/>
                        <a:t>and </a:t>
                      </a:r>
                      <a:r>
                        <a:rPr lang="it-IT" sz="1500" b="0" dirty="0" smtClean="0"/>
                        <a:t>SoMExNet: </a:t>
                      </a:r>
                      <a:r>
                        <a:rPr lang="it-IT" sz="1500" b="0" i="1" dirty="0" smtClean="0"/>
                        <a:t>objetivos</a:t>
                      </a:r>
                      <a:r>
                        <a:rPr lang="it-IT" sz="1500" b="0" i="1" baseline="0" dirty="0" smtClean="0"/>
                        <a:t> y contenidos</a:t>
                      </a:r>
                      <a:endParaRPr lang="it-IT" sz="1500" b="0" dirty="0"/>
                    </a:p>
                    <a:p>
                      <a:endParaRPr lang="it-IT" sz="1500" b="0" dirty="0"/>
                    </a:p>
                    <a:p>
                      <a:r>
                        <a:rPr lang="it-IT" sz="1500" b="0" dirty="0" smtClean="0"/>
                        <a:t>App</a:t>
                      </a:r>
                      <a:r>
                        <a:rPr lang="it-IT" sz="1500" b="0" baseline="0" dirty="0" smtClean="0"/>
                        <a:t> de</a:t>
                      </a:r>
                      <a:r>
                        <a:rPr lang="it-IT" sz="1500" b="0" dirty="0" smtClean="0"/>
                        <a:t>SoMExNet: </a:t>
                      </a:r>
                      <a:endParaRPr lang="it-IT" sz="1500" b="0" dirty="0"/>
                    </a:p>
                    <a:p>
                      <a:r>
                        <a:rPr lang="it-IT" sz="1500" b="0" dirty="0" smtClean="0"/>
                        <a:t>Objetivos</a:t>
                      </a:r>
                      <a:r>
                        <a:rPr lang="it-IT" sz="1500" b="0" baseline="0" dirty="0" smtClean="0"/>
                        <a:t> y contenido </a:t>
                      </a:r>
                      <a:endParaRPr lang="it-IT" sz="1500" b="0" baseline="0" dirty="0"/>
                    </a:p>
                    <a:p>
                      <a:r>
                        <a:rPr lang="it-IT" sz="1500" b="0" baseline="0" dirty="0" smtClean="0"/>
                        <a:t>Áreas pública y privada</a:t>
                      </a:r>
                      <a:endParaRPr lang="it-IT" sz="1500" b="0" baseline="0" dirty="0"/>
                    </a:p>
                    <a:p>
                      <a:endParaRPr lang="it-IT" sz="1500" b="0" baseline="0" dirty="0"/>
                    </a:p>
                    <a:p>
                      <a:r>
                        <a:rPr lang="it-IT" sz="1500" b="0" baseline="0" dirty="0" smtClean="0"/>
                        <a:t>Ejercicios para usar la app </a:t>
                      </a:r>
                      <a:endParaRPr lang="it-IT" sz="1500" b="0" baseline="0" dirty="0"/>
                    </a:p>
                    <a:p>
                      <a:endParaRPr lang="it-IT" sz="1500" i="1" dirty="0"/>
                    </a:p>
                    <a:p>
                      <a:endParaRPr lang="it-IT" sz="1500" i="1" dirty="0" smtClean="0"/>
                    </a:p>
                    <a:p>
                      <a:r>
                        <a:rPr lang="it-IT" sz="1500" i="1" dirty="0" smtClean="0"/>
                        <a:t>Preguntas</a:t>
                      </a:r>
                      <a:endParaRPr lang="it-IT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sz="1500" dirty="0" smtClean="0"/>
                        <a:t>Diapositivas</a:t>
                      </a: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500" u="sng" dirty="0"/>
                        <a:t>Tool 2 </a:t>
                      </a:r>
                      <a:r>
                        <a:rPr lang="en-US" sz="1500" u="sng" dirty="0" smtClean="0"/>
                        <a:t>–kit </a:t>
                      </a:r>
                      <a:r>
                        <a:rPr lang="en-US" sz="1500" u="sng" dirty="0" err="1" smtClean="0"/>
                        <a:t>pedagógico</a:t>
                      </a:r>
                      <a:r>
                        <a:rPr lang="en-US" sz="1500" u="sng" dirty="0" smtClean="0"/>
                        <a:t>:</a:t>
                      </a:r>
                      <a:endParaRPr lang="en-US" sz="1500" u="sng" dirty="0"/>
                    </a:p>
                    <a:p>
                      <a:pPr marL="355600" indent="0">
                        <a:buFont typeface="Arial"/>
                        <a:buNone/>
                      </a:pPr>
                      <a:r>
                        <a:rPr lang="en-US" sz="1500" dirty="0" smtClean="0"/>
                        <a:t>PowerPoint</a:t>
                      </a:r>
                      <a:r>
                        <a:rPr lang="en-US" sz="1500" baseline="0" dirty="0" smtClean="0"/>
                        <a:t> para </a:t>
                      </a:r>
                      <a:r>
                        <a:rPr lang="es-ES" sz="1500" baseline="0" noProof="0" dirty="0" smtClean="0"/>
                        <a:t>presentar</a:t>
                      </a:r>
                      <a:r>
                        <a:rPr lang="en-US" sz="1500" baseline="0" dirty="0" smtClean="0"/>
                        <a:t> la App</a:t>
                      </a:r>
                      <a:r>
                        <a:rPr lang="en-US" sz="1500" dirty="0" smtClean="0"/>
                        <a:t>; </a:t>
                      </a:r>
                      <a:r>
                        <a:rPr lang="es-ES" sz="1500" noProof="0" dirty="0" smtClean="0"/>
                        <a:t>presentación</a:t>
                      </a:r>
                      <a:r>
                        <a:rPr lang="en-US" sz="1500" dirty="0" smtClean="0"/>
                        <a:t> Prezi; Infografía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it-IT" sz="15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dirty="0" smtClean="0"/>
                        <a:t>Presencial</a:t>
                      </a:r>
                      <a:r>
                        <a:rPr lang="it-IT" sz="1500" baseline="0" dirty="0" smtClean="0"/>
                        <a:t>*</a:t>
                      </a:r>
                      <a:endParaRPr lang="it-I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251520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s-ES" sz="1500" i="1" dirty="0" smtClean="0"/>
              <a:t>Alternativamente se podrá desarrollar la formación a distancia, por ejemplo por </a:t>
            </a:r>
            <a:r>
              <a:rPr lang="en-US" sz="1500" i="1" dirty="0" smtClean="0"/>
              <a:t>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1303494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rgbClr val="72A528"/>
                </a:solidFill>
              </a:rPr>
              <a:t>Ruta</a:t>
            </a:r>
            <a:r>
              <a:rPr lang="en-GB" sz="3200" b="1" dirty="0" smtClean="0">
                <a:solidFill>
                  <a:srgbClr val="72A528"/>
                </a:solidFill>
              </a:rPr>
              <a:t> </a:t>
            </a:r>
            <a:r>
              <a:rPr lang="en-GB" sz="3200" b="1" dirty="0">
                <a:solidFill>
                  <a:srgbClr val="72A528"/>
                </a:solidFill>
              </a:rPr>
              <a:t>B </a:t>
            </a:r>
            <a:br>
              <a:rPr lang="en-GB" sz="3200" b="1" dirty="0">
                <a:solidFill>
                  <a:srgbClr val="72A528"/>
                </a:solidFill>
              </a:rPr>
            </a:br>
            <a:r>
              <a:rPr lang="es-ES" sz="2200" b="1" dirty="0">
                <a:solidFill>
                  <a:srgbClr val="72A528"/>
                </a:solidFill>
              </a:rPr>
              <a:t>de los socios asociados a los usuarios finales</a:t>
            </a:r>
            <a:endParaRPr lang="en-GB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en FASE </a:t>
            </a:r>
            <a:r>
              <a:rPr lang="it-IT" sz="1800" b="1" u="sng" dirty="0">
                <a:solidFill>
                  <a:schemeClr val="tx1"/>
                </a:solidFill>
              </a:rPr>
              <a:t>2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2</a:t>
              </a:r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Seguimiento</a:t>
            </a:r>
            <a:endParaRPr lang="it-IT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086301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METODOLOGÍA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smtClean="0"/>
                        <a:t>C</a:t>
                      </a:r>
                      <a:endParaRPr lang="it-IT" sz="1500" b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60 </a:t>
                      </a:r>
                      <a:r>
                        <a:rPr lang="es-ES" sz="1500" noProof="0" dirty="0" smtClean="0"/>
                        <a:t>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  <a:p>
                      <a:r>
                        <a:rPr lang="it-IT" sz="1500" dirty="0"/>
                        <a:t>30 min</a:t>
                      </a:r>
                    </a:p>
                    <a:p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500" noProof="0" dirty="0" smtClean="0"/>
                        <a:t>Proyectos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err="1" smtClean="0"/>
                        <a:t>Somex</a:t>
                      </a:r>
                      <a:r>
                        <a:rPr lang="en-US" sz="1500" dirty="0" smtClean="0"/>
                        <a:t> y </a:t>
                      </a:r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lang="en-US" sz="1500" dirty="0" smtClean="0"/>
                        <a:t> </a:t>
                      </a:r>
                      <a:endParaRPr lang="en-US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5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500" dirty="0" smtClean="0"/>
                        <a:t>Entrevista semi-estructurada</a:t>
                      </a:r>
                      <a:endParaRPr lang="it-IT" sz="1500" dirty="0"/>
                    </a:p>
                    <a:p>
                      <a:endParaRPr lang="it-IT" sz="15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Presencial</a:t>
                      </a:r>
                      <a:r>
                        <a:rPr lang="it-IT" sz="1500" baseline="0" dirty="0" smtClean="0"/>
                        <a:t>*</a:t>
                      </a: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 de SoMExNet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500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Herramienta 2-kit pedagógico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500" baseline="0" dirty="0" smtClean="0"/>
                        <a:t>Contenidos formativos</a:t>
                      </a:r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Entrevista semi-estructurada</a:t>
                      </a:r>
                      <a:endParaRPr lang="it-IT" sz="1500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it-IT" sz="1500" dirty="0" smtClean="0"/>
                        <a:t>Cuestionario de aprendizaje</a:t>
                      </a:r>
                      <a:endParaRPr lang="it-I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Paso </a:t>
            </a:r>
            <a:r>
              <a:rPr lang="it-IT" dirty="0"/>
              <a:t>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i="1" dirty="0" smtClean="0">
                <a:solidFill>
                  <a:srgbClr val="FF0000"/>
                </a:solidFill>
              </a:rPr>
              <a:t>Presencial</a:t>
            </a:r>
            <a:r>
              <a:rPr lang="en-US" sz="1600" b="1" i="1" dirty="0" smtClean="0">
                <a:solidFill>
                  <a:srgbClr val="FF0000"/>
                </a:solidFill>
              </a:rPr>
              <a:t> o virtual/Skype </a:t>
            </a:r>
            <a:r>
              <a:rPr lang="en-US" sz="1600" b="1" i="1" dirty="0">
                <a:solidFill>
                  <a:srgbClr val="FF0000"/>
                </a:solidFill>
              </a:rPr>
              <a:t>2:  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323528" y="5517232"/>
            <a:ext cx="8470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i="1" dirty="0" smtClean="0"/>
              <a:t>Los “Cuestionarios de los usuarios finales” se tienen que enviar al finalizar cada sesión de seguimiento (socio asociado al socio del proyecto)</a:t>
            </a:r>
          </a:p>
          <a:p>
            <a:endParaRPr lang="en-US" sz="1600" i="1" dirty="0"/>
          </a:p>
          <a:p>
            <a:endParaRPr lang="en-US" sz="1600" dirty="0"/>
          </a:p>
        </p:txBody>
      </p:sp>
      <p:sp>
        <p:nvSpPr>
          <p:cNvPr id="14" name="Rettangolo 13"/>
          <p:cNvSpPr/>
          <p:nvPr/>
        </p:nvSpPr>
        <p:spPr>
          <a:xfrm>
            <a:off x="422050" y="6165304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s-ES" sz="1500" i="1" dirty="0" smtClean="0"/>
              <a:t>Alternativamente se podrá celebrar una sesión de formación a distancia, por ejemplo</a:t>
            </a:r>
            <a:r>
              <a:rPr lang="en-US" sz="1500" i="1" dirty="0" smtClean="0"/>
              <a:t>, 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935486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</a:t>
            </a:r>
            <a:r>
              <a:rPr lang="en-GB" sz="3200" b="1" dirty="0" smtClean="0"/>
              <a:t> </a:t>
            </a:r>
            <a:r>
              <a:rPr lang="en-GB" sz="3200" b="1" dirty="0"/>
              <a:t>A </a:t>
            </a:r>
            <a:r>
              <a:rPr lang="en-GB" sz="3200" b="1" dirty="0" smtClean="0"/>
              <a:t>/</a:t>
            </a:r>
            <a:r>
              <a:rPr lang="es-ES" sz="3200" b="1" dirty="0" smtClean="0">
                <a:solidFill>
                  <a:srgbClr val="92D050"/>
                </a:solidFill>
              </a:rPr>
              <a:t>Ruta</a:t>
            </a:r>
            <a:r>
              <a:rPr lang="en-GB" sz="3200" b="1" dirty="0" smtClean="0">
                <a:solidFill>
                  <a:srgbClr val="92D050"/>
                </a:solidFill>
              </a:rPr>
              <a:t> </a:t>
            </a:r>
            <a:r>
              <a:rPr lang="en-GB" sz="3200" b="1" dirty="0">
                <a:solidFill>
                  <a:srgbClr val="92D050"/>
                </a:solidFill>
              </a:rPr>
              <a:t>B</a:t>
            </a:r>
            <a:r>
              <a:rPr lang="en-GB" sz="3200" b="1" dirty="0"/>
              <a:t/>
            </a:r>
            <a:br>
              <a:rPr lang="en-GB" sz="3200" b="1" dirty="0"/>
            </a:br>
            <a:r>
              <a:rPr lang="es-ES" sz="2200" b="1" dirty="0" smtClean="0"/>
              <a:t>del socio del proyecto al socio asociado</a:t>
            </a:r>
            <a:endParaRPr lang="es-ES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800" b="1" u="sng" dirty="0" smtClean="0">
                <a:solidFill>
                  <a:schemeClr val="tx1"/>
                </a:solidFill>
              </a:rPr>
              <a:t>Foco en FASE </a:t>
            </a:r>
            <a:r>
              <a:rPr lang="it-IT" sz="1800" b="1" u="sng" dirty="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336443" y="1763341"/>
            <a:ext cx="1461019" cy="1054218"/>
            <a:chOff x="591715" y="-62458"/>
            <a:chExt cx="1461019" cy="1054218"/>
          </a:xfrm>
        </p:grpSpPr>
        <p:sp>
          <p:nvSpPr>
            <p:cNvPr id="7" name="Rettangolo arrotondato 6"/>
            <p:cNvSpPr/>
            <p:nvPr/>
          </p:nvSpPr>
          <p:spPr>
            <a:xfrm>
              <a:off x="591715" y="-62458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500" dirty="0"/>
                <a:t>F</a:t>
              </a:r>
              <a:r>
                <a:rPr lang="it-IT" sz="2500" kern="1200" dirty="0" smtClean="0"/>
                <a:t>ase </a:t>
              </a:r>
              <a:r>
                <a:rPr lang="it-IT" sz="2500" kern="1200" dirty="0"/>
                <a:t>3</a:t>
              </a: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 smtClean="0"/>
              <a:t>Consideraciones finales: </a:t>
            </a:r>
            <a:endParaRPr lang="it-IT" sz="1600" b="1" dirty="0"/>
          </a:p>
          <a:p>
            <a:pPr lvl="0"/>
            <a:r>
              <a:rPr lang="it-IT" sz="1600" dirty="0" smtClean="0"/>
              <a:t>Sesión final al terminar el proceso </a:t>
            </a:r>
            <a:r>
              <a:rPr lang="it-IT" sz="1600" smtClean="0"/>
              <a:t>de formación </a:t>
            </a:r>
            <a:endParaRPr lang="it-IT" sz="1600" dirty="0"/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12553"/>
              </p:ext>
            </p:extLst>
          </p:nvPr>
        </p:nvGraphicFramePr>
        <p:xfrm>
          <a:off x="323528" y="2924944"/>
          <a:ext cx="8064896" cy="19242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99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33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582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68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sz="1400" b="0" dirty="0" smtClean="0"/>
                        <a:t>PASO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CONTENIDOS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INSTRUMENTOS</a:t>
                      </a:r>
                      <a:endParaRPr lang="it-I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/>
                        <a:t>METODOLOGÍA</a:t>
                      </a:r>
                      <a:endParaRPr lang="it-I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3968">
                <a:tc rowSpan="3">
                  <a:txBody>
                    <a:bodyPr/>
                    <a:lstStyle/>
                    <a:p>
                      <a:pPr algn="l"/>
                      <a:r>
                        <a:rPr lang="it-IT" sz="1500" b="0" dirty="0"/>
                        <a:t>D</a:t>
                      </a:r>
                    </a:p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dirty="0" smtClean="0">
                          <a:solidFill>
                            <a:srgbClr val="000000"/>
                          </a:solidFill>
                        </a:rPr>
                        <a:t>Proceso</a:t>
                      </a:r>
                      <a:r>
                        <a:rPr lang="it-IT" sz="1500" b="0" baseline="0" dirty="0" smtClean="0">
                          <a:solidFill>
                            <a:srgbClr val="000000"/>
                          </a:solidFill>
                        </a:rPr>
                        <a:t> de formación</a:t>
                      </a:r>
                      <a:endParaRPr lang="it-IT" sz="1500" b="0" dirty="0">
                        <a:solidFill>
                          <a:srgbClr val="000000"/>
                        </a:solidFill>
                      </a:endParaRP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500" noProof="0" dirty="0" smtClean="0"/>
                        <a:t>Entrevista</a:t>
                      </a:r>
                      <a:r>
                        <a:rPr lang="es-ES" sz="1500" baseline="0" noProof="0" dirty="0" smtClean="0"/>
                        <a:t> </a:t>
                      </a:r>
                      <a:r>
                        <a:rPr lang="es-ES" sz="1500" baseline="0" noProof="0" dirty="0" err="1" smtClean="0"/>
                        <a:t>semi</a:t>
                      </a:r>
                      <a:r>
                        <a:rPr lang="es-ES" sz="1500" baseline="0" noProof="0" dirty="0" smtClean="0"/>
                        <a:t>-estructurada</a:t>
                      </a:r>
                      <a:endParaRPr lang="es-ES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/>
                        <a:t>Presencial</a:t>
                      </a:r>
                      <a:r>
                        <a:rPr lang="it-IT" sz="1500" baseline="0" dirty="0" smtClean="0"/>
                        <a:t>*</a:t>
                      </a:r>
                      <a:endParaRPr lang="it-IT" sz="1500" baseline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20 min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smtClean="0">
                          <a:solidFill>
                            <a:srgbClr val="000000"/>
                          </a:solidFill>
                        </a:rPr>
                        <a:t>Sugerencias para futuras iniciativas</a:t>
                      </a: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>
                          <a:solidFill>
                            <a:srgbClr val="000000"/>
                          </a:solidFill>
                        </a:rPr>
                        <a:t>20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/>
                        <a:buNone/>
                      </a:pPr>
                      <a:r>
                        <a:rPr lang="it-IT" sz="1500" b="0" baseline="0" dirty="0" smtClean="0">
                          <a:solidFill>
                            <a:srgbClr val="000000"/>
                          </a:solidFill>
                        </a:rPr>
                        <a:t>Consideraciones finales</a:t>
                      </a:r>
                      <a:endParaRPr lang="it-IT" sz="1500" b="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344387" y="530120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/>
              <a:t>* </a:t>
            </a:r>
            <a:r>
              <a:rPr lang="es-ES" sz="1500" i="1" dirty="0" smtClean="0"/>
              <a:t>Alternativamente se podrá hacer una sesión de formación a distancia, por ejemplo, por </a:t>
            </a:r>
            <a:r>
              <a:rPr lang="en-US" sz="1500" i="1" dirty="0" smtClean="0"/>
              <a:t>Skype</a:t>
            </a:r>
            <a:endParaRPr lang="it-IT" sz="1500" i="1" dirty="0"/>
          </a:p>
        </p:txBody>
      </p:sp>
    </p:spTree>
    <p:extLst>
      <p:ext uri="{BB962C8B-B14F-4D97-AF65-F5344CB8AC3E}">
        <p14:creationId xmlns:p14="http://schemas.microsoft.com/office/powerpoint/2010/main" val="2657250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" y="116632"/>
            <a:ext cx="8373616" cy="504056"/>
          </a:xfrm>
        </p:spPr>
        <p:txBody>
          <a:bodyPr>
            <a:noAutofit/>
          </a:bodyPr>
          <a:lstStyle/>
          <a:p>
            <a:r>
              <a:rPr lang="it-IT" sz="3200" b="1" dirty="0"/>
              <a:t>"</a:t>
            </a:r>
            <a:r>
              <a:rPr lang="it-IT" sz="2800" b="1" dirty="0"/>
              <a:t>SoMExNet</a:t>
            </a:r>
            <a:r>
              <a:rPr lang="it-IT" sz="3200" b="1" dirty="0"/>
              <a:t> - </a:t>
            </a:r>
            <a:r>
              <a:rPr lang="it-IT" sz="2800" b="1" dirty="0"/>
              <a:t>Red para mejorar la App de </a:t>
            </a:r>
            <a:r>
              <a:rPr lang="it-IT" sz="2800" b="1" dirty="0" smtClean="0"/>
              <a:t>SoMEx</a:t>
            </a:r>
            <a:r>
              <a:rPr lang="it-IT" sz="2500" b="1" dirty="0" smtClean="0"/>
              <a:t>"</a:t>
            </a:r>
            <a:endParaRPr lang="en-GB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7848872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1" dirty="0" smtClean="0">
                <a:solidFill>
                  <a:schemeClr val="accent1"/>
                </a:solidFill>
              </a:rPr>
              <a:t>SOCIOS</a:t>
            </a:r>
            <a:endParaRPr lang="it-IT" sz="20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it-IT" sz="2000" dirty="0" smtClean="0"/>
              <a:t>IFAPME (BE)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smtClean="0"/>
              <a:t>CENFIC (PT)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smtClean="0"/>
              <a:t>FORMEDIL (IT)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/>
              <a:t>FUNDACIÓN LABORAL DE LA </a:t>
            </a:r>
            <a:r>
              <a:rPr lang="it-IT" sz="2000" dirty="0" smtClean="0"/>
              <a:t>CONSTRUCCIÓN (ES)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smtClean="0"/>
              <a:t>IRTIC (ES)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smtClean="0"/>
              <a:t>BZB (DE)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dirty="0" smtClean="0"/>
              <a:t>CCA-BTP (FR)</a:t>
            </a:r>
            <a:endParaRPr lang="it-IT" sz="2000" dirty="0"/>
          </a:p>
        </p:txBody>
      </p:sp>
      <p:pic>
        <p:nvPicPr>
          <p:cNvPr id="8" name="Image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" t="1" b="-2806"/>
          <a:stretch/>
        </p:blipFill>
        <p:spPr>
          <a:xfrm>
            <a:off x="1619672" y="5013176"/>
            <a:ext cx="4469160" cy="1401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0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</a:t>
            </a:r>
            <a:r>
              <a:rPr lang="it-IT" sz="2200" b="1" dirty="0" smtClean="0"/>
              <a:t>– Red para mejorar la App de SoMEx"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107504" y="1484784"/>
            <a:ext cx="8136904" cy="3456384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Para testar </a:t>
            </a:r>
            <a:r>
              <a:rPr lang="en-US" sz="2200" dirty="0" smtClean="0"/>
              <a:t>la App de </a:t>
            </a:r>
            <a:r>
              <a:rPr lang="en-GB" sz="2200" dirty="0" smtClean="0"/>
              <a:t>SoMExNet</a:t>
            </a:r>
            <a:r>
              <a:rPr lang="en-US" sz="2200" dirty="0" smtClean="0"/>
              <a:t> </a:t>
            </a:r>
            <a:r>
              <a:rPr lang="es-ES" sz="2200" dirty="0" smtClean="0"/>
              <a:t>y el proceso de formación preparado para ello, los socios han diseñado un </a:t>
            </a:r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</a:rPr>
              <a:t>proceso piloto específico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sz="22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El proceso involucra a </a:t>
            </a:r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</a:rPr>
              <a:t>cada socio</a:t>
            </a:r>
            <a:r>
              <a:rPr lang="es-ES" sz="2200" dirty="0" smtClean="0"/>
              <a:t> que pone en marcha el piloto junto con los </a:t>
            </a:r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</a:rPr>
              <a:t>socios asociados </a:t>
            </a:r>
            <a:r>
              <a:rPr lang="es-ES" sz="2200" dirty="0" smtClean="0"/>
              <a:t>y los </a:t>
            </a:r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</a:rPr>
              <a:t>usuarios finales </a:t>
            </a:r>
            <a:r>
              <a:rPr lang="es-ES" sz="2200" dirty="0" smtClean="0"/>
              <a:t>en su país</a:t>
            </a:r>
          </a:p>
          <a:p>
            <a:pPr marL="0" indent="0" algn="just">
              <a:buNone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402514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7344816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200" dirty="0" smtClean="0"/>
              <a:t>Pasos:</a:t>
            </a:r>
            <a:endParaRPr lang="en-US" sz="22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El socio asociado participa en el proceso piloto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Cada socio del proyecto pide al socio asociado que forme a los usuarios finales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Al final del proceso formativo tanto el socio asociado como el usuario final completarán un cuestionario de evaluación de la App y del proceso mismo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ES" sz="2200" dirty="0" smtClean="0"/>
              <a:t>Con las sugerencias recibidas de la evaluación, los socios del proyecto podrán mejorar el itinerario formativo y la </a:t>
            </a:r>
            <a:r>
              <a:rPr lang="en-US" sz="2200" dirty="0" smtClean="0"/>
              <a:t>App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17422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it-IT" sz="2200" b="1" dirty="0"/>
              <a:t>"SoMExNet - Red para mejorar la App de </a:t>
            </a:r>
            <a:r>
              <a:rPr lang="it-IT" sz="2200" b="1" dirty="0" smtClean="0"/>
              <a:t>SoMEx"</a:t>
            </a:r>
            <a:endParaRPr lang="en-GB" sz="2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51520" y="1772816"/>
            <a:ext cx="7200800" cy="34563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200" dirty="0" smtClean="0"/>
              <a:t>A continuación se describen las fases del proceso piloto y los correspondientes programas de formación asociados </a:t>
            </a:r>
          </a:p>
          <a:p>
            <a:pPr marL="0" indent="0" algn="just">
              <a:buNone/>
            </a:pPr>
            <a:endParaRPr lang="es-ES" sz="2200" dirty="0" smtClean="0"/>
          </a:p>
          <a:p>
            <a:pPr marL="0" indent="0" algn="just">
              <a:buNone/>
            </a:pPr>
            <a:endParaRPr lang="es-ES" sz="2200" dirty="0"/>
          </a:p>
          <a:p>
            <a:pPr marL="0" indent="0" algn="just">
              <a:buNone/>
            </a:pPr>
            <a:r>
              <a:rPr lang="es-ES" sz="2200" dirty="0" smtClean="0"/>
              <a:t>El socio asociado formará a los usuarios finales y proporcionará a los socios del proyecto el feedback adecuado</a:t>
            </a:r>
            <a:endParaRPr lang="es-ES" sz="2200" dirty="0"/>
          </a:p>
        </p:txBody>
      </p:sp>
      <p:cxnSp>
        <p:nvCxnSpPr>
          <p:cNvPr id="4" name="Conector recto de flecha 3"/>
          <p:cNvCxnSpPr/>
          <p:nvPr/>
        </p:nvCxnSpPr>
        <p:spPr>
          <a:xfrm>
            <a:off x="3851920" y="2636912"/>
            <a:ext cx="0" cy="1224136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9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3200" b="1" dirty="0" smtClean="0"/>
              <a:t>Programa formativo</a:t>
            </a:r>
            <a:endParaRPr lang="es-ES" sz="3200" b="1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1268760"/>
            <a:ext cx="835292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2400" dirty="0" smtClean="0"/>
              <a:t>Proceso de formación piloto</a:t>
            </a:r>
            <a:r>
              <a:rPr lang="es-ES" sz="2400" b="1" dirty="0" smtClean="0">
                <a:solidFill>
                  <a:schemeClr val="tx1"/>
                </a:solidFill>
                <a:latin typeface="Trebuchet MS"/>
                <a:cs typeface="Trebuchet MS"/>
              </a:rPr>
              <a:t>:</a:t>
            </a:r>
          </a:p>
          <a:p>
            <a:pPr marL="0" indent="0" algn="just">
              <a:buNone/>
            </a:pPr>
            <a:endParaRPr lang="it-IT" sz="10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400" dirty="0" smtClean="0"/>
              <a:t>Dos programas formativos con diferentes grupos destintarios:</a:t>
            </a:r>
            <a:endParaRPr lang="it-IT" sz="2400" dirty="0"/>
          </a:p>
          <a:p>
            <a:pPr algn="just">
              <a:buFont typeface="Wingdings" panose="05000000000000000000" pitchFamily="2" charset="2"/>
              <a:buChar char="§"/>
            </a:pPr>
            <a:endParaRPr lang="it-IT" sz="1000" dirty="0"/>
          </a:p>
          <a:p>
            <a:pPr lvl="1" algn="just">
              <a:buClr>
                <a:schemeClr val="accent2"/>
              </a:buClr>
            </a:pPr>
            <a:r>
              <a:rPr lang="it-IT" sz="2400" b="1" dirty="0" smtClean="0">
                <a:solidFill>
                  <a:schemeClr val="accent2"/>
                </a:solidFill>
                <a:cs typeface="Trebuchet MS"/>
              </a:rPr>
              <a:t>RUTA </a:t>
            </a:r>
            <a:r>
              <a:rPr lang="it-IT" sz="2400" b="1" dirty="0">
                <a:solidFill>
                  <a:schemeClr val="accent2"/>
                </a:solidFill>
                <a:cs typeface="Trebuchet MS"/>
              </a:rPr>
              <a:t>A: </a:t>
            </a:r>
            <a:r>
              <a:rPr lang="it-IT" sz="2400" b="1" dirty="0" smtClean="0">
                <a:cs typeface="Trebuchet MS"/>
              </a:rPr>
              <a:t>del socio del proyecto al socio asociado</a:t>
            </a:r>
            <a:endParaRPr lang="it-IT" sz="2400" b="1" dirty="0">
              <a:cs typeface="Trebuchet MS"/>
            </a:endParaRPr>
          </a:p>
          <a:p>
            <a:pPr lvl="1" algn="just">
              <a:buClr>
                <a:schemeClr val="accent2"/>
              </a:buClr>
            </a:pPr>
            <a:endParaRPr lang="it-IT" sz="500" b="1" dirty="0">
              <a:cs typeface="Trebuchet MS"/>
            </a:endParaRPr>
          </a:p>
          <a:p>
            <a:pPr lvl="1" algn="just">
              <a:buClrTx/>
            </a:pPr>
            <a:r>
              <a:rPr lang="it-IT" sz="2400" b="1" dirty="0" smtClean="0">
                <a:solidFill>
                  <a:srgbClr val="72A528"/>
                </a:solidFill>
                <a:cs typeface="Trebuchet MS"/>
              </a:rPr>
              <a:t>RUTA B</a:t>
            </a:r>
            <a:r>
              <a:rPr lang="it-IT" sz="2400" b="1" dirty="0">
                <a:solidFill>
                  <a:srgbClr val="72A528"/>
                </a:solidFill>
                <a:cs typeface="Trebuchet MS"/>
              </a:rPr>
              <a:t>:  </a:t>
            </a:r>
            <a:r>
              <a:rPr lang="it-IT" sz="2400" b="1" dirty="0" smtClean="0">
                <a:cs typeface="Trebuchet MS"/>
              </a:rPr>
              <a:t>del socio asociado al usuario final </a:t>
            </a:r>
            <a:endParaRPr lang="it-IT" sz="2400" b="1" dirty="0">
              <a:cs typeface="Trebuchet MS"/>
            </a:endParaRPr>
          </a:p>
          <a:p>
            <a:pPr marL="0" lvl="1" indent="0" algn="just">
              <a:buNone/>
            </a:pPr>
            <a:endParaRPr lang="it-IT" i="1" dirty="0"/>
          </a:p>
          <a:p>
            <a:pPr marL="0" lvl="1" indent="0" algn="just">
              <a:buNone/>
            </a:pPr>
            <a:endParaRPr lang="it-IT" i="1" dirty="0"/>
          </a:p>
          <a:p>
            <a:pPr marL="0" lvl="1" indent="0" algn="just">
              <a:buNone/>
            </a:pPr>
            <a:r>
              <a:rPr lang="it-IT" i="1" dirty="0" smtClean="0"/>
              <a:t>Nota:</a:t>
            </a:r>
            <a:endParaRPr lang="it-IT" i="1" dirty="0"/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solidFill>
                  <a:srgbClr val="FF0000"/>
                </a:solidFill>
              </a:rPr>
              <a:t>El socio asociado* es el centro de formación. Los usuarios finales** son los participantes involucrados en actividades de movilidad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es-ES" dirty="0" smtClean="0"/>
              <a:t>En la RUTA A, el socio del proyecto forma al socio asociado; en la RUTA B, el centro asociado forma al usuario final</a:t>
            </a:r>
          </a:p>
          <a:p>
            <a:pPr marL="457200" lvl="1" indent="0" algn="just">
              <a:buNone/>
            </a:pPr>
            <a:endParaRPr lang="en-GB" sz="24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  <a:p>
            <a:pPr marL="457200" lvl="1" indent="0" algn="just">
              <a:buNone/>
            </a:pPr>
            <a:endParaRPr lang="en-GB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8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3200" b="1" spc="-80" dirty="0" smtClean="0"/>
              <a:t>Secuencia cronológica</a:t>
            </a:r>
            <a:br>
              <a:rPr lang="es-ES" sz="3200" b="1" spc="-80" dirty="0" smtClean="0"/>
            </a:br>
            <a:r>
              <a:rPr lang="es-ES" sz="3200" b="1" spc="-80" dirty="0" smtClean="0"/>
              <a:t>del proceso de formación</a:t>
            </a:r>
            <a:endParaRPr lang="es-ES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67498859"/>
              </p:ext>
            </p:extLst>
          </p:nvPr>
        </p:nvGraphicFramePr>
        <p:xfrm>
          <a:off x="0" y="2060848"/>
          <a:ext cx="9143999" cy="4654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12269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RUTA </a:t>
            </a:r>
            <a:r>
              <a:rPr lang="en-GB" b="1" dirty="0">
                <a:solidFill>
                  <a:schemeClr val="accent2"/>
                </a:solidFill>
              </a:rPr>
              <a:t>A </a:t>
            </a:r>
            <a:r>
              <a:rPr lang="en-GB" sz="1400" b="1" dirty="0">
                <a:solidFill>
                  <a:schemeClr val="accent2"/>
                </a:solidFill>
              </a:rPr>
              <a:t/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s-ES" sz="1400" b="1" i="1" dirty="0" smtClean="0">
                <a:solidFill>
                  <a:schemeClr val="accent2"/>
                </a:solidFill>
              </a:rPr>
              <a:t>del socio del proyecto </a:t>
            </a:r>
          </a:p>
          <a:p>
            <a:r>
              <a:rPr lang="es-ES" sz="1400" b="1" i="1" dirty="0" smtClean="0">
                <a:solidFill>
                  <a:schemeClr val="accent2"/>
                </a:solidFill>
              </a:rPr>
              <a:t>al socio asociado</a:t>
            </a:r>
            <a:endParaRPr lang="es-ES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RUTA </a:t>
            </a:r>
            <a:r>
              <a:rPr lang="en-GB" b="1" dirty="0">
                <a:solidFill>
                  <a:srgbClr val="008000"/>
                </a:solidFill>
              </a:rPr>
              <a:t>B </a:t>
            </a:r>
            <a:br>
              <a:rPr lang="en-GB" b="1" dirty="0">
                <a:solidFill>
                  <a:srgbClr val="008000"/>
                </a:solidFill>
              </a:rPr>
            </a:br>
            <a:r>
              <a:rPr lang="es-ES" sz="1400" b="1" i="1" dirty="0" smtClean="0">
                <a:solidFill>
                  <a:srgbClr val="008000"/>
                </a:solidFill>
              </a:rPr>
              <a:t>del socio asociado al usuario final</a:t>
            </a:r>
            <a:endParaRPr lang="es-ES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RUTA </a:t>
            </a:r>
            <a:r>
              <a:rPr lang="en-GB" b="1" dirty="0">
                <a:solidFill>
                  <a:schemeClr val="accent2"/>
                </a:solidFill>
              </a:rPr>
              <a:t>A / </a:t>
            </a:r>
            <a:r>
              <a:rPr lang="en-GB" b="1" dirty="0" smtClean="0">
                <a:solidFill>
                  <a:srgbClr val="008000"/>
                </a:solidFill>
              </a:rPr>
              <a:t>RUTA </a:t>
            </a:r>
            <a:r>
              <a:rPr lang="en-GB" b="1" dirty="0">
                <a:solidFill>
                  <a:srgbClr val="008000"/>
                </a:solidFill>
              </a:rPr>
              <a:t>B</a:t>
            </a: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s-ES" sz="1400" b="1" i="1" dirty="0" smtClean="0">
                <a:solidFill>
                  <a:schemeClr val="accent2"/>
                </a:solidFill>
              </a:rPr>
              <a:t>del socio del proyecto</a:t>
            </a:r>
          </a:p>
          <a:p>
            <a:r>
              <a:rPr lang="es-ES" sz="1400" b="1" i="1" dirty="0" smtClean="0">
                <a:solidFill>
                  <a:schemeClr val="accent2"/>
                </a:solidFill>
              </a:rPr>
              <a:t>al socio asociado</a:t>
            </a:r>
            <a:endParaRPr lang="es-ES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96649" y="3110413"/>
            <a:ext cx="15121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Formación en: </a:t>
            </a:r>
            <a:endParaRPr lang="it-IT" sz="1200" b="1" dirty="0"/>
          </a:p>
          <a:p>
            <a:pPr lvl="0"/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Proyecto</a:t>
            </a:r>
          </a:p>
          <a:p>
            <a:pPr lvl="0"/>
            <a:r>
              <a:rPr lang="it-IT" sz="1200" dirty="0"/>
              <a:t> </a:t>
            </a:r>
            <a:r>
              <a:rPr lang="it-IT" sz="1200" dirty="0" smtClean="0"/>
              <a:t>    SoMExNet</a:t>
            </a:r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Aplicación (App)</a:t>
            </a:r>
            <a:endParaRPr lang="it-IT" sz="1200" dirty="0"/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es-ES" sz="1200" dirty="0" smtClean="0"/>
              <a:t>Herramienta 1 y Herramienta 2 para formar a los usuarios finales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dirty="0"/>
          </a:p>
          <a:p>
            <a:pPr marL="228600" lvl="0" indent="-228600">
              <a:buFont typeface="+mj-lt"/>
              <a:buAutoNum type="arabicPeriod"/>
            </a:pPr>
            <a:r>
              <a:rPr lang="es-ES" sz="1200" dirty="0" smtClean="0"/>
              <a:t>Evaluación del proceso de la eficacia de las acciones y los herramientas </a:t>
            </a:r>
            <a:endParaRPr lang="es-ES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59605" y="5733256"/>
            <a:ext cx="1938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Consideraciones finales:</a:t>
            </a:r>
            <a:endParaRPr lang="it-IT" sz="1200" b="1" dirty="0"/>
          </a:p>
          <a:p>
            <a:pPr lvl="0"/>
            <a:endParaRPr lang="it-IT" sz="600" dirty="0"/>
          </a:p>
          <a:p>
            <a:pPr lvl="0"/>
            <a:r>
              <a:rPr lang="it-IT" sz="1200" dirty="0"/>
              <a:t>Feedback </a:t>
            </a:r>
            <a:r>
              <a:rPr lang="it-IT" sz="1200" dirty="0" smtClean="0"/>
              <a:t>de RUTA </a:t>
            </a:r>
            <a:r>
              <a:rPr lang="it-IT" sz="1200" dirty="0"/>
              <a:t>A </a:t>
            </a:r>
            <a:r>
              <a:rPr lang="it-IT" sz="1200" dirty="0" smtClean="0"/>
              <a:t>y RUTA </a:t>
            </a:r>
            <a:r>
              <a:rPr lang="it-IT" sz="1200" dirty="0"/>
              <a:t>B</a:t>
            </a:r>
          </a:p>
          <a:p>
            <a:pPr lvl="0"/>
            <a:endParaRPr lang="it-I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014884" y="4509120"/>
            <a:ext cx="1331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/>
              <a:t>Formación </a:t>
            </a:r>
            <a:r>
              <a:rPr lang="it-IT" sz="1200" b="1" dirty="0" smtClean="0"/>
              <a:t>en: </a:t>
            </a:r>
            <a:endParaRPr lang="it-IT" sz="1200" b="1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Proyecto SoMExNet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/>
              <a:t>Aplicación (App)</a:t>
            </a:r>
          </a:p>
          <a:p>
            <a:pPr marL="228600" lvl="0" indent="-228600">
              <a:buFont typeface="+mj-lt"/>
              <a:buAutoNum type="arabicPeriod"/>
            </a:pPr>
            <a:endParaRPr lang="it-IT" sz="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200" dirty="0" smtClean="0"/>
              <a:t>Herramienta 2-kit pedagógico</a:t>
            </a:r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722686" y="406230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b="1" dirty="0" smtClean="0"/>
              <a:t>Seguimiento</a:t>
            </a:r>
            <a:r>
              <a:rPr lang="en-US" sz="1200" b="1" dirty="0" smtClean="0"/>
              <a:t>: </a:t>
            </a:r>
            <a:endParaRPr lang="en-US" sz="1200" b="1" dirty="0"/>
          </a:p>
          <a:p>
            <a:pPr lvl="0"/>
            <a:endParaRPr lang="en-US" sz="600" b="1" dirty="0"/>
          </a:p>
          <a:p>
            <a:pPr lvl="0"/>
            <a:r>
              <a:rPr lang="en-US" sz="1200" dirty="0"/>
              <a:t>Feedback </a:t>
            </a:r>
            <a:r>
              <a:rPr lang="es-ES" sz="1200" dirty="0" smtClean="0"/>
              <a:t>sobre RUTA  A Fase 1 </a:t>
            </a:r>
            <a:endParaRPr lang="es-ES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545723" y="5195239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b="1" dirty="0" smtClean="0"/>
              <a:t>Seguimiento</a:t>
            </a:r>
            <a:r>
              <a:rPr lang="it-IT" sz="1200" b="1" dirty="0" smtClean="0"/>
              <a:t>: </a:t>
            </a:r>
            <a:endParaRPr lang="it-IT" sz="1200" b="1" dirty="0"/>
          </a:p>
          <a:p>
            <a:pPr lvl="0"/>
            <a:endParaRPr lang="it-IT" sz="600" dirty="0"/>
          </a:p>
          <a:p>
            <a:pPr lvl="0"/>
            <a:r>
              <a:rPr lang="it-IT" sz="1200" dirty="0"/>
              <a:t>Feedback </a:t>
            </a:r>
            <a:r>
              <a:rPr lang="it-IT" sz="1200" dirty="0" smtClean="0"/>
              <a:t>sobre RUTA </a:t>
            </a:r>
            <a:r>
              <a:rPr lang="it-IT" sz="1200" dirty="0"/>
              <a:t>B </a:t>
            </a:r>
            <a:r>
              <a:rPr lang="it-IT" sz="1200" dirty="0" smtClean="0"/>
              <a:t>Fase </a:t>
            </a:r>
            <a:r>
              <a:rPr lang="it-IT" sz="1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7328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</a:t>
            </a:r>
            <a:r>
              <a:rPr lang="en-GB" sz="3200" b="1" dirty="0" smtClean="0"/>
              <a:t> </a:t>
            </a:r>
            <a:r>
              <a:rPr lang="en-GB" sz="3200" b="1" dirty="0"/>
              <a:t>A </a:t>
            </a:r>
            <a:br>
              <a:rPr lang="en-GB" sz="3200" b="1" dirty="0"/>
            </a:br>
            <a:r>
              <a:rPr lang="es-ES" sz="2200" b="1" dirty="0" smtClean="0"/>
              <a:t>Del socio del proyecto al socio asociado</a:t>
            </a:r>
            <a:endParaRPr lang="es-ES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1136261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 smtClean="0"/>
              <a:t>Formación en: 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smtClean="0"/>
              <a:t>Proyecto SoMExNet</a:t>
            </a:r>
            <a:endParaRPr lang="it-IT" sz="1600" dirty="0"/>
          </a:p>
          <a:p>
            <a:pPr marL="228600" lvl="0" indent="-228600">
              <a:buFont typeface="+mj-lt"/>
              <a:buAutoNum type="arabicPeriod"/>
            </a:pPr>
            <a:r>
              <a:rPr lang="it-IT" sz="1600" dirty="0" smtClean="0"/>
              <a:t>La App de SoMExNet</a:t>
            </a:r>
          </a:p>
          <a:p>
            <a:pPr marL="228600" lvl="0" indent="-228600">
              <a:buFont typeface="+mj-lt"/>
              <a:buAutoNum type="arabicPeriod"/>
            </a:pPr>
            <a:r>
              <a:rPr lang="es-ES" sz="1600" dirty="0" smtClean="0"/>
              <a:t>Herramienta 1 y Herramienta 2 para la formación de los usuarios finales</a:t>
            </a:r>
          </a:p>
          <a:p>
            <a:pPr marL="228600" lvl="0" indent="-228600">
              <a:buFont typeface="+mj-lt"/>
              <a:buAutoNum type="arabicPeriod"/>
            </a:pPr>
            <a:r>
              <a:rPr lang="es-ES" sz="1600" dirty="0" smtClean="0"/>
              <a:t>Proceso de evaluación de la eficacia de las acciones y herramientas </a:t>
            </a:r>
            <a:endParaRPr lang="es-ES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600" b="1" dirty="0" smtClean="0"/>
              <a:t>Seguimiento</a:t>
            </a:r>
            <a:r>
              <a:rPr lang="en-US" sz="1600" b="1" dirty="0" smtClean="0"/>
              <a:t>:  </a:t>
            </a:r>
            <a:endParaRPr lang="en-US" sz="1600" b="1" dirty="0"/>
          </a:p>
          <a:p>
            <a:pPr lvl="0"/>
            <a:r>
              <a:rPr lang="en-US" sz="1600" dirty="0"/>
              <a:t>Feedback </a:t>
            </a:r>
            <a:r>
              <a:rPr lang="en-US" sz="1600" dirty="0" smtClean="0"/>
              <a:t>de RUTA </a:t>
            </a:r>
            <a:r>
              <a:rPr lang="en-US" sz="1600" dirty="0"/>
              <a:t>A </a:t>
            </a:r>
            <a:r>
              <a:rPr lang="es-ES" sz="1600" dirty="0" smtClean="0"/>
              <a:t>Fase</a:t>
            </a:r>
            <a:r>
              <a:rPr lang="en-US" sz="1600" dirty="0" smtClean="0"/>
              <a:t> </a:t>
            </a:r>
            <a:r>
              <a:rPr lang="en-US" sz="1600" dirty="0"/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38875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accent6">
                    <a:lumMod val="75000"/>
                  </a:schemeClr>
                </a:solidFill>
              </a:rPr>
              <a:t>Ruta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B </a:t>
            </a:r>
            <a:b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sz="2200" b="1" dirty="0" smtClean="0">
                <a:solidFill>
                  <a:schemeClr val="accent6">
                    <a:lumMod val="75000"/>
                  </a:schemeClr>
                </a:solidFill>
              </a:rPr>
              <a:t>del socio asociado al usuario final</a:t>
            </a:r>
            <a:endParaRPr lang="es-ES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17437367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 smtClean="0"/>
              <a:t>Formación en:</a:t>
            </a:r>
            <a:endParaRPr lang="it-IT" sz="1400" b="1" dirty="0"/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Proyecto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App del SoMExNet 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sz="1400" dirty="0" smtClean="0"/>
              <a:t>Herramienta 2-kit pedagógico</a:t>
            </a:r>
            <a:endParaRPr lang="it-I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b="1" dirty="0" smtClean="0"/>
              <a:t>Seguimiento: </a:t>
            </a:r>
            <a:endParaRPr lang="it-IT" sz="1400" dirty="0"/>
          </a:p>
          <a:p>
            <a:pPr lvl="0"/>
            <a:r>
              <a:rPr lang="it-IT" sz="1400" dirty="0"/>
              <a:t>Feedback </a:t>
            </a:r>
            <a:r>
              <a:rPr lang="it-IT" sz="1400" dirty="0" smtClean="0"/>
              <a:t>de</a:t>
            </a:r>
            <a:endParaRPr lang="it-IT" sz="1400" dirty="0"/>
          </a:p>
          <a:p>
            <a:pPr lvl="0"/>
            <a:r>
              <a:rPr lang="it-IT" sz="1400" dirty="0" smtClean="0"/>
              <a:t>RUTA </a:t>
            </a:r>
            <a:r>
              <a:rPr lang="it-IT" sz="1400" dirty="0"/>
              <a:t>B F</a:t>
            </a:r>
            <a:r>
              <a:rPr lang="it-IT" sz="1400" dirty="0" smtClean="0"/>
              <a:t>ase </a:t>
            </a:r>
            <a:r>
              <a:rPr lang="it-IT" sz="1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2416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Ruta A /</a:t>
            </a:r>
            <a:r>
              <a:rPr lang="es-ES" sz="3200" b="1" dirty="0" smtClean="0">
                <a:solidFill>
                  <a:srgbClr val="92D050"/>
                </a:solidFill>
              </a:rPr>
              <a:t>Ruta B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es-ES" sz="2200" b="1" dirty="0" smtClean="0"/>
              <a:t>Del socio del proyecto al socio asociado</a:t>
            </a:r>
            <a:endParaRPr lang="es-ES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249846398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 smtClean="0"/>
              <a:t>Consideraciones finales:</a:t>
            </a:r>
            <a:endParaRPr lang="it-IT" sz="1600" dirty="0"/>
          </a:p>
          <a:p>
            <a:pPr lvl="0"/>
            <a:r>
              <a:rPr lang="it-IT" sz="1600" dirty="0"/>
              <a:t>Feedback </a:t>
            </a:r>
            <a:r>
              <a:rPr lang="it-IT" sz="1600" dirty="0" smtClean="0"/>
              <a:t>de  RUTA </a:t>
            </a:r>
            <a:r>
              <a:rPr lang="it-IT" sz="1600" dirty="0"/>
              <a:t>A </a:t>
            </a:r>
            <a:r>
              <a:rPr lang="it-IT" sz="1600" dirty="0" smtClean="0"/>
              <a:t>y RUTA </a:t>
            </a:r>
            <a:r>
              <a:rPr lang="it-IT" sz="1600" dirty="0"/>
              <a:t>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i="1" dirty="0" smtClean="0"/>
              <a:t>Al final de la RUTA </a:t>
            </a:r>
            <a:r>
              <a:rPr lang="it-IT" b="1" i="1" dirty="0"/>
              <a:t>A </a:t>
            </a:r>
            <a:r>
              <a:rPr lang="it-IT" b="1" i="1" dirty="0" smtClean="0"/>
              <a:t>y la RUTA B</a:t>
            </a:r>
            <a:r>
              <a:rPr lang="it-IT" b="1" i="1" dirty="0"/>
              <a:t>: 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9695743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661</TotalTime>
  <Words>1050</Words>
  <Application>Microsoft Office PowerPoint</Application>
  <PresentationFormat>Presentación en pantalla (4:3)</PresentationFormat>
  <Paragraphs>345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</vt:lpstr>
      <vt:lpstr>Wingdings 3</vt:lpstr>
      <vt:lpstr>Facette</vt:lpstr>
      <vt:lpstr>SoMExNet   Proceso piloto </vt:lpstr>
      <vt:lpstr>"SoMExNet – Red para mejorar la App de SoMEx"</vt:lpstr>
      <vt:lpstr>"SoMExNet - Red para mejorar la App de SoMEx"</vt:lpstr>
      <vt:lpstr>"SoMExNet - Red para mejorar la App de SoMEx"</vt:lpstr>
      <vt:lpstr>Presentación de PowerPoint</vt:lpstr>
      <vt:lpstr>Secuencia cronológica del proceso de formación</vt:lpstr>
      <vt:lpstr>Ruta A  Del socio del proyecto al socio asociado</vt:lpstr>
      <vt:lpstr>Ruta B  del socio asociado al usuario final</vt:lpstr>
      <vt:lpstr>Ruta A /Ruta B Del socio del proyecto al socio asociado</vt:lpstr>
      <vt:lpstr>Ruta A  Del socio del proyecto al socio asociado</vt:lpstr>
      <vt:lpstr>Ruta A  Del socio del proyecto al socio asociado</vt:lpstr>
      <vt:lpstr>Ruta A  Del socio del proyecto al socio asociado</vt:lpstr>
      <vt:lpstr>Ruta B  de los socios asociados a los usuarios finales</vt:lpstr>
      <vt:lpstr>Ruta B  de los socios asociados a los usuarios finales</vt:lpstr>
      <vt:lpstr>Ruta B  de los socios asociados a los usuarios finales</vt:lpstr>
      <vt:lpstr>Ruta A /Ruta B del socio del proyecto al socio asociado</vt:lpstr>
      <vt:lpstr>"SoMExNet - Red para mejorar la App de SoMEx"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Belén Blanco Martín</cp:lastModifiedBy>
  <cp:revision>503</cp:revision>
  <cp:lastPrinted>2019-02-05T11:19:10Z</cp:lastPrinted>
  <dcterms:created xsi:type="dcterms:W3CDTF">2014-10-06T10:05:01Z</dcterms:created>
  <dcterms:modified xsi:type="dcterms:W3CDTF">2019-07-08T12:24:00Z</dcterms:modified>
</cp:coreProperties>
</file>