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17"/>
  </p:notesMasterIdLst>
  <p:handoutMasterIdLst>
    <p:handoutMasterId r:id="rId18"/>
  </p:handoutMasterIdLst>
  <p:sldIdLst>
    <p:sldId id="271" r:id="rId2"/>
    <p:sldId id="274" r:id="rId3"/>
    <p:sldId id="309" r:id="rId4"/>
    <p:sldId id="320" r:id="rId5"/>
    <p:sldId id="279" r:id="rId6"/>
    <p:sldId id="321" r:id="rId7"/>
    <p:sldId id="312" r:id="rId8"/>
    <p:sldId id="313" r:id="rId9"/>
    <p:sldId id="316" r:id="rId10"/>
    <p:sldId id="317" r:id="rId11"/>
    <p:sldId id="318" r:id="rId12"/>
    <p:sldId id="306" r:id="rId13"/>
    <p:sldId id="301" r:id="rId14"/>
    <p:sldId id="322" r:id="rId15"/>
    <p:sldId id="323" r:id="rId16"/>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Stile con tema 2 - Colore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Stile chiaro 1 - Color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26"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F30F3B-CFFF-7842-A442-5AAEF1E69018}" type="doc">
      <dgm:prSet loTypeId="urn:microsoft.com/office/officeart/2005/8/layout/StepDownProcess" loCatId="" qsTypeId="urn:microsoft.com/office/officeart/2005/8/quickstyle/simple4" qsCatId="simple" csTypeId="urn:microsoft.com/office/officeart/2005/8/colors/accent1_3" csCatId="accent1" phldr="1"/>
      <dgm:spPr/>
    </dgm:pt>
    <dgm:pt modelId="{598FEAE5-5849-6B47-9C70-CD3AE1CD013C}">
      <dgm:prSet phldrT="[Testo]"/>
      <dgm:spPr/>
      <dgm:t>
        <a:bodyPr/>
        <a:lstStyle/>
        <a:p>
          <a:r>
            <a:rPr lang="it-IT" dirty="0" smtClean="0"/>
            <a:t>Fase 1</a:t>
          </a:r>
          <a:endParaRPr lang="it-IT" dirty="0"/>
        </a:p>
      </dgm:t>
    </dgm:pt>
    <dgm:pt modelId="{58B64B94-10C8-0747-B7E3-35B908103D4D}" type="parTrans" cxnId="{018FBD96-133F-0342-88FE-59FB08A05399}">
      <dgm:prSet/>
      <dgm:spPr/>
      <dgm:t>
        <a:bodyPr/>
        <a:lstStyle/>
        <a:p>
          <a:endParaRPr lang="it-IT"/>
        </a:p>
      </dgm:t>
    </dgm:pt>
    <dgm:pt modelId="{7ABB8F3F-507A-474C-9BD2-8FE9F552C754}" type="sibTrans" cxnId="{018FBD96-133F-0342-88FE-59FB08A05399}">
      <dgm:prSet/>
      <dgm:spPr/>
      <dgm:t>
        <a:bodyPr/>
        <a:lstStyle/>
        <a:p>
          <a:endParaRPr lang="it-IT"/>
        </a:p>
      </dgm:t>
    </dgm:pt>
    <dgm:pt modelId="{DC5B5194-622A-A44F-9D4C-89A6746D8CF0}">
      <dgm:prSet phldrT="[Testo]"/>
      <dgm:spPr/>
      <dgm:t>
        <a:bodyPr/>
        <a:lstStyle/>
        <a:p>
          <a:r>
            <a:rPr lang="it-IT" dirty="0" smtClean="0"/>
            <a:t>Fase 2</a:t>
          </a:r>
          <a:endParaRPr lang="it-IT" dirty="0"/>
        </a:p>
      </dgm:t>
    </dgm:pt>
    <dgm:pt modelId="{98517838-490D-C34E-9ADE-AFB0913F584C}" type="parTrans" cxnId="{C211CECC-7439-DD43-9621-1CCCE303C5E0}">
      <dgm:prSet/>
      <dgm:spPr/>
      <dgm:t>
        <a:bodyPr/>
        <a:lstStyle/>
        <a:p>
          <a:endParaRPr lang="it-IT"/>
        </a:p>
      </dgm:t>
    </dgm:pt>
    <dgm:pt modelId="{77E58504-2644-AF41-904B-4722CD2E54AB}" type="sibTrans" cxnId="{C211CECC-7439-DD43-9621-1CCCE303C5E0}">
      <dgm:prSet/>
      <dgm:spPr/>
      <dgm:t>
        <a:bodyPr/>
        <a:lstStyle/>
        <a:p>
          <a:endParaRPr lang="it-IT"/>
        </a:p>
      </dgm:t>
    </dgm:pt>
    <dgm:pt modelId="{390A9F9F-6BA4-AB40-A466-5E2022CD594F}">
      <dgm:prSet phldrT="[Testo]"/>
      <dgm:spPr/>
      <dgm:t>
        <a:bodyPr/>
        <a:lstStyle/>
        <a:p>
          <a:r>
            <a:rPr lang="it-IT" dirty="0" smtClean="0"/>
            <a:t>Fase 3 </a:t>
          </a:r>
          <a:endParaRPr lang="it-IT" dirty="0"/>
        </a:p>
      </dgm:t>
    </dgm:pt>
    <dgm:pt modelId="{9525141E-B57B-6B40-8CDA-7490F79C7085}" type="parTrans" cxnId="{04413B8D-1762-284F-B6D3-652664832896}">
      <dgm:prSet/>
      <dgm:spPr/>
      <dgm:t>
        <a:bodyPr/>
        <a:lstStyle/>
        <a:p>
          <a:endParaRPr lang="it-IT"/>
        </a:p>
      </dgm:t>
    </dgm:pt>
    <dgm:pt modelId="{DF0F53D2-ABC5-3143-9896-3B2BE2430CF6}" type="sibTrans" cxnId="{04413B8D-1762-284F-B6D3-652664832896}">
      <dgm:prSet/>
      <dgm:spPr/>
      <dgm:t>
        <a:bodyPr/>
        <a:lstStyle/>
        <a:p>
          <a:endParaRPr lang="it-IT"/>
        </a:p>
      </dgm:t>
    </dgm:pt>
    <dgm:pt modelId="{68494B02-FC5D-8243-8AFB-45395395917D}">
      <dgm:prSet phldrT="[Testo]"/>
      <dgm:spPr>
        <a:solidFill>
          <a:schemeClr val="accent6">
            <a:lumMod val="75000"/>
          </a:schemeClr>
        </a:solidFill>
      </dgm:spPr>
      <dgm:t>
        <a:bodyPr/>
        <a:lstStyle/>
        <a:p>
          <a:r>
            <a:rPr lang="it-IT" dirty="0" smtClean="0"/>
            <a:t>Fase 2</a:t>
          </a:r>
          <a:endParaRPr lang="it-IT" dirty="0"/>
        </a:p>
      </dgm:t>
    </dgm:pt>
    <dgm:pt modelId="{20456F67-24FC-4441-B4D0-5CC40F36082F}" type="parTrans" cxnId="{36DF4707-7B71-D84B-AAB5-A9EAA6048FA2}">
      <dgm:prSet/>
      <dgm:spPr/>
      <dgm:t>
        <a:bodyPr/>
        <a:lstStyle/>
        <a:p>
          <a:endParaRPr lang="it-IT"/>
        </a:p>
      </dgm:t>
    </dgm:pt>
    <dgm:pt modelId="{1FC86765-137D-F640-93F3-482A553F19D1}" type="sibTrans" cxnId="{36DF4707-7B71-D84B-AAB5-A9EAA6048FA2}">
      <dgm:prSet/>
      <dgm:spPr/>
      <dgm:t>
        <a:bodyPr/>
        <a:lstStyle/>
        <a:p>
          <a:endParaRPr lang="it-IT"/>
        </a:p>
      </dgm:t>
    </dgm:pt>
    <dgm:pt modelId="{3A9A5249-047C-6F46-9288-520D07DC559C}">
      <dgm:prSet phldrT="[Testo]"/>
      <dgm:spPr>
        <a:solidFill>
          <a:schemeClr val="accent6">
            <a:lumMod val="75000"/>
          </a:schemeClr>
        </a:solidFill>
      </dgm:spPr>
      <dgm:t>
        <a:bodyPr/>
        <a:lstStyle/>
        <a:p>
          <a:r>
            <a:rPr lang="it-IT" dirty="0" smtClean="0"/>
            <a:t>Fase 1</a:t>
          </a:r>
          <a:endParaRPr lang="it-IT" dirty="0"/>
        </a:p>
      </dgm:t>
    </dgm:pt>
    <dgm:pt modelId="{C308BABD-8CBA-084F-9BB0-DA374F36D98D}" type="parTrans" cxnId="{AAABD293-7E8D-3545-8F0C-7C014B00E540}">
      <dgm:prSet/>
      <dgm:spPr/>
      <dgm:t>
        <a:bodyPr/>
        <a:lstStyle/>
        <a:p>
          <a:endParaRPr lang="it-IT"/>
        </a:p>
      </dgm:t>
    </dgm:pt>
    <dgm:pt modelId="{06B1234D-53C5-1E4B-B4BF-C92FB80701C2}" type="sibTrans" cxnId="{AAABD293-7E8D-3545-8F0C-7C014B00E540}">
      <dgm:prSet/>
      <dgm:spPr/>
      <dgm:t>
        <a:bodyPr/>
        <a:lstStyle/>
        <a:p>
          <a:endParaRPr lang="it-IT"/>
        </a:p>
      </dgm:t>
    </dgm:pt>
    <dgm:pt modelId="{B544381A-6D34-5F41-9F09-74C9090DEB6A}" type="pres">
      <dgm:prSet presAssocID="{0CF30F3B-CFFF-7842-A442-5AAEF1E69018}" presName="rootnode" presStyleCnt="0">
        <dgm:presLayoutVars>
          <dgm:chMax/>
          <dgm:chPref/>
          <dgm:dir/>
          <dgm:animLvl val="lvl"/>
        </dgm:presLayoutVars>
      </dgm:prSet>
      <dgm:spPr/>
    </dgm:pt>
    <dgm:pt modelId="{6836F9F2-06C5-F64B-AD94-F1A98DCAC581}" type="pres">
      <dgm:prSet presAssocID="{598FEAE5-5849-6B47-9C70-CD3AE1CD013C}" presName="composite" presStyleCnt="0"/>
      <dgm:spPr/>
    </dgm:pt>
    <dgm:pt modelId="{AAEE2770-BA8C-F345-9CC3-E499009A6F17}" type="pres">
      <dgm:prSet presAssocID="{598FEAE5-5849-6B47-9C70-CD3AE1CD013C}" presName="bentUpArrow1" presStyleLbl="alignImgPlace1" presStyleIdx="0" presStyleCnt="4" custLinFactNeighborX="-97999" custLinFactNeighborY="3011"/>
      <dgm:spPr>
        <a:noFill/>
      </dgm:spPr>
    </dgm:pt>
    <dgm:pt modelId="{8926E5F5-873E-644D-B771-8DAC1D49769F}" type="pres">
      <dgm:prSet presAssocID="{598FEAE5-5849-6B47-9C70-CD3AE1CD013C}" presName="ParentText" presStyleLbl="node1" presStyleIdx="0" presStyleCnt="5" custLinFactNeighborX="-76835" custLinFactNeighborY="6528">
        <dgm:presLayoutVars>
          <dgm:chMax val="1"/>
          <dgm:chPref val="1"/>
          <dgm:bulletEnabled val="1"/>
        </dgm:presLayoutVars>
      </dgm:prSet>
      <dgm:spPr/>
      <dgm:t>
        <a:bodyPr/>
        <a:lstStyle/>
        <a:p>
          <a:endParaRPr lang="it-IT"/>
        </a:p>
      </dgm:t>
    </dgm:pt>
    <dgm:pt modelId="{6D49EDE3-EEA9-CE44-8710-3DD5BE29850C}" type="pres">
      <dgm:prSet presAssocID="{598FEAE5-5849-6B47-9C70-CD3AE1CD013C}" presName="ChildText" presStyleLbl="revTx" presStyleIdx="0" presStyleCnt="4" custScaleX="481795" custLinFactX="45165" custLinFactNeighborX="100000" custLinFactNeighborY="-4368">
        <dgm:presLayoutVars>
          <dgm:chMax val="0"/>
          <dgm:chPref val="0"/>
          <dgm:bulletEnabled val="1"/>
        </dgm:presLayoutVars>
      </dgm:prSet>
      <dgm:spPr/>
      <dgm:t>
        <a:bodyPr/>
        <a:lstStyle/>
        <a:p>
          <a:endParaRPr lang="it-IT"/>
        </a:p>
      </dgm:t>
    </dgm:pt>
    <dgm:pt modelId="{EF8C47E8-6384-1547-B8A1-41559C3DB7D1}" type="pres">
      <dgm:prSet presAssocID="{7ABB8F3F-507A-474C-9BD2-8FE9F552C754}" presName="sibTrans" presStyleCnt="0"/>
      <dgm:spPr/>
    </dgm:pt>
    <dgm:pt modelId="{F6AD1062-0FC4-B546-A6CC-173DCBC01EA6}" type="pres">
      <dgm:prSet presAssocID="{DC5B5194-622A-A44F-9D4C-89A6746D8CF0}" presName="composite" presStyleCnt="0"/>
      <dgm:spPr/>
    </dgm:pt>
    <dgm:pt modelId="{0105DCDA-5789-D24B-8FEB-A29BD8C1ADAB}" type="pres">
      <dgm:prSet presAssocID="{DC5B5194-622A-A44F-9D4C-89A6746D8CF0}" presName="bentUpArrow1" presStyleLbl="alignImgPlace1" presStyleIdx="1" presStyleCnt="4" custLinFactX="-33931" custLinFactNeighborX="-100000" custLinFactNeighborY="2876"/>
      <dgm:spPr>
        <a:noFill/>
      </dgm:spPr>
    </dgm:pt>
    <dgm:pt modelId="{98BBA187-05ED-1049-8125-F77DDEB5CAA8}" type="pres">
      <dgm:prSet presAssocID="{DC5B5194-622A-A44F-9D4C-89A6746D8CF0}" presName="ParentText" presStyleLbl="node1" presStyleIdx="1" presStyleCnt="5" custLinFactNeighborX="-80072">
        <dgm:presLayoutVars>
          <dgm:chMax val="1"/>
          <dgm:chPref val="1"/>
          <dgm:bulletEnabled val="1"/>
        </dgm:presLayoutVars>
      </dgm:prSet>
      <dgm:spPr/>
      <dgm:t>
        <a:bodyPr/>
        <a:lstStyle/>
        <a:p>
          <a:endParaRPr lang="it-IT"/>
        </a:p>
      </dgm:t>
    </dgm:pt>
    <dgm:pt modelId="{1502112A-7BBE-6147-A245-E66B309DDDC3}" type="pres">
      <dgm:prSet presAssocID="{DC5B5194-622A-A44F-9D4C-89A6746D8CF0}" presName="ChildText" presStyleLbl="revTx" presStyleIdx="1" presStyleCnt="4" custScaleX="346291" custLinFactNeighborX="64569" custLinFactNeighborY="-105">
        <dgm:presLayoutVars>
          <dgm:chMax val="0"/>
          <dgm:chPref val="0"/>
          <dgm:bulletEnabled val="1"/>
        </dgm:presLayoutVars>
      </dgm:prSet>
      <dgm:spPr/>
      <dgm:t>
        <a:bodyPr/>
        <a:lstStyle/>
        <a:p>
          <a:endParaRPr lang="it-IT"/>
        </a:p>
      </dgm:t>
    </dgm:pt>
    <dgm:pt modelId="{973A44FA-F6EC-1D48-A4E8-8EBEFEA74630}" type="pres">
      <dgm:prSet presAssocID="{77E58504-2644-AF41-904B-4722CD2E54AB}" presName="sibTrans" presStyleCnt="0"/>
      <dgm:spPr/>
    </dgm:pt>
    <dgm:pt modelId="{BDAF936D-F4C7-EB45-A5D9-949C343FD271}" type="pres">
      <dgm:prSet presAssocID="{3A9A5249-047C-6F46-9288-520D07DC559C}" presName="composite" presStyleCnt="0"/>
      <dgm:spPr/>
    </dgm:pt>
    <dgm:pt modelId="{0D75C98D-83FF-594E-ACB0-01501AF9FDC8}" type="pres">
      <dgm:prSet presAssocID="{3A9A5249-047C-6F46-9288-520D07DC559C}" presName="bentUpArrow1" presStyleLbl="alignImgPlace1" presStyleIdx="2" presStyleCnt="4" custLinFactX="-100000" custLinFactNeighborX="-109018" custLinFactNeighborY="-28004"/>
      <dgm:spPr>
        <a:noFill/>
      </dgm:spPr>
    </dgm:pt>
    <dgm:pt modelId="{FAA15ACD-C9B2-B949-809D-6C0FB04BB4B3}" type="pres">
      <dgm:prSet presAssocID="{3A9A5249-047C-6F46-9288-520D07DC559C}" presName="ParentText" presStyleLbl="node1" presStyleIdx="2" presStyleCnt="5" custLinFactX="-41356" custLinFactNeighborX="-100000" custLinFactNeighborY="-42702">
        <dgm:presLayoutVars>
          <dgm:chMax val="1"/>
          <dgm:chPref val="1"/>
          <dgm:bulletEnabled val="1"/>
        </dgm:presLayoutVars>
      </dgm:prSet>
      <dgm:spPr/>
      <dgm:t>
        <a:bodyPr/>
        <a:lstStyle/>
        <a:p>
          <a:endParaRPr lang="it-IT"/>
        </a:p>
      </dgm:t>
    </dgm:pt>
    <dgm:pt modelId="{AF34CB2D-63DB-FD46-95D0-346E74753B39}" type="pres">
      <dgm:prSet presAssocID="{3A9A5249-047C-6F46-9288-520D07DC559C}" presName="ChildText" presStyleLbl="revTx" presStyleIdx="2" presStyleCnt="4">
        <dgm:presLayoutVars>
          <dgm:chMax val="0"/>
          <dgm:chPref val="0"/>
          <dgm:bulletEnabled val="1"/>
        </dgm:presLayoutVars>
      </dgm:prSet>
      <dgm:spPr/>
    </dgm:pt>
    <dgm:pt modelId="{F7ABD03D-10F4-4644-BD65-559DBB8CEDA7}" type="pres">
      <dgm:prSet presAssocID="{06B1234D-53C5-1E4B-B4BF-C92FB80701C2}" presName="sibTrans" presStyleCnt="0"/>
      <dgm:spPr/>
    </dgm:pt>
    <dgm:pt modelId="{A7782FF0-6D26-7440-9DE0-1125E3E2BDA3}" type="pres">
      <dgm:prSet presAssocID="{68494B02-FC5D-8243-8AFB-45395395917D}" presName="composite" presStyleCnt="0"/>
      <dgm:spPr/>
    </dgm:pt>
    <dgm:pt modelId="{7A45FB45-0795-3548-A05F-A63C36451499}" type="pres">
      <dgm:prSet presAssocID="{68494B02-FC5D-8243-8AFB-45395395917D}" presName="bentUpArrow1" presStyleLbl="alignImgPlace1" presStyleIdx="3" presStyleCnt="4" custLinFactX="-100000" custLinFactNeighborX="-184106" custLinFactNeighborY="-28004"/>
      <dgm:spPr>
        <a:noFill/>
      </dgm:spPr>
    </dgm:pt>
    <dgm:pt modelId="{4FF1AC7B-5A1A-7A40-B86C-BACE28880C3F}" type="pres">
      <dgm:prSet presAssocID="{68494B02-FC5D-8243-8AFB-45395395917D}" presName="ParentText" presStyleLbl="node1" presStyleIdx="3" presStyleCnt="5" custLinFactX="-84777" custLinFactNeighborX="-100000" custLinFactNeighborY="-74475">
        <dgm:presLayoutVars>
          <dgm:chMax val="1"/>
          <dgm:chPref val="1"/>
          <dgm:bulletEnabled val="1"/>
        </dgm:presLayoutVars>
      </dgm:prSet>
      <dgm:spPr/>
      <dgm:t>
        <a:bodyPr/>
        <a:lstStyle/>
        <a:p>
          <a:endParaRPr lang="it-IT"/>
        </a:p>
      </dgm:t>
    </dgm:pt>
    <dgm:pt modelId="{C0442ED0-5923-CC46-930E-A0E6811B02CB}" type="pres">
      <dgm:prSet presAssocID="{68494B02-FC5D-8243-8AFB-45395395917D}" presName="ChildText" presStyleLbl="revTx" presStyleIdx="3" presStyleCnt="4">
        <dgm:presLayoutVars>
          <dgm:chMax val="0"/>
          <dgm:chPref val="0"/>
          <dgm:bulletEnabled val="1"/>
        </dgm:presLayoutVars>
      </dgm:prSet>
      <dgm:spPr/>
    </dgm:pt>
    <dgm:pt modelId="{2DFEFBBE-F35B-C047-A893-07B0609D04A9}" type="pres">
      <dgm:prSet presAssocID="{1FC86765-137D-F640-93F3-482A553F19D1}" presName="sibTrans" presStyleCnt="0"/>
      <dgm:spPr/>
    </dgm:pt>
    <dgm:pt modelId="{C6E23AC0-752F-E74D-9C38-7E1E03802849}" type="pres">
      <dgm:prSet presAssocID="{390A9F9F-6BA4-AB40-A466-5E2022CD594F}" presName="composite" presStyleCnt="0"/>
      <dgm:spPr/>
    </dgm:pt>
    <dgm:pt modelId="{3A27D9D2-E590-114C-A0A1-347B8C01C0BC}" type="pres">
      <dgm:prSet presAssocID="{390A9F9F-6BA4-AB40-A466-5E2022CD594F}" presName="ParentText" presStyleLbl="node1" presStyleIdx="4" presStyleCnt="5" custLinFactX="-100000" custLinFactY="-31964" custLinFactNeighborX="-134365" custLinFactNeighborY="-100000">
        <dgm:presLayoutVars>
          <dgm:chMax val="1"/>
          <dgm:chPref val="1"/>
          <dgm:bulletEnabled val="1"/>
        </dgm:presLayoutVars>
      </dgm:prSet>
      <dgm:spPr/>
      <dgm:t>
        <a:bodyPr/>
        <a:lstStyle/>
        <a:p>
          <a:endParaRPr lang="it-IT"/>
        </a:p>
      </dgm:t>
    </dgm:pt>
  </dgm:ptLst>
  <dgm:cxnLst>
    <dgm:cxn modelId="{D29788CB-FB7A-3E4D-86E6-89F25D6282CC}" type="presOf" srcId="{390A9F9F-6BA4-AB40-A466-5E2022CD594F}" destId="{3A27D9D2-E590-114C-A0A1-347B8C01C0BC}" srcOrd="0" destOrd="0" presId="urn:microsoft.com/office/officeart/2005/8/layout/StepDownProcess"/>
    <dgm:cxn modelId="{36DF4707-7B71-D84B-AAB5-A9EAA6048FA2}" srcId="{0CF30F3B-CFFF-7842-A442-5AAEF1E69018}" destId="{68494B02-FC5D-8243-8AFB-45395395917D}" srcOrd="3" destOrd="0" parTransId="{20456F67-24FC-4441-B4D0-5CC40F36082F}" sibTransId="{1FC86765-137D-F640-93F3-482A553F19D1}"/>
    <dgm:cxn modelId="{AAABD293-7E8D-3545-8F0C-7C014B00E540}" srcId="{0CF30F3B-CFFF-7842-A442-5AAEF1E69018}" destId="{3A9A5249-047C-6F46-9288-520D07DC559C}" srcOrd="2" destOrd="0" parTransId="{C308BABD-8CBA-084F-9BB0-DA374F36D98D}" sibTransId="{06B1234D-53C5-1E4B-B4BF-C92FB80701C2}"/>
    <dgm:cxn modelId="{734C727A-C794-F649-AFFF-2E8B99F19B25}" type="presOf" srcId="{3A9A5249-047C-6F46-9288-520D07DC559C}" destId="{FAA15ACD-C9B2-B949-809D-6C0FB04BB4B3}" srcOrd="0" destOrd="0" presId="urn:microsoft.com/office/officeart/2005/8/layout/StepDownProcess"/>
    <dgm:cxn modelId="{55636304-0065-BE49-8E5B-F5D458EEC43B}" type="presOf" srcId="{68494B02-FC5D-8243-8AFB-45395395917D}" destId="{4FF1AC7B-5A1A-7A40-B86C-BACE28880C3F}" srcOrd="0" destOrd="0" presId="urn:microsoft.com/office/officeart/2005/8/layout/StepDownProcess"/>
    <dgm:cxn modelId="{C211CECC-7439-DD43-9621-1CCCE303C5E0}" srcId="{0CF30F3B-CFFF-7842-A442-5AAEF1E69018}" destId="{DC5B5194-622A-A44F-9D4C-89A6746D8CF0}" srcOrd="1" destOrd="0" parTransId="{98517838-490D-C34E-9ADE-AFB0913F584C}" sibTransId="{77E58504-2644-AF41-904B-4722CD2E54AB}"/>
    <dgm:cxn modelId="{55253994-8267-9443-B5F2-71244EEDB3A1}" type="presOf" srcId="{598FEAE5-5849-6B47-9C70-CD3AE1CD013C}" destId="{8926E5F5-873E-644D-B771-8DAC1D49769F}" srcOrd="0" destOrd="0" presId="urn:microsoft.com/office/officeart/2005/8/layout/StepDownProcess"/>
    <dgm:cxn modelId="{018FBD96-133F-0342-88FE-59FB08A05399}" srcId="{0CF30F3B-CFFF-7842-A442-5AAEF1E69018}" destId="{598FEAE5-5849-6B47-9C70-CD3AE1CD013C}" srcOrd="0" destOrd="0" parTransId="{58B64B94-10C8-0747-B7E3-35B908103D4D}" sibTransId="{7ABB8F3F-507A-474C-9BD2-8FE9F552C754}"/>
    <dgm:cxn modelId="{BF52CAFB-41F5-A84D-8434-DC22758BACFF}" type="presOf" srcId="{DC5B5194-622A-A44F-9D4C-89A6746D8CF0}" destId="{98BBA187-05ED-1049-8125-F77DDEB5CAA8}" srcOrd="0" destOrd="0" presId="urn:microsoft.com/office/officeart/2005/8/layout/StepDownProcess"/>
    <dgm:cxn modelId="{6F632C5D-ADF2-BF4C-95E1-EBEA919D471D}" type="presOf" srcId="{0CF30F3B-CFFF-7842-A442-5AAEF1E69018}" destId="{B544381A-6D34-5F41-9F09-74C9090DEB6A}" srcOrd="0" destOrd="0" presId="urn:microsoft.com/office/officeart/2005/8/layout/StepDownProcess"/>
    <dgm:cxn modelId="{04413B8D-1762-284F-B6D3-652664832896}" srcId="{0CF30F3B-CFFF-7842-A442-5AAEF1E69018}" destId="{390A9F9F-6BA4-AB40-A466-5E2022CD594F}" srcOrd="4" destOrd="0" parTransId="{9525141E-B57B-6B40-8CDA-7490F79C7085}" sibTransId="{DF0F53D2-ABC5-3143-9896-3B2BE2430CF6}"/>
    <dgm:cxn modelId="{690ACF3C-720B-0E45-9D68-39B4BEEF858B}" type="presParOf" srcId="{B544381A-6D34-5F41-9F09-74C9090DEB6A}" destId="{6836F9F2-06C5-F64B-AD94-F1A98DCAC581}" srcOrd="0" destOrd="0" presId="urn:microsoft.com/office/officeart/2005/8/layout/StepDownProcess"/>
    <dgm:cxn modelId="{9C208553-B1F0-774B-A27B-0D76518EDA78}" type="presParOf" srcId="{6836F9F2-06C5-F64B-AD94-F1A98DCAC581}" destId="{AAEE2770-BA8C-F345-9CC3-E499009A6F17}" srcOrd="0" destOrd="0" presId="urn:microsoft.com/office/officeart/2005/8/layout/StepDownProcess"/>
    <dgm:cxn modelId="{D4E5986D-2118-E145-8D89-CDC6FAC739BA}" type="presParOf" srcId="{6836F9F2-06C5-F64B-AD94-F1A98DCAC581}" destId="{8926E5F5-873E-644D-B771-8DAC1D49769F}" srcOrd="1" destOrd="0" presId="urn:microsoft.com/office/officeart/2005/8/layout/StepDownProcess"/>
    <dgm:cxn modelId="{11A11754-CF0B-C249-B05C-BFA1284D3390}" type="presParOf" srcId="{6836F9F2-06C5-F64B-AD94-F1A98DCAC581}" destId="{6D49EDE3-EEA9-CE44-8710-3DD5BE29850C}" srcOrd="2" destOrd="0" presId="urn:microsoft.com/office/officeart/2005/8/layout/StepDownProcess"/>
    <dgm:cxn modelId="{BFCDF2AB-5C62-254E-9AF4-92A0066F37A9}" type="presParOf" srcId="{B544381A-6D34-5F41-9F09-74C9090DEB6A}" destId="{EF8C47E8-6384-1547-B8A1-41559C3DB7D1}" srcOrd="1" destOrd="0" presId="urn:microsoft.com/office/officeart/2005/8/layout/StepDownProcess"/>
    <dgm:cxn modelId="{D61E9C11-03EA-6740-B8C9-B6F17A6DF7C2}" type="presParOf" srcId="{B544381A-6D34-5F41-9F09-74C9090DEB6A}" destId="{F6AD1062-0FC4-B546-A6CC-173DCBC01EA6}" srcOrd="2" destOrd="0" presId="urn:microsoft.com/office/officeart/2005/8/layout/StepDownProcess"/>
    <dgm:cxn modelId="{A896FA71-140E-134A-90A9-839D81468B87}" type="presParOf" srcId="{F6AD1062-0FC4-B546-A6CC-173DCBC01EA6}" destId="{0105DCDA-5789-D24B-8FEB-A29BD8C1ADAB}" srcOrd="0" destOrd="0" presId="urn:microsoft.com/office/officeart/2005/8/layout/StepDownProcess"/>
    <dgm:cxn modelId="{658985F6-DBD7-9A42-B43C-959A3A80F9C4}" type="presParOf" srcId="{F6AD1062-0FC4-B546-A6CC-173DCBC01EA6}" destId="{98BBA187-05ED-1049-8125-F77DDEB5CAA8}" srcOrd="1" destOrd="0" presId="urn:microsoft.com/office/officeart/2005/8/layout/StepDownProcess"/>
    <dgm:cxn modelId="{C6707D69-737D-BC4D-9DF2-4E41FECFC1F6}" type="presParOf" srcId="{F6AD1062-0FC4-B546-A6CC-173DCBC01EA6}" destId="{1502112A-7BBE-6147-A245-E66B309DDDC3}" srcOrd="2" destOrd="0" presId="urn:microsoft.com/office/officeart/2005/8/layout/StepDownProcess"/>
    <dgm:cxn modelId="{128BD132-E25E-FA4F-9369-49E88E860A3B}" type="presParOf" srcId="{B544381A-6D34-5F41-9F09-74C9090DEB6A}" destId="{973A44FA-F6EC-1D48-A4E8-8EBEFEA74630}" srcOrd="3" destOrd="0" presId="urn:microsoft.com/office/officeart/2005/8/layout/StepDownProcess"/>
    <dgm:cxn modelId="{E367A333-B335-3E46-8129-309B893112F6}" type="presParOf" srcId="{B544381A-6D34-5F41-9F09-74C9090DEB6A}" destId="{BDAF936D-F4C7-EB45-A5D9-949C343FD271}" srcOrd="4" destOrd="0" presId="urn:microsoft.com/office/officeart/2005/8/layout/StepDownProcess"/>
    <dgm:cxn modelId="{F152D18D-D3CB-D845-819F-40C199026C1E}" type="presParOf" srcId="{BDAF936D-F4C7-EB45-A5D9-949C343FD271}" destId="{0D75C98D-83FF-594E-ACB0-01501AF9FDC8}" srcOrd="0" destOrd="0" presId="urn:microsoft.com/office/officeart/2005/8/layout/StepDownProcess"/>
    <dgm:cxn modelId="{357F1EAF-D3B3-5842-A2E4-F1FE70A813E2}" type="presParOf" srcId="{BDAF936D-F4C7-EB45-A5D9-949C343FD271}" destId="{FAA15ACD-C9B2-B949-809D-6C0FB04BB4B3}" srcOrd="1" destOrd="0" presId="urn:microsoft.com/office/officeart/2005/8/layout/StepDownProcess"/>
    <dgm:cxn modelId="{B035600C-C212-014F-9EAD-69FB7B0C3E67}" type="presParOf" srcId="{BDAF936D-F4C7-EB45-A5D9-949C343FD271}" destId="{AF34CB2D-63DB-FD46-95D0-346E74753B39}" srcOrd="2" destOrd="0" presId="urn:microsoft.com/office/officeart/2005/8/layout/StepDownProcess"/>
    <dgm:cxn modelId="{33FE9B3C-E862-324E-BA41-8599F2355618}" type="presParOf" srcId="{B544381A-6D34-5F41-9F09-74C9090DEB6A}" destId="{F7ABD03D-10F4-4644-BD65-559DBB8CEDA7}" srcOrd="5" destOrd="0" presId="urn:microsoft.com/office/officeart/2005/8/layout/StepDownProcess"/>
    <dgm:cxn modelId="{89ECE14E-2228-4744-8B35-E850F124D946}" type="presParOf" srcId="{B544381A-6D34-5F41-9F09-74C9090DEB6A}" destId="{A7782FF0-6D26-7440-9DE0-1125E3E2BDA3}" srcOrd="6" destOrd="0" presId="urn:microsoft.com/office/officeart/2005/8/layout/StepDownProcess"/>
    <dgm:cxn modelId="{F0578841-38CF-1C46-8A16-74BB1D0EB800}" type="presParOf" srcId="{A7782FF0-6D26-7440-9DE0-1125E3E2BDA3}" destId="{7A45FB45-0795-3548-A05F-A63C36451499}" srcOrd="0" destOrd="0" presId="urn:microsoft.com/office/officeart/2005/8/layout/StepDownProcess"/>
    <dgm:cxn modelId="{AB380F00-3534-4F41-BFF1-B98D40EE5100}" type="presParOf" srcId="{A7782FF0-6D26-7440-9DE0-1125E3E2BDA3}" destId="{4FF1AC7B-5A1A-7A40-B86C-BACE28880C3F}" srcOrd="1" destOrd="0" presId="urn:microsoft.com/office/officeart/2005/8/layout/StepDownProcess"/>
    <dgm:cxn modelId="{97178374-6543-624A-B5A2-92E42DC482F7}" type="presParOf" srcId="{A7782FF0-6D26-7440-9DE0-1125E3E2BDA3}" destId="{C0442ED0-5923-CC46-930E-A0E6811B02CB}" srcOrd="2" destOrd="0" presId="urn:microsoft.com/office/officeart/2005/8/layout/StepDownProcess"/>
    <dgm:cxn modelId="{A88167F3-FAC9-CF42-ACD4-1FE1945AB75A}" type="presParOf" srcId="{B544381A-6D34-5F41-9F09-74C9090DEB6A}" destId="{2DFEFBBE-F35B-C047-A893-07B0609D04A9}" srcOrd="7" destOrd="0" presId="urn:microsoft.com/office/officeart/2005/8/layout/StepDownProcess"/>
    <dgm:cxn modelId="{83490162-5109-074C-A738-398A8DEA5D69}" type="presParOf" srcId="{B544381A-6D34-5F41-9F09-74C9090DEB6A}" destId="{C6E23AC0-752F-E74D-9C38-7E1E03802849}" srcOrd="8" destOrd="0" presId="urn:microsoft.com/office/officeart/2005/8/layout/StepDownProcess"/>
    <dgm:cxn modelId="{FC5BD413-2BF2-744E-84FF-212F1828BD38}" type="presParOf" srcId="{C6E23AC0-752F-E74D-9C38-7E1E03802849}" destId="{3A27D9D2-E590-114C-A0A1-347B8C01C0BC}"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F30F3B-CFFF-7842-A442-5AAEF1E69018}" type="doc">
      <dgm:prSet loTypeId="urn:microsoft.com/office/officeart/2005/8/layout/StepDownProcess" loCatId="" qsTypeId="urn:microsoft.com/office/officeart/2005/8/quickstyle/simple4" qsCatId="simple" csTypeId="urn:microsoft.com/office/officeart/2005/8/colors/accent1_3" csCatId="accent1" phldr="1"/>
      <dgm:spPr/>
      <dgm:t>
        <a:bodyPr/>
        <a:lstStyle/>
        <a:p>
          <a:endParaRPr lang="it-IT"/>
        </a:p>
      </dgm:t>
    </dgm:pt>
    <dgm:pt modelId="{598FEAE5-5849-6B47-9C70-CD3AE1CD013C}">
      <dgm:prSet phldrT="[Testo]"/>
      <dgm:spPr/>
      <dgm:t>
        <a:bodyPr/>
        <a:lstStyle/>
        <a:p>
          <a:r>
            <a:rPr lang="it-IT" dirty="0" smtClean="0"/>
            <a:t>Fase 1</a:t>
          </a:r>
          <a:endParaRPr lang="it-IT" dirty="0"/>
        </a:p>
      </dgm:t>
    </dgm:pt>
    <dgm:pt modelId="{58B64B94-10C8-0747-B7E3-35B908103D4D}" type="parTrans" cxnId="{018FBD96-133F-0342-88FE-59FB08A05399}">
      <dgm:prSet/>
      <dgm:spPr/>
      <dgm:t>
        <a:bodyPr/>
        <a:lstStyle/>
        <a:p>
          <a:endParaRPr lang="it-IT"/>
        </a:p>
      </dgm:t>
    </dgm:pt>
    <dgm:pt modelId="{7ABB8F3F-507A-474C-9BD2-8FE9F552C754}" type="sibTrans" cxnId="{018FBD96-133F-0342-88FE-59FB08A05399}">
      <dgm:prSet/>
      <dgm:spPr/>
      <dgm:t>
        <a:bodyPr/>
        <a:lstStyle/>
        <a:p>
          <a:endParaRPr lang="it-IT"/>
        </a:p>
      </dgm:t>
    </dgm:pt>
    <dgm:pt modelId="{DC5B5194-622A-A44F-9D4C-89A6746D8CF0}">
      <dgm:prSet phldrT="[Testo]"/>
      <dgm:spPr/>
      <dgm:t>
        <a:bodyPr/>
        <a:lstStyle/>
        <a:p>
          <a:r>
            <a:rPr lang="it-IT" dirty="0" smtClean="0"/>
            <a:t>Fase 2</a:t>
          </a:r>
          <a:endParaRPr lang="it-IT" dirty="0"/>
        </a:p>
      </dgm:t>
    </dgm:pt>
    <dgm:pt modelId="{98517838-490D-C34E-9ADE-AFB0913F584C}" type="parTrans" cxnId="{C211CECC-7439-DD43-9621-1CCCE303C5E0}">
      <dgm:prSet/>
      <dgm:spPr/>
      <dgm:t>
        <a:bodyPr/>
        <a:lstStyle/>
        <a:p>
          <a:endParaRPr lang="it-IT"/>
        </a:p>
      </dgm:t>
    </dgm:pt>
    <dgm:pt modelId="{77E58504-2644-AF41-904B-4722CD2E54AB}" type="sibTrans" cxnId="{C211CECC-7439-DD43-9621-1CCCE303C5E0}">
      <dgm:prSet/>
      <dgm:spPr/>
      <dgm:t>
        <a:bodyPr/>
        <a:lstStyle/>
        <a:p>
          <a:endParaRPr lang="it-IT"/>
        </a:p>
      </dgm:t>
    </dgm:pt>
    <dgm:pt modelId="{B544381A-6D34-5F41-9F09-74C9090DEB6A}" type="pres">
      <dgm:prSet presAssocID="{0CF30F3B-CFFF-7842-A442-5AAEF1E69018}" presName="rootnode" presStyleCnt="0">
        <dgm:presLayoutVars>
          <dgm:chMax/>
          <dgm:chPref/>
          <dgm:dir/>
          <dgm:animLvl val="lvl"/>
        </dgm:presLayoutVars>
      </dgm:prSet>
      <dgm:spPr/>
      <dgm:t>
        <a:bodyPr/>
        <a:lstStyle/>
        <a:p>
          <a:endParaRPr lang="it-IT"/>
        </a:p>
      </dgm:t>
    </dgm:pt>
    <dgm:pt modelId="{6836F9F2-06C5-F64B-AD94-F1A98DCAC581}" type="pres">
      <dgm:prSet presAssocID="{598FEAE5-5849-6B47-9C70-CD3AE1CD013C}" presName="composite" presStyleCnt="0"/>
      <dgm:spPr/>
    </dgm:pt>
    <dgm:pt modelId="{AAEE2770-BA8C-F345-9CC3-E499009A6F17}" type="pres">
      <dgm:prSet presAssocID="{598FEAE5-5849-6B47-9C70-CD3AE1CD013C}" presName="bentUpArrow1" presStyleLbl="alignImgPlace1" presStyleIdx="0" presStyleCnt="1" custScaleY="106466" custLinFactNeighborX="10225" custLinFactNeighborY="-245"/>
      <dgm:spPr/>
      <dgm:t>
        <a:bodyPr/>
        <a:lstStyle/>
        <a:p>
          <a:endParaRPr lang="it-IT"/>
        </a:p>
      </dgm:t>
    </dgm:pt>
    <dgm:pt modelId="{8926E5F5-873E-644D-B771-8DAC1D49769F}" type="pres">
      <dgm:prSet presAssocID="{598FEAE5-5849-6B47-9C70-CD3AE1CD013C}" presName="ParentText" presStyleLbl="node1" presStyleIdx="0" presStyleCnt="2" custLinFactNeighborX="1394" custLinFactNeighborY="-40810">
        <dgm:presLayoutVars>
          <dgm:chMax val="1"/>
          <dgm:chPref val="1"/>
          <dgm:bulletEnabled val="1"/>
        </dgm:presLayoutVars>
      </dgm:prSet>
      <dgm:spPr/>
      <dgm:t>
        <a:bodyPr/>
        <a:lstStyle/>
        <a:p>
          <a:endParaRPr lang="it-IT"/>
        </a:p>
      </dgm:t>
    </dgm:pt>
    <dgm:pt modelId="{6D49EDE3-EEA9-CE44-8710-3DD5BE29850C}" type="pres">
      <dgm:prSet presAssocID="{598FEAE5-5849-6B47-9C70-CD3AE1CD013C}" presName="ChildText" presStyleLbl="revTx" presStyleIdx="0" presStyleCnt="1" custScaleX="280372" custLinFactX="1010" custLinFactNeighborX="100000" custLinFactNeighborY="3498">
        <dgm:presLayoutVars>
          <dgm:chMax val="0"/>
          <dgm:chPref val="0"/>
          <dgm:bulletEnabled val="1"/>
        </dgm:presLayoutVars>
      </dgm:prSet>
      <dgm:spPr/>
      <dgm:t>
        <a:bodyPr/>
        <a:lstStyle/>
        <a:p>
          <a:endParaRPr lang="it-IT"/>
        </a:p>
      </dgm:t>
    </dgm:pt>
    <dgm:pt modelId="{EF8C47E8-6384-1547-B8A1-41559C3DB7D1}" type="pres">
      <dgm:prSet presAssocID="{7ABB8F3F-507A-474C-9BD2-8FE9F552C754}" presName="sibTrans" presStyleCnt="0"/>
      <dgm:spPr/>
    </dgm:pt>
    <dgm:pt modelId="{F6AD1062-0FC4-B546-A6CC-173DCBC01EA6}" type="pres">
      <dgm:prSet presAssocID="{DC5B5194-622A-A44F-9D4C-89A6746D8CF0}" presName="composite" presStyleCnt="0"/>
      <dgm:spPr/>
    </dgm:pt>
    <dgm:pt modelId="{98BBA187-05ED-1049-8125-F77DDEB5CAA8}" type="pres">
      <dgm:prSet presAssocID="{DC5B5194-622A-A44F-9D4C-89A6746D8CF0}" presName="ParentText" presStyleLbl="node1" presStyleIdx="1" presStyleCnt="2" custLinFactNeighborX="-33637" custLinFactNeighborY="-6302">
        <dgm:presLayoutVars>
          <dgm:chMax val="1"/>
          <dgm:chPref val="1"/>
          <dgm:bulletEnabled val="1"/>
        </dgm:presLayoutVars>
      </dgm:prSet>
      <dgm:spPr/>
      <dgm:t>
        <a:bodyPr/>
        <a:lstStyle/>
        <a:p>
          <a:endParaRPr lang="it-IT"/>
        </a:p>
      </dgm:t>
    </dgm:pt>
  </dgm:ptLst>
  <dgm:cxnLst>
    <dgm:cxn modelId="{D153D8F8-E7C2-4341-9490-CE546F7273A5}" type="presOf" srcId="{0CF30F3B-CFFF-7842-A442-5AAEF1E69018}" destId="{B544381A-6D34-5F41-9F09-74C9090DEB6A}" srcOrd="0" destOrd="0" presId="urn:microsoft.com/office/officeart/2005/8/layout/StepDownProcess"/>
    <dgm:cxn modelId="{81394AB0-2D50-466F-8B51-346781FCA5B2}" type="presOf" srcId="{598FEAE5-5849-6B47-9C70-CD3AE1CD013C}" destId="{8926E5F5-873E-644D-B771-8DAC1D49769F}" srcOrd="0" destOrd="0" presId="urn:microsoft.com/office/officeart/2005/8/layout/StepDownProcess"/>
    <dgm:cxn modelId="{49EDCE45-D869-4F2B-843C-E868D278F09C}" type="presOf" srcId="{DC5B5194-622A-A44F-9D4C-89A6746D8CF0}" destId="{98BBA187-05ED-1049-8125-F77DDEB5CAA8}" srcOrd="0" destOrd="0" presId="urn:microsoft.com/office/officeart/2005/8/layout/StepDownProcess"/>
    <dgm:cxn modelId="{018FBD96-133F-0342-88FE-59FB08A05399}" srcId="{0CF30F3B-CFFF-7842-A442-5AAEF1E69018}" destId="{598FEAE5-5849-6B47-9C70-CD3AE1CD013C}" srcOrd="0" destOrd="0" parTransId="{58B64B94-10C8-0747-B7E3-35B908103D4D}" sibTransId="{7ABB8F3F-507A-474C-9BD2-8FE9F552C754}"/>
    <dgm:cxn modelId="{C211CECC-7439-DD43-9621-1CCCE303C5E0}" srcId="{0CF30F3B-CFFF-7842-A442-5AAEF1E69018}" destId="{DC5B5194-622A-A44F-9D4C-89A6746D8CF0}" srcOrd="1" destOrd="0" parTransId="{98517838-490D-C34E-9ADE-AFB0913F584C}" sibTransId="{77E58504-2644-AF41-904B-4722CD2E54AB}"/>
    <dgm:cxn modelId="{9C6043C6-2366-41B2-B4E3-2E04CB2CD869}" type="presParOf" srcId="{B544381A-6D34-5F41-9F09-74C9090DEB6A}" destId="{6836F9F2-06C5-F64B-AD94-F1A98DCAC581}" srcOrd="0" destOrd="0" presId="urn:microsoft.com/office/officeart/2005/8/layout/StepDownProcess"/>
    <dgm:cxn modelId="{D51B5180-5EC6-4A9C-B16B-78F9F6E00E34}" type="presParOf" srcId="{6836F9F2-06C5-F64B-AD94-F1A98DCAC581}" destId="{AAEE2770-BA8C-F345-9CC3-E499009A6F17}" srcOrd="0" destOrd="0" presId="urn:microsoft.com/office/officeart/2005/8/layout/StepDownProcess"/>
    <dgm:cxn modelId="{154AF47D-2211-4A84-8295-54A959FF3F16}" type="presParOf" srcId="{6836F9F2-06C5-F64B-AD94-F1A98DCAC581}" destId="{8926E5F5-873E-644D-B771-8DAC1D49769F}" srcOrd="1" destOrd="0" presId="urn:microsoft.com/office/officeart/2005/8/layout/StepDownProcess"/>
    <dgm:cxn modelId="{5EE9B04A-2F7C-4217-A16E-8A97D3061252}" type="presParOf" srcId="{6836F9F2-06C5-F64B-AD94-F1A98DCAC581}" destId="{6D49EDE3-EEA9-CE44-8710-3DD5BE29850C}" srcOrd="2" destOrd="0" presId="urn:microsoft.com/office/officeart/2005/8/layout/StepDownProcess"/>
    <dgm:cxn modelId="{C7147DCC-61C2-4438-967D-8198EFCB0897}" type="presParOf" srcId="{B544381A-6D34-5F41-9F09-74C9090DEB6A}" destId="{EF8C47E8-6384-1547-B8A1-41559C3DB7D1}" srcOrd="1" destOrd="0" presId="urn:microsoft.com/office/officeart/2005/8/layout/StepDownProcess"/>
    <dgm:cxn modelId="{0EA380C6-92A5-4ADE-B4EE-574AC3CED5C3}" type="presParOf" srcId="{B544381A-6D34-5F41-9F09-74C9090DEB6A}" destId="{F6AD1062-0FC4-B546-A6CC-173DCBC01EA6}" srcOrd="2" destOrd="0" presId="urn:microsoft.com/office/officeart/2005/8/layout/StepDownProcess"/>
    <dgm:cxn modelId="{28F3B7D1-B51E-457D-B2E1-79749B531784}" type="presParOf" srcId="{F6AD1062-0FC4-B546-A6CC-173DCBC01EA6}" destId="{98BBA187-05ED-1049-8125-F77DDEB5CAA8}"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CF30F3B-CFFF-7842-A442-5AAEF1E69018}" type="doc">
      <dgm:prSet loTypeId="urn:microsoft.com/office/officeart/2005/8/layout/StepDownProcess" loCatId="" qsTypeId="urn:microsoft.com/office/officeart/2005/8/quickstyle/simple4" qsCatId="simple" csTypeId="urn:microsoft.com/office/officeart/2005/8/colors/accent1_3" csCatId="accent1" phldr="1"/>
      <dgm:spPr/>
    </dgm:pt>
    <dgm:pt modelId="{598FEAE5-5849-6B47-9C70-CD3AE1CD013C}">
      <dgm:prSet phldrT="[Testo]"/>
      <dgm:spPr>
        <a:solidFill>
          <a:schemeClr val="accent6">
            <a:lumMod val="75000"/>
          </a:schemeClr>
        </a:solidFill>
      </dgm:spPr>
      <dgm:t>
        <a:bodyPr/>
        <a:lstStyle/>
        <a:p>
          <a:r>
            <a:rPr lang="it-IT" dirty="0" smtClean="0"/>
            <a:t>Fase 1</a:t>
          </a:r>
          <a:endParaRPr lang="it-IT" dirty="0"/>
        </a:p>
      </dgm:t>
    </dgm:pt>
    <dgm:pt modelId="{58B64B94-10C8-0747-B7E3-35B908103D4D}" type="parTrans" cxnId="{018FBD96-133F-0342-88FE-59FB08A05399}">
      <dgm:prSet/>
      <dgm:spPr/>
      <dgm:t>
        <a:bodyPr/>
        <a:lstStyle/>
        <a:p>
          <a:endParaRPr lang="it-IT"/>
        </a:p>
      </dgm:t>
    </dgm:pt>
    <dgm:pt modelId="{7ABB8F3F-507A-474C-9BD2-8FE9F552C754}" type="sibTrans" cxnId="{018FBD96-133F-0342-88FE-59FB08A05399}">
      <dgm:prSet/>
      <dgm:spPr/>
      <dgm:t>
        <a:bodyPr/>
        <a:lstStyle/>
        <a:p>
          <a:endParaRPr lang="it-IT"/>
        </a:p>
      </dgm:t>
    </dgm:pt>
    <dgm:pt modelId="{DC5B5194-622A-A44F-9D4C-89A6746D8CF0}">
      <dgm:prSet phldrT="[Testo]"/>
      <dgm:spPr>
        <a:solidFill>
          <a:schemeClr val="accent6">
            <a:lumMod val="60000"/>
            <a:lumOff val="40000"/>
          </a:schemeClr>
        </a:solidFill>
      </dgm:spPr>
      <dgm:t>
        <a:bodyPr/>
        <a:lstStyle/>
        <a:p>
          <a:r>
            <a:rPr lang="it-IT" dirty="0" smtClean="0"/>
            <a:t>Fase 2</a:t>
          </a:r>
          <a:endParaRPr lang="it-IT" dirty="0"/>
        </a:p>
      </dgm:t>
    </dgm:pt>
    <dgm:pt modelId="{98517838-490D-C34E-9ADE-AFB0913F584C}" type="parTrans" cxnId="{C211CECC-7439-DD43-9621-1CCCE303C5E0}">
      <dgm:prSet/>
      <dgm:spPr/>
      <dgm:t>
        <a:bodyPr/>
        <a:lstStyle/>
        <a:p>
          <a:endParaRPr lang="it-IT"/>
        </a:p>
      </dgm:t>
    </dgm:pt>
    <dgm:pt modelId="{77E58504-2644-AF41-904B-4722CD2E54AB}" type="sibTrans" cxnId="{C211CECC-7439-DD43-9621-1CCCE303C5E0}">
      <dgm:prSet/>
      <dgm:spPr/>
      <dgm:t>
        <a:bodyPr/>
        <a:lstStyle/>
        <a:p>
          <a:endParaRPr lang="it-IT"/>
        </a:p>
      </dgm:t>
    </dgm:pt>
    <dgm:pt modelId="{B544381A-6D34-5F41-9F09-74C9090DEB6A}" type="pres">
      <dgm:prSet presAssocID="{0CF30F3B-CFFF-7842-A442-5AAEF1E69018}" presName="rootnode" presStyleCnt="0">
        <dgm:presLayoutVars>
          <dgm:chMax/>
          <dgm:chPref/>
          <dgm:dir/>
          <dgm:animLvl val="lvl"/>
        </dgm:presLayoutVars>
      </dgm:prSet>
      <dgm:spPr/>
    </dgm:pt>
    <dgm:pt modelId="{6836F9F2-06C5-F64B-AD94-F1A98DCAC581}" type="pres">
      <dgm:prSet presAssocID="{598FEAE5-5849-6B47-9C70-CD3AE1CD013C}" presName="composite" presStyleCnt="0"/>
      <dgm:spPr/>
    </dgm:pt>
    <dgm:pt modelId="{AAEE2770-BA8C-F345-9CC3-E499009A6F17}" type="pres">
      <dgm:prSet presAssocID="{598FEAE5-5849-6B47-9C70-CD3AE1CD013C}" presName="bentUpArrow1" presStyleLbl="alignImgPlace1" presStyleIdx="0" presStyleCnt="1" custLinFactNeighborX="174" custLinFactNeighborY="-857"/>
      <dgm:spPr>
        <a:solidFill>
          <a:schemeClr val="accent6">
            <a:lumMod val="40000"/>
            <a:lumOff val="60000"/>
          </a:schemeClr>
        </a:solidFill>
        <a:ln>
          <a:solidFill>
            <a:schemeClr val="accent6">
              <a:lumMod val="40000"/>
              <a:lumOff val="60000"/>
            </a:schemeClr>
          </a:solidFill>
        </a:ln>
      </dgm:spPr>
    </dgm:pt>
    <dgm:pt modelId="{8926E5F5-873E-644D-B771-8DAC1D49769F}" type="pres">
      <dgm:prSet presAssocID="{598FEAE5-5849-6B47-9C70-CD3AE1CD013C}" presName="ParentText" presStyleLbl="node1" presStyleIdx="0" presStyleCnt="2" custLinFactNeighborX="-51385">
        <dgm:presLayoutVars>
          <dgm:chMax val="1"/>
          <dgm:chPref val="1"/>
          <dgm:bulletEnabled val="1"/>
        </dgm:presLayoutVars>
      </dgm:prSet>
      <dgm:spPr/>
      <dgm:t>
        <a:bodyPr/>
        <a:lstStyle/>
        <a:p>
          <a:endParaRPr lang="it-IT"/>
        </a:p>
      </dgm:t>
    </dgm:pt>
    <dgm:pt modelId="{6D49EDE3-EEA9-CE44-8710-3DD5BE29850C}" type="pres">
      <dgm:prSet presAssocID="{598FEAE5-5849-6B47-9C70-CD3AE1CD013C}" presName="ChildText" presStyleLbl="revTx" presStyleIdx="0" presStyleCnt="1" custScaleX="239789" custScaleY="95935" custLinFactNeighborX="50072" custLinFactNeighborY="4517">
        <dgm:presLayoutVars>
          <dgm:chMax val="0"/>
          <dgm:chPref val="0"/>
          <dgm:bulletEnabled val="1"/>
        </dgm:presLayoutVars>
      </dgm:prSet>
      <dgm:spPr/>
      <dgm:t>
        <a:bodyPr/>
        <a:lstStyle/>
        <a:p>
          <a:endParaRPr lang="it-IT"/>
        </a:p>
      </dgm:t>
    </dgm:pt>
    <dgm:pt modelId="{EF8C47E8-6384-1547-B8A1-41559C3DB7D1}" type="pres">
      <dgm:prSet presAssocID="{7ABB8F3F-507A-474C-9BD2-8FE9F552C754}" presName="sibTrans" presStyleCnt="0"/>
      <dgm:spPr/>
    </dgm:pt>
    <dgm:pt modelId="{F6AD1062-0FC4-B546-A6CC-173DCBC01EA6}" type="pres">
      <dgm:prSet presAssocID="{DC5B5194-622A-A44F-9D4C-89A6746D8CF0}" presName="composite" presStyleCnt="0"/>
      <dgm:spPr/>
    </dgm:pt>
    <dgm:pt modelId="{98BBA187-05ED-1049-8125-F77DDEB5CAA8}" type="pres">
      <dgm:prSet presAssocID="{DC5B5194-622A-A44F-9D4C-89A6746D8CF0}" presName="ParentText" presStyleLbl="node1" presStyleIdx="1" presStyleCnt="2" custLinFactNeighborX="-27635" custLinFactNeighborY="3768">
        <dgm:presLayoutVars>
          <dgm:chMax val="1"/>
          <dgm:chPref val="1"/>
          <dgm:bulletEnabled val="1"/>
        </dgm:presLayoutVars>
      </dgm:prSet>
      <dgm:spPr/>
      <dgm:t>
        <a:bodyPr/>
        <a:lstStyle/>
        <a:p>
          <a:endParaRPr lang="it-IT"/>
        </a:p>
      </dgm:t>
    </dgm:pt>
  </dgm:ptLst>
  <dgm:cxnLst>
    <dgm:cxn modelId="{271E38EC-C7BB-F448-946D-4EC5F9F5939B}" type="presOf" srcId="{DC5B5194-622A-A44F-9D4C-89A6746D8CF0}" destId="{98BBA187-05ED-1049-8125-F77DDEB5CAA8}" srcOrd="0" destOrd="0" presId="urn:microsoft.com/office/officeart/2005/8/layout/StepDownProcess"/>
    <dgm:cxn modelId="{C08E6F8A-5244-C041-8B2A-277FFE79BA67}" type="presOf" srcId="{598FEAE5-5849-6B47-9C70-CD3AE1CD013C}" destId="{8926E5F5-873E-644D-B771-8DAC1D49769F}" srcOrd="0" destOrd="0" presId="urn:microsoft.com/office/officeart/2005/8/layout/StepDownProcess"/>
    <dgm:cxn modelId="{018FBD96-133F-0342-88FE-59FB08A05399}" srcId="{0CF30F3B-CFFF-7842-A442-5AAEF1E69018}" destId="{598FEAE5-5849-6B47-9C70-CD3AE1CD013C}" srcOrd="0" destOrd="0" parTransId="{58B64B94-10C8-0747-B7E3-35B908103D4D}" sibTransId="{7ABB8F3F-507A-474C-9BD2-8FE9F552C754}"/>
    <dgm:cxn modelId="{6C638865-51A5-F347-B72C-9D9611D74FFB}" type="presOf" srcId="{0CF30F3B-CFFF-7842-A442-5AAEF1E69018}" destId="{B544381A-6D34-5F41-9F09-74C9090DEB6A}" srcOrd="0" destOrd="0" presId="urn:microsoft.com/office/officeart/2005/8/layout/StepDownProcess"/>
    <dgm:cxn modelId="{C211CECC-7439-DD43-9621-1CCCE303C5E0}" srcId="{0CF30F3B-CFFF-7842-A442-5AAEF1E69018}" destId="{DC5B5194-622A-A44F-9D4C-89A6746D8CF0}" srcOrd="1" destOrd="0" parTransId="{98517838-490D-C34E-9ADE-AFB0913F584C}" sibTransId="{77E58504-2644-AF41-904B-4722CD2E54AB}"/>
    <dgm:cxn modelId="{FE1E8791-1511-1D49-AB8E-6F75728217B7}" type="presParOf" srcId="{B544381A-6D34-5F41-9F09-74C9090DEB6A}" destId="{6836F9F2-06C5-F64B-AD94-F1A98DCAC581}" srcOrd="0" destOrd="0" presId="urn:microsoft.com/office/officeart/2005/8/layout/StepDownProcess"/>
    <dgm:cxn modelId="{FDBAF209-5AB8-4246-827C-8528F49E659B}" type="presParOf" srcId="{6836F9F2-06C5-F64B-AD94-F1A98DCAC581}" destId="{AAEE2770-BA8C-F345-9CC3-E499009A6F17}" srcOrd="0" destOrd="0" presId="urn:microsoft.com/office/officeart/2005/8/layout/StepDownProcess"/>
    <dgm:cxn modelId="{C8DC039F-93FF-9D4E-940B-154895135B6F}" type="presParOf" srcId="{6836F9F2-06C5-F64B-AD94-F1A98DCAC581}" destId="{8926E5F5-873E-644D-B771-8DAC1D49769F}" srcOrd="1" destOrd="0" presId="urn:microsoft.com/office/officeart/2005/8/layout/StepDownProcess"/>
    <dgm:cxn modelId="{F502FC46-CEEB-9546-8BD1-F2F3DCFB9828}" type="presParOf" srcId="{6836F9F2-06C5-F64B-AD94-F1A98DCAC581}" destId="{6D49EDE3-EEA9-CE44-8710-3DD5BE29850C}" srcOrd="2" destOrd="0" presId="urn:microsoft.com/office/officeart/2005/8/layout/StepDownProcess"/>
    <dgm:cxn modelId="{188EEC46-AF95-CC40-ABA7-BF8F113329E1}" type="presParOf" srcId="{B544381A-6D34-5F41-9F09-74C9090DEB6A}" destId="{EF8C47E8-6384-1547-B8A1-41559C3DB7D1}" srcOrd="1" destOrd="0" presId="urn:microsoft.com/office/officeart/2005/8/layout/StepDownProcess"/>
    <dgm:cxn modelId="{22630B10-3E57-4D43-B7B3-EA3386162FCE}" type="presParOf" srcId="{B544381A-6D34-5F41-9F09-74C9090DEB6A}" destId="{F6AD1062-0FC4-B546-A6CC-173DCBC01EA6}" srcOrd="2" destOrd="0" presId="urn:microsoft.com/office/officeart/2005/8/layout/StepDownProcess"/>
    <dgm:cxn modelId="{EC26E71B-1A6D-A04A-8DCF-0C5CF33EF723}" type="presParOf" srcId="{F6AD1062-0FC4-B546-A6CC-173DCBC01EA6}" destId="{98BBA187-05ED-1049-8125-F77DDEB5CAA8}"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CF30F3B-CFFF-7842-A442-5AAEF1E69018}" type="doc">
      <dgm:prSet loTypeId="urn:microsoft.com/office/officeart/2005/8/layout/StepDownProcess" loCatId="" qsTypeId="urn:microsoft.com/office/officeart/2005/8/quickstyle/simple4" qsCatId="simple" csTypeId="urn:microsoft.com/office/officeart/2005/8/colors/accent1_3" csCatId="accent1" phldr="1"/>
      <dgm:spPr/>
      <dgm:t>
        <a:bodyPr/>
        <a:lstStyle/>
        <a:p>
          <a:endParaRPr lang="it-IT"/>
        </a:p>
      </dgm:t>
    </dgm:pt>
    <dgm:pt modelId="{C30043B9-57E7-4602-8C83-B998D44171B2}">
      <dgm:prSet phldrT="[Testo]"/>
      <dgm:spPr/>
      <dgm:t>
        <a:bodyPr/>
        <a:lstStyle/>
        <a:p>
          <a:r>
            <a:rPr lang="it-IT" dirty="0" smtClean="0"/>
            <a:t>Fase 3</a:t>
          </a:r>
          <a:endParaRPr lang="it-IT" dirty="0"/>
        </a:p>
      </dgm:t>
    </dgm:pt>
    <dgm:pt modelId="{EB554E4E-8632-4AFA-8B0A-BFCA2D41BD59}" type="parTrans" cxnId="{3C8555D5-1AA7-4293-BE0A-A01B15CFF013}">
      <dgm:prSet/>
      <dgm:spPr/>
      <dgm:t>
        <a:bodyPr/>
        <a:lstStyle/>
        <a:p>
          <a:endParaRPr lang="it-IT"/>
        </a:p>
      </dgm:t>
    </dgm:pt>
    <dgm:pt modelId="{2B43CC1F-4D59-4283-B6E7-6550E1D7B2FA}" type="sibTrans" cxnId="{3C8555D5-1AA7-4293-BE0A-A01B15CFF013}">
      <dgm:prSet/>
      <dgm:spPr/>
      <dgm:t>
        <a:bodyPr/>
        <a:lstStyle/>
        <a:p>
          <a:endParaRPr lang="it-IT"/>
        </a:p>
      </dgm:t>
    </dgm:pt>
    <dgm:pt modelId="{B544381A-6D34-5F41-9F09-74C9090DEB6A}" type="pres">
      <dgm:prSet presAssocID="{0CF30F3B-CFFF-7842-A442-5AAEF1E69018}" presName="rootnode" presStyleCnt="0">
        <dgm:presLayoutVars>
          <dgm:chMax/>
          <dgm:chPref/>
          <dgm:dir/>
          <dgm:animLvl val="lvl"/>
        </dgm:presLayoutVars>
      </dgm:prSet>
      <dgm:spPr/>
      <dgm:t>
        <a:bodyPr/>
        <a:lstStyle/>
        <a:p>
          <a:endParaRPr lang="it-IT"/>
        </a:p>
      </dgm:t>
    </dgm:pt>
    <dgm:pt modelId="{B7D3EC09-761D-4B8C-B339-F598BA589E55}" type="pres">
      <dgm:prSet presAssocID="{C30043B9-57E7-4602-8C83-B998D44171B2}" presName="composite" presStyleCnt="0"/>
      <dgm:spPr/>
    </dgm:pt>
    <dgm:pt modelId="{FFCFCDEE-3C11-48C9-9197-7DCD10BB5DA3}" type="pres">
      <dgm:prSet presAssocID="{C30043B9-57E7-4602-8C83-B998D44171B2}" presName="ParentText" presStyleLbl="node1" presStyleIdx="0" presStyleCnt="1" custLinFactNeighborX="-50058" custLinFactNeighborY="-30824">
        <dgm:presLayoutVars>
          <dgm:chMax val="1"/>
          <dgm:chPref val="1"/>
          <dgm:bulletEnabled val="1"/>
        </dgm:presLayoutVars>
      </dgm:prSet>
      <dgm:spPr/>
      <dgm:t>
        <a:bodyPr/>
        <a:lstStyle/>
        <a:p>
          <a:endParaRPr lang="it-IT"/>
        </a:p>
      </dgm:t>
    </dgm:pt>
  </dgm:ptLst>
  <dgm:cxnLst>
    <dgm:cxn modelId="{40EF5AD3-C878-4A73-9E33-7EEDA1D08D1A}" type="presOf" srcId="{C30043B9-57E7-4602-8C83-B998D44171B2}" destId="{FFCFCDEE-3C11-48C9-9197-7DCD10BB5DA3}" srcOrd="0" destOrd="0" presId="urn:microsoft.com/office/officeart/2005/8/layout/StepDownProcess"/>
    <dgm:cxn modelId="{26438A93-35F9-403A-941F-FAF54F97AF28}" type="presOf" srcId="{0CF30F3B-CFFF-7842-A442-5AAEF1E69018}" destId="{B544381A-6D34-5F41-9F09-74C9090DEB6A}" srcOrd="0" destOrd="0" presId="urn:microsoft.com/office/officeart/2005/8/layout/StepDownProcess"/>
    <dgm:cxn modelId="{3C8555D5-1AA7-4293-BE0A-A01B15CFF013}" srcId="{0CF30F3B-CFFF-7842-A442-5AAEF1E69018}" destId="{C30043B9-57E7-4602-8C83-B998D44171B2}" srcOrd="0" destOrd="0" parTransId="{EB554E4E-8632-4AFA-8B0A-BFCA2D41BD59}" sibTransId="{2B43CC1F-4D59-4283-B6E7-6550E1D7B2FA}"/>
    <dgm:cxn modelId="{AF199937-573F-4316-8304-30716E2427F6}" type="presParOf" srcId="{B544381A-6D34-5F41-9F09-74C9090DEB6A}" destId="{B7D3EC09-761D-4B8C-B339-F598BA589E55}" srcOrd="0" destOrd="0" presId="urn:microsoft.com/office/officeart/2005/8/layout/StepDownProcess"/>
    <dgm:cxn modelId="{78FBD3FC-E5E0-4195-8E0C-B0D31D2E609B}" type="presParOf" srcId="{B7D3EC09-761D-4B8C-B339-F598BA589E55}" destId="{FFCFCDEE-3C11-48C9-9197-7DCD10BB5DA3}"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EE2770-BA8C-F345-9CC3-E499009A6F17}">
      <dsp:nvSpPr>
        <dsp:cNvPr id="0" name=""/>
        <dsp:cNvSpPr/>
      </dsp:nvSpPr>
      <dsp:spPr>
        <a:xfrm rot="5400000">
          <a:off x="360152" y="816179"/>
          <a:ext cx="692171" cy="788012"/>
        </a:xfrm>
        <a:prstGeom prst="bentUpArrow">
          <a:avLst>
            <a:gd name="adj1" fmla="val 32840"/>
            <a:gd name="adj2" fmla="val 25000"/>
            <a:gd name="adj3" fmla="val 35780"/>
          </a:avLst>
        </a:prstGeom>
        <a:noFill/>
        <a:ln>
          <a:noFill/>
        </a:ln>
        <a:effectLst>
          <a:outerShdw blurRad="38100" dist="254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926E5F5-873E-644D-B771-8DAC1D49769F}">
      <dsp:nvSpPr>
        <dsp:cNvPr id="0" name=""/>
        <dsp:cNvSpPr/>
      </dsp:nvSpPr>
      <dsp:spPr>
        <a:xfrm>
          <a:off x="53725" y="81295"/>
          <a:ext cx="1165208" cy="815608"/>
        </a:xfrm>
        <a:prstGeom prst="roundRect">
          <a:avLst>
            <a:gd name="adj" fmla="val 16670"/>
          </a:avLst>
        </a:prstGeom>
        <a:gradFill rotWithShape="0">
          <a:gsLst>
            <a:gs pos="0">
              <a:schemeClr val="accent1">
                <a:shade val="80000"/>
                <a:hueOff val="0"/>
                <a:satOff val="0"/>
                <a:lumOff val="0"/>
                <a:alphaOff val="0"/>
                <a:tint val="96000"/>
                <a:lumMod val="100000"/>
              </a:schemeClr>
            </a:gs>
            <a:gs pos="78000">
              <a:schemeClr val="accent1">
                <a:shade val="8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t>Fase 1</a:t>
          </a:r>
          <a:endParaRPr lang="it-IT" sz="2400" kern="1200" dirty="0"/>
        </a:p>
      </dsp:txBody>
      <dsp:txXfrm>
        <a:off x="93547" y="121117"/>
        <a:ext cx="1085564" cy="735964"/>
      </dsp:txXfrm>
    </dsp:sp>
    <dsp:sp modelId="{6D49EDE3-EEA9-CE44-8710-3DD5BE29850C}">
      <dsp:nvSpPr>
        <dsp:cNvPr id="0" name=""/>
        <dsp:cNvSpPr/>
      </dsp:nvSpPr>
      <dsp:spPr>
        <a:xfrm>
          <a:off x="1726657" y="77045"/>
          <a:ext cx="4083029" cy="659210"/>
        </a:xfrm>
        <a:prstGeom prst="rect">
          <a:avLst/>
        </a:prstGeom>
        <a:noFill/>
        <a:ln>
          <a:noFill/>
        </a:ln>
        <a:effectLst/>
      </dsp:spPr>
      <dsp:style>
        <a:lnRef idx="0">
          <a:scrgbClr r="0" g="0" b="0"/>
        </a:lnRef>
        <a:fillRef idx="0">
          <a:scrgbClr r="0" g="0" b="0"/>
        </a:fillRef>
        <a:effectRef idx="0">
          <a:scrgbClr r="0" g="0" b="0"/>
        </a:effectRef>
        <a:fontRef idx="minor"/>
      </dsp:style>
    </dsp:sp>
    <dsp:sp modelId="{0105DCDA-5789-D24B-8FEB-A29BD8C1ADAB}">
      <dsp:nvSpPr>
        <dsp:cNvPr id="0" name=""/>
        <dsp:cNvSpPr/>
      </dsp:nvSpPr>
      <dsp:spPr>
        <a:xfrm rot="5400000">
          <a:off x="1584283" y="1731442"/>
          <a:ext cx="692171" cy="788012"/>
        </a:xfrm>
        <a:prstGeom prst="bentUpArrow">
          <a:avLst>
            <a:gd name="adj1" fmla="val 32840"/>
            <a:gd name="adj2" fmla="val 25000"/>
            <a:gd name="adj3" fmla="val 35780"/>
          </a:avLst>
        </a:prstGeom>
        <a:noFill/>
        <a:ln>
          <a:noFill/>
        </a:ln>
        <a:effectLst>
          <a:outerShdw blurRad="38100" dist="254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8BBA187-05ED-1049-8125-F77DDEB5CAA8}">
      <dsp:nvSpPr>
        <dsp:cNvPr id="0" name=""/>
        <dsp:cNvSpPr/>
      </dsp:nvSpPr>
      <dsp:spPr>
        <a:xfrm>
          <a:off x="1523287" y="944250"/>
          <a:ext cx="1165208" cy="815608"/>
        </a:xfrm>
        <a:prstGeom prst="roundRect">
          <a:avLst>
            <a:gd name="adj" fmla="val 16670"/>
          </a:avLst>
        </a:prstGeom>
        <a:gradFill rotWithShape="0">
          <a:gsLst>
            <a:gs pos="0">
              <a:schemeClr val="accent1">
                <a:shade val="80000"/>
                <a:hueOff val="46965"/>
                <a:satOff val="3729"/>
                <a:lumOff val="5287"/>
                <a:alphaOff val="0"/>
                <a:tint val="96000"/>
                <a:lumMod val="100000"/>
              </a:schemeClr>
            </a:gs>
            <a:gs pos="78000">
              <a:schemeClr val="accent1">
                <a:shade val="80000"/>
                <a:hueOff val="46965"/>
                <a:satOff val="3729"/>
                <a:lumOff val="5287"/>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t>Fase 2</a:t>
          </a:r>
          <a:endParaRPr lang="it-IT" sz="2400" kern="1200" dirty="0"/>
        </a:p>
      </dsp:txBody>
      <dsp:txXfrm>
        <a:off x="1563109" y="984072"/>
        <a:ext cx="1085564" cy="735964"/>
      </dsp:txXfrm>
    </dsp:sp>
    <dsp:sp modelId="{1502112A-7BBE-6147-A245-E66B309DDDC3}">
      <dsp:nvSpPr>
        <dsp:cNvPr id="0" name=""/>
        <dsp:cNvSpPr/>
      </dsp:nvSpPr>
      <dsp:spPr>
        <a:xfrm>
          <a:off x="3125088" y="1021345"/>
          <a:ext cx="2934684" cy="659210"/>
        </a:xfrm>
        <a:prstGeom prst="rect">
          <a:avLst/>
        </a:prstGeom>
        <a:noFill/>
        <a:ln>
          <a:noFill/>
        </a:ln>
        <a:effectLst/>
      </dsp:spPr>
      <dsp:style>
        <a:lnRef idx="0">
          <a:scrgbClr r="0" g="0" b="0"/>
        </a:lnRef>
        <a:fillRef idx="0">
          <a:scrgbClr r="0" g="0" b="0"/>
        </a:fillRef>
        <a:effectRef idx="0">
          <a:scrgbClr r="0" g="0" b="0"/>
        </a:effectRef>
        <a:fontRef idx="minor"/>
      </dsp:style>
    </dsp:sp>
    <dsp:sp modelId="{0D75C98D-83FF-594E-ACB0-01501AF9FDC8}">
      <dsp:nvSpPr>
        <dsp:cNvPr id="0" name=""/>
        <dsp:cNvSpPr/>
      </dsp:nvSpPr>
      <dsp:spPr>
        <a:xfrm rot="5400000">
          <a:off x="2952442" y="2433897"/>
          <a:ext cx="692171" cy="788012"/>
        </a:xfrm>
        <a:prstGeom prst="bentUpArrow">
          <a:avLst>
            <a:gd name="adj1" fmla="val 32840"/>
            <a:gd name="adj2" fmla="val 25000"/>
            <a:gd name="adj3" fmla="val 35780"/>
          </a:avLst>
        </a:prstGeom>
        <a:noFill/>
        <a:ln>
          <a:noFill/>
        </a:ln>
        <a:effectLst>
          <a:outerShdw blurRad="38100" dist="254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AA15ACD-C9B2-B949-809D-6C0FB04BB4B3}">
      <dsp:nvSpPr>
        <dsp:cNvPr id="0" name=""/>
        <dsp:cNvSpPr/>
      </dsp:nvSpPr>
      <dsp:spPr>
        <a:xfrm>
          <a:off x="2769054" y="1512166"/>
          <a:ext cx="1165208" cy="815608"/>
        </a:xfrm>
        <a:prstGeom prst="roundRect">
          <a:avLst>
            <a:gd name="adj" fmla="val 16670"/>
          </a:avLst>
        </a:prstGeom>
        <a:solidFill>
          <a:schemeClr val="accent6">
            <a:lumMod val="75000"/>
          </a:schemeClr>
        </a:soli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t>Fase 1</a:t>
          </a:r>
          <a:endParaRPr lang="it-IT" sz="2400" kern="1200" dirty="0"/>
        </a:p>
      </dsp:txBody>
      <dsp:txXfrm>
        <a:off x="2808876" y="1551988"/>
        <a:ext cx="1085564" cy="735964"/>
      </dsp:txXfrm>
    </dsp:sp>
    <dsp:sp modelId="{AF34CB2D-63DB-FD46-95D0-346E74753B39}">
      <dsp:nvSpPr>
        <dsp:cNvPr id="0" name=""/>
        <dsp:cNvSpPr/>
      </dsp:nvSpPr>
      <dsp:spPr>
        <a:xfrm>
          <a:off x="5581356" y="1938234"/>
          <a:ext cx="847461" cy="659210"/>
        </a:xfrm>
        <a:prstGeom prst="rect">
          <a:avLst/>
        </a:prstGeom>
        <a:noFill/>
        <a:ln>
          <a:noFill/>
        </a:ln>
        <a:effectLst/>
      </dsp:spPr>
      <dsp:style>
        <a:lnRef idx="0">
          <a:scrgbClr r="0" g="0" b="0"/>
        </a:lnRef>
        <a:fillRef idx="0">
          <a:scrgbClr r="0" g="0" b="0"/>
        </a:fillRef>
        <a:effectRef idx="0">
          <a:scrgbClr r="0" g="0" b="0"/>
        </a:effectRef>
        <a:fontRef idx="minor"/>
      </dsp:style>
    </dsp:sp>
    <dsp:sp modelId="{7A45FB45-0795-3548-A05F-A63C36451499}">
      <dsp:nvSpPr>
        <dsp:cNvPr id="0" name=""/>
        <dsp:cNvSpPr/>
      </dsp:nvSpPr>
      <dsp:spPr>
        <a:xfrm rot="5400000">
          <a:off x="4320594" y="3350095"/>
          <a:ext cx="692171" cy="788012"/>
        </a:xfrm>
        <a:prstGeom prst="bentUpArrow">
          <a:avLst>
            <a:gd name="adj1" fmla="val 32840"/>
            <a:gd name="adj2" fmla="val 25000"/>
            <a:gd name="adj3" fmla="val 35780"/>
          </a:avLst>
        </a:prstGeom>
        <a:noFill/>
        <a:ln>
          <a:noFill/>
        </a:ln>
        <a:effectLst>
          <a:outerShdw blurRad="38100" dist="254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FF1AC7B-5A1A-7A40-B86C-BACE28880C3F}">
      <dsp:nvSpPr>
        <dsp:cNvPr id="0" name=""/>
        <dsp:cNvSpPr/>
      </dsp:nvSpPr>
      <dsp:spPr>
        <a:xfrm>
          <a:off x="4222963" y="2169220"/>
          <a:ext cx="1165208" cy="815608"/>
        </a:xfrm>
        <a:prstGeom prst="roundRect">
          <a:avLst>
            <a:gd name="adj" fmla="val 16670"/>
          </a:avLst>
        </a:prstGeom>
        <a:solidFill>
          <a:schemeClr val="accent6">
            <a:lumMod val="75000"/>
          </a:schemeClr>
        </a:soli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t>Fase 2</a:t>
          </a:r>
          <a:endParaRPr lang="it-IT" sz="2400" kern="1200" dirty="0"/>
        </a:p>
      </dsp:txBody>
      <dsp:txXfrm>
        <a:off x="4262785" y="2209042"/>
        <a:ext cx="1085564" cy="735964"/>
      </dsp:txXfrm>
    </dsp:sp>
    <dsp:sp modelId="{C0442ED0-5923-CC46-930E-A0E6811B02CB}">
      <dsp:nvSpPr>
        <dsp:cNvPr id="0" name=""/>
        <dsp:cNvSpPr/>
      </dsp:nvSpPr>
      <dsp:spPr>
        <a:xfrm>
          <a:off x="7541210" y="2854432"/>
          <a:ext cx="847461" cy="659210"/>
        </a:xfrm>
        <a:prstGeom prst="rect">
          <a:avLst/>
        </a:prstGeom>
        <a:noFill/>
        <a:ln>
          <a:noFill/>
        </a:ln>
        <a:effectLst/>
      </dsp:spPr>
      <dsp:style>
        <a:lnRef idx="0">
          <a:scrgbClr r="0" g="0" b="0"/>
        </a:lnRef>
        <a:fillRef idx="0">
          <a:scrgbClr r="0" g="0" b="0"/>
        </a:fillRef>
        <a:effectRef idx="0">
          <a:scrgbClr r="0" g="0" b="0"/>
        </a:effectRef>
        <a:fontRef idx="minor"/>
      </dsp:style>
    </dsp:sp>
    <dsp:sp modelId="{3A27D9D2-E590-114C-A0A1-347B8C01C0BC}">
      <dsp:nvSpPr>
        <dsp:cNvPr id="0" name=""/>
        <dsp:cNvSpPr/>
      </dsp:nvSpPr>
      <dsp:spPr>
        <a:xfrm>
          <a:off x="5605013" y="2616533"/>
          <a:ext cx="1165208" cy="815608"/>
        </a:xfrm>
        <a:prstGeom prst="roundRect">
          <a:avLst>
            <a:gd name="adj" fmla="val 16670"/>
          </a:avLst>
        </a:prstGeom>
        <a:gradFill rotWithShape="0">
          <a:gsLst>
            <a:gs pos="0">
              <a:schemeClr val="accent1">
                <a:shade val="80000"/>
                <a:hueOff val="187862"/>
                <a:satOff val="14916"/>
                <a:lumOff val="21147"/>
                <a:alphaOff val="0"/>
                <a:tint val="96000"/>
                <a:lumMod val="100000"/>
              </a:schemeClr>
            </a:gs>
            <a:gs pos="78000">
              <a:schemeClr val="accent1">
                <a:shade val="80000"/>
                <a:hueOff val="187862"/>
                <a:satOff val="14916"/>
                <a:lumOff val="21147"/>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t>Fase 3 </a:t>
          </a:r>
          <a:endParaRPr lang="it-IT" sz="2400" kern="1200" dirty="0"/>
        </a:p>
      </dsp:txBody>
      <dsp:txXfrm>
        <a:off x="5644835" y="2656355"/>
        <a:ext cx="1085564" cy="7359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EE2770-BA8C-F345-9CC3-E499009A6F17}">
      <dsp:nvSpPr>
        <dsp:cNvPr id="0" name=""/>
        <dsp:cNvSpPr/>
      </dsp:nvSpPr>
      <dsp:spPr>
        <a:xfrm rot="5400000">
          <a:off x="819758" y="2202559"/>
          <a:ext cx="2099845" cy="2245412"/>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38100" dist="254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926E5F5-873E-644D-B771-8DAC1D49769F}">
      <dsp:nvSpPr>
        <dsp:cNvPr id="0" name=""/>
        <dsp:cNvSpPr/>
      </dsp:nvSpPr>
      <dsp:spPr>
        <a:xfrm>
          <a:off x="177670" y="0"/>
          <a:ext cx="3320219" cy="2324045"/>
        </a:xfrm>
        <a:prstGeom prst="roundRect">
          <a:avLst>
            <a:gd name="adj" fmla="val 16670"/>
          </a:avLst>
        </a:prstGeom>
        <a:gradFill rotWithShape="0">
          <a:gsLst>
            <a:gs pos="0">
              <a:schemeClr val="accent1">
                <a:shade val="80000"/>
                <a:hueOff val="0"/>
                <a:satOff val="0"/>
                <a:lumOff val="0"/>
                <a:alphaOff val="0"/>
                <a:tint val="96000"/>
                <a:lumMod val="100000"/>
              </a:schemeClr>
            </a:gs>
            <a:gs pos="78000">
              <a:schemeClr val="accent1">
                <a:shade val="8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it-IT" sz="6500" kern="1200" dirty="0" smtClean="0"/>
            <a:t>Fase 1</a:t>
          </a:r>
          <a:endParaRPr lang="it-IT" sz="6500" kern="1200" dirty="0"/>
        </a:p>
      </dsp:txBody>
      <dsp:txXfrm>
        <a:off x="291141" y="113471"/>
        <a:ext cx="3093277" cy="2097103"/>
      </dsp:txXfrm>
    </dsp:sp>
    <dsp:sp modelId="{6D49EDE3-EEA9-CE44-8710-3DD5BE29850C}">
      <dsp:nvSpPr>
        <dsp:cNvPr id="0" name=""/>
        <dsp:cNvSpPr/>
      </dsp:nvSpPr>
      <dsp:spPr>
        <a:xfrm>
          <a:off x="1405170" y="308396"/>
          <a:ext cx="6770453" cy="1878396"/>
        </a:xfrm>
        <a:prstGeom prst="rect">
          <a:avLst/>
        </a:prstGeom>
        <a:noFill/>
        <a:ln>
          <a:noFill/>
        </a:ln>
        <a:effectLst/>
      </dsp:spPr>
      <dsp:style>
        <a:lnRef idx="0">
          <a:scrgbClr r="0" g="0" b="0"/>
        </a:lnRef>
        <a:fillRef idx="0">
          <a:scrgbClr r="0" g="0" b="0"/>
        </a:fillRef>
        <a:effectRef idx="0">
          <a:scrgbClr r="0" g="0" b="0"/>
        </a:effectRef>
        <a:fontRef idx="minor"/>
      </dsp:style>
    </dsp:sp>
    <dsp:sp modelId="{98BBA187-05ED-1049-8125-F77DDEB5CAA8}">
      <dsp:nvSpPr>
        <dsp:cNvPr id="0" name=""/>
        <dsp:cNvSpPr/>
      </dsp:nvSpPr>
      <dsp:spPr>
        <a:xfrm>
          <a:off x="2812732" y="2549013"/>
          <a:ext cx="3320219" cy="2324045"/>
        </a:xfrm>
        <a:prstGeom prst="roundRect">
          <a:avLst>
            <a:gd name="adj" fmla="val 16670"/>
          </a:avLst>
        </a:prstGeom>
        <a:gradFill rotWithShape="0">
          <a:gsLst>
            <a:gs pos="0">
              <a:schemeClr val="accent1">
                <a:shade val="80000"/>
                <a:hueOff val="187862"/>
                <a:satOff val="14916"/>
                <a:lumOff val="21147"/>
                <a:alphaOff val="0"/>
                <a:tint val="96000"/>
                <a:lumMod val="100000"/>
              </a:schemeClr>
            </a:gs>
            <a:gs pos="78000">
              <a:schemeClr val="accent1">
                <a:shade val="80000"/>
                <a:hueOff val="187862"/>
                <a:satOff val="14916"/>
                <a:lumOff val="21147"/>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it-IT" sz="6500" kern="1200" dirty="0" smtClean="0"/>
            <a:t>Fase 2</a:t>
          </a:r>
          <a:endParaRPr lang="it-IT" sz="6500" kern="1200" dirty="0"/>
        </a:p>
      </dsp:txBody>
      <dsp:txXfrm>
        <a:off x="2926203" y="2662484"/>
        <a:ext cx="3093277" cy="20971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EE2770-BA8C-F345-9CC3-E499009A6F17}">
      <dsp:nvSpPr>
        <dsp:cNvPr id="0" name=""/>
        <dsp:cNvSpPr/>
      </dsp:nvSpPr>
      <dsp:spPr>
        <a:xfrm rot="5400000">
          <a:off x="1905540" y="1606974"/>
          <a:ext cx="1448241" cy="1648771"/>
        </a:xfrm>
        <a:prstGeom prst="bentUpArrow">
          <a:avLst>
            <a:gd name="adj1" fmla="val 32840"/>
            <a:gd name="adj2" fmla="val 25000"/>
            <a:gd name="adj3" fmla="val 35780"/>
          </a:avLst>
        </a:prstGeom>
        <a:solidFill>
          <a:schemeClr val="accent6">
            <a:lumMod val="40000"/>
            <a:lumOff val="60000"/>
          </a:schemeClr>
        </a:solidFill>
        <a:ln>
          <a:solidFill>
            <a:schemeClr val="accent6">
              <a:lumMod val="40000"/>
              <a:lumOff val="60000"/>
            </a:schemeClr>
          </a:solidFill>
        </a:ln>
        <a:effectLst>
          <a:outerShdw blurRad="38100" dist="254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926E5F5-873E-644D-B771-8DAC1D49769F}">
      <dsp:nvSpPr>
        <dsp:cNvPr id="0" name=""/>
        <dsp:cNvSpPr/>
      </dsp:nvSpPr>
      <dsp:spPr>
        <a:xfrm>
          <a:off x="266216" y="13981"/>
          <a:ext cx="2437985" cy="1706510"/>
        </a:xfrm>
        <a:prstGeom prst="roundRect">
          <a:avLst>
            <a:gd name="adj" fmla="val 16670"/>
          </a:avLst>
        </a:prstGeom>
        <a:solidFill>
          <a:schemeClr val="accent6">
            <a:lumMod val="75000"/>
          </a:schemeClr>
        </a:soli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8120" tIns="198120" rIns="198120" bIns="198120" numCol="1" spcCol="1270" anchor="ctr" anchorCtr="0">
          <a:noAutofit/>
        </a:bodyPr>
        <a:lstStyle/>
        <a:p>
          <a:pPr lvl="0" algn="ctr" defTabSz="2311400">
            <a:lnSpc>
              <a:spcPct val="90000"/>
            </a:lnSpc>
            <a:spcBef>
              <a:spcPct val="0"/>
            </a:spcBef>
            <a:spcAft>
              <a:spcPct val="35000"/>
            </a:spcAft>
          </a:pPr>
          <a:r>
            <a:rPr lang="it-IT" sz="5200" kern="1200" dirty="0" smtClean="0"/>
            <a:t>Fase 1</a:t>
          </a:r>
          <a:endParaRPr lang="it-IT" sz="5200" kern="1200" dirty="0"/>
        </a:p>
      </dsp:txBody>
      <dsp:txXfrm>
        <a:off x="349536" y="97301"/>
        <a:ext cx="2271345" cy="1539870"/>
      </dsp:txXfrm>
    </dsp:sp>
    <dsp:sp modelId="{6D49EDE3-EEA9-CE44-8710-3DD5BE29850C}">
      <dsp:nvSpPr>
        <dsp:cNvPr id="0" name=""/>
        <dsp:cNvSpPr/>
      </dsp:nvSpPr>
      <dsp:spPr>
        <a:xfrm>
          <a:off x="3605477" y="267071"/>
          <a:ext cx="4251839" cy="1323209"/>
        </a:xfrm>
        <a:prstGeom prst="rect">
          <a:avLst/>
        </a:prstGeom>
        <a:noFill/>
        <a:ln>
          <a:noFill/>
        </a:ln>
        <a:effectLst/>
      </dsp:spPr>
      <dsp:style>
        <a:lnRef idx="0">
          <a:scrgbClr r="0" g="0" b="0"/>
        </a:lnRef>
        <a:fillRef idx="0">
          <a:scrgbClr r="0" g="0" b="0"/>
        </a:fillRef>
        <a:effectRef idx="0">
          <a:scrgbClr r="0" g="0" b="0"/>
        </a:effectRef>
        <a:fontRef idx="minor"/>
      </dsp:style>
    </dsp:sp>
    <dsp:sp modelId="{98BBA187-05ED-1049-8125-F77DDEB5CAA8}">
      <dsp:nvSpPr>
        <dsp:cNvPr id="0" name=""/>
        <dsp:cNvSpPr/>
      </dsp:nvSpPr>
      <dsp:spPr>
        <a:xfrm>
          <a:off x="3461470" y="1944937"/>
          <a:ext cx="2437985" cy="1706510"/>
        </a:xfrm>
        <a:prstGeom prst="roundRect">
          <a:avLst>
            <a:gd name="adj" fmla="val 16670"/>
          </a:avLst>
        </a:prstGeom>
        <a:solidFill>
          <a:schemeClr val="accent6">
            <a:lumMod val="60000"/>
            <a:lumOff val="40000"/>
          </a:schemeClr>
        </a:soli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8120" tIns="198120" rIns="198120" bIns="198120" numCol="1" spcCol="1270" anchor="ctr" anchorCtr="0">
          <a:noAutofit/>
        </a:bodyPr>
        <a:lstStyle/>
        <a:p>
          <a:pPr lvl="0" algn="ctr" defTabSz="2311400">
            <a:lnSpc>
              <a:spcPct val="90000"/>
            </a:lnSpc>
            <a:spcBef>
              <a:spcPct val="0"/>
            </a:spcBef>
            <a:spcAft>
              <a:spcPct val="35000"/>
            </a:spcAft>
          </a:pPr>
          <a:r>
            <a:rPr lang="it-IT" sz="5200" kern="1200" dirty="0" smtClean="0"/>
            <a:t>Fase 2</a:t>
          </a:r>
          <a:endParaRPr lang="it-IT" sz="5200" kern="1200" dirty="0"/>
        </a:p>
      </dsp:txBody>
      <dsp:txXfrm>
        <a:off x="3544790" y="2028257"/>
        <a:ext cx="2271345" cy="15398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CFCDEE-3C11-48C9-9197-7DCD10BB5DA3}">
      <dsp:nvSpPr>
        <dsp:cNvPr id="0" name=""/>
        <dsp:cNvSpPr/>
      </dsp:nvSpPr>
      <dsp:spPr>
        <a:xfrm>
          <a:off x="521903" y="504066"/>
          <a:ext cx="3563841" cy="2494573"/>
        </a:xfrm>
        <a:prstGeom prst="roundRect">
          <a:avLst>
            <a:gd name="adj" fmla="val 16670"/>
          </a:avLst>
        </a:prstGeom>
        <a:gradFill rotWithShape="0">
          <a:gsLst>
            <a:gs pos="0">
              <a:schemeClr val="accent1">
                <a:shade val="80000"/>
                <a:hueOff val="0"/>
                <a:satOff val="0"/>
                <a:lumOff val="0"/>
                <a:alphaOff val="0"/>
                <a:tint val="96000"/>
                <a:lumMod val="100000"/>
              </a:schemeClr>
            </a:gs>
            <a:gs pos="78000">
              <a:schemeClr val="accent1">
                <a:shade val="8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it-IT" sz="6500" kern="1200" dirty="0" smtClean="0"/>
            <a:t>Fase 3</a:t>
          </a:r>
          <a:endParaRPr lang="it-IT" sz="6500" kern="1200" dirty="0"/>
        </a:p>
      </dsp:txBody>
      <dsp:txXfrm>
        <a:off x="643700" y="625863"/>
        <a:ext cx="3320247" cy="2250979"/>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2"/>
            <a:ext cx="2946400" cy="496889"/>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49689" y="2"/>
            <a:ext cx="2946400" cy="496889"/>
          </a:xfrm>
          <a:prstGeom prst="rect">
            <a:avLst/>
          </a:prstGeom>
        </p:spPr>
        <p:txBody>
          <a:bodyPr vert="horz" lIns="91440" tIns="45720" rIns="91440" bIns="45720" rtlCol="0"/>
          <a:lstStyle>
            <a:lvl1pPr algn="r">
              <a:defRPr sz="1200"/>
            </a:lvl1pPr>
          </a:lstStyle>
          <a:p>
            <a:fld id="{926BC57D-2E86-432E-8E9C-CAC50EA2E1F3}" type="datetimeFigureOut">
              <a:rPr lang="it-IT" smtClean="0"/>
              <a:pPr/>
              <a:t>03/09/2019</a:t>
            </a:fld>
            <a:endParaRPr lang="it-IT"/>
          </a:p>
        </p:txBody>
      </p:sp>
      <p:sp>
        <p:nvSpPr>
          <p:cNvPr id="4" name="Segnaposto piè di pagina 3"/>
          <p:cNvSpPr>
            <a:spLocks noGrp="1"/>
          </p:cNvSpPr>
          <p:nvPr>
            <p:ph type="ftr" sz="quarter" idx="2"/>
          </p:nvPr>
        </p:nvSpPr>
        <p:spPr>
          <a:xfrm>
            <a:off x="0" y="9428165"/>
            <a:ext cx="2946400" cy="4968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49689" y="9428165"/>
            <a:ext cx="2946400" cy="496887"/>
          </a:xfrm>
          <a:prstGeom prst="rect">
            <a:avLst/>
          </a:prstGeom>
        </p:spPr>
        <p:txBody>
          <a:bodyPr vert="horz" lIns="91440" tIns="45720" rIns="91440" bIns="45720" rtlCol="0" anchor="b"/>
          <a:lstStyle>
            <a:lvl1pPr algn="r">
              <a:defRPr sz="1200"/>
            </a:lvl1pPr>
          </a:lstStyle>
          <a:p>
            <a:fld id="{11745262-354C-4EA9-9A41-010323C61AF1}" type="slidenum">
              <a:rPr lang="it-IT" smtClean="0"/>
              <a:pPr/>
              <a:t>‹Nº›</a:t>
            </a:fld>
            <a:endParaRPr lang="it-IT"/>
          </a:p>
        </p:txBody>
      </p:sp>
    </p:spTree>
    <p:extLst>
      <p:ext uri="{BB962C8B-B14F-4D97-AF65-F5344CB8AC3E}">
        <p14:creationId xmlns:p14="http://schemas.microsoft.com/office/powerpoint/2010/main" val="26768301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0"/>
            <a:ext cx="2945659" cy="498055"/>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50445" y="0"/>
            <a:ext cx="2945659" cy="498055"/>
          </a:xfrm>
          <a:prstGeom prst="rect">
            <a:avLst/>
          </a:prstGeom>
        </p:spPr>
        <p:txBody>
          <a:bodyPr vert="horz" lIns="91440" tIns="45720" rIns="91440" bIns="45720" rtlCol="0"/>
          <a:lstStyle>
            <a:lvl1pPr algn="r">
              <a:defRPr sz="1200"/>
            </a:lvl1pPr>
          </a:lstStyle>
          <a:p>
            <a:fld id="{E4778454-2244-4C86-BE07-D0E62A06848D}" type="datetimeFigureOut">
              <a:rPr lang="fr-BE" smtClean="0"/>
              <a:pPr/>
              <a:t>03-09-19</a:t>
            </a:fld>
            <a:endParaRPr lang="fr-BE"/>
          </a:p>
        </p:txBody>
      </p:sp>
      <p:sp>
        <p:nvSpPr>
          <p:cNvPr id="4" name="Espace réservé de l'image des diapositives 3"/>
          <p:cNvSpPr>
            <a:spLocks noGrp="1" noRot="1" noChangeAspect="1"/>
          </p:cNvSpPr>
          <p:nvPr>
            <p:ph type="sldImg" idx="2"/>
          </p:nvPr>
        </p:nvSpPr>
        <p:spPr>
          <a:xfrm>
            <a:off x="1168400" y="1243013"/>
            <a:ext cx="4460875" cy="334645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commentaires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6" name="Espace réservé du pied de page 5"/>
          <p:cNvSpPr>
            <a:spLocks noGrp="1"/>
          </p:cNvSpPr>
          <p:nvPr>
            <p:ph type="ftr" sz="quarter" idx="4"/>
          </p:nvPr>
        </p:nvSpPr>
        <p:spPr>
          <a:xfrm>
            <a:off x="2" y="9428584"/>
            <a:ext cx="2945659" cy="498055"/>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50445" y="9428584"/>
            <a:ext cx="2945659" cy="498055"/>
          </a:xfrm>
          <a:prstGeom prst="rect">
            <a:avLst/>
          </a:prstGeom>
        </p:spPr>
        <p:txBody>
          <a:bodyPr vert="horz" lIns="91440" tIns="45720" rIns="91440" bIns="45720" rtlCol="0" anchor="b"/>
          <a:lstStyle>
            <a:lvl1pPr algn="r">
              <a:defRPr sz="1200"/>
            </a:lvl1pPr>
          </a:lstStyle>
          <a:p>
            <a:fld id="{C746FCCB-04B7-4BAF-B50E-2370C8461BA7}" type="slidenum">
              <a:rPr lang="fr-BE" smtClean="0"/>
              <a:pPr/>
              <a:t>‹Nº›</a:t>
            </a:fld>
            <a:endParaRPr lang="fr-BE"/>
          </a:p>
        </p:txBody>
      </p:sp>
    </p:spTree>
    <p:extLst>
      <p:ext uri="{BB962C8B-B14F-4D97-AF65-F5344CB8AC3E}">
        <p14:creationId xmlns:p14="http://schemas.microsoft.com/office/powerpoint/2010/main" val="397408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dirty="0"/>
          </a:p>
        </p:txBody>
      </p:sp>
      <p:sp>
        <p:nvSpPr>
          <p:cNvPr id="4" name="Espace réservé du numéro de diapositive 3"/>
          <p:cNvSpPr>
            <a:spLocks noGrp="1"/>
          </p:cNvSpPr>
          <p:nvPr>
            <p:ph type="sldNum" sz="quarter" idx="10"/>
          </p:nvPr>
        </p:nvSpPr>
        <p:spPr/>
        <p:txBody>
          <a:bodyPr/>
          <a:lstStyle/>
          <a:p>
            <a:fld id="{B372D778-C3B9-47BE-B352-7BACC1931BD8}" type="slidenum">
              <a:rPr lang="fr-BE" smtClean="0"/>
              <a:pPr/>
              <a:t>1</a:t>
            </a:fld>
            <a:endParaRPr lang="fr-BE" dirty="0"/>
          </a:p>
        </p:txBody>
      </p:sp>
    </p:spTree>
    <p:extLst>
      <p:ext uri="{BB962C8B-B14F-4D97-AF65-F5344CB8AC3E}">
        <p14:creationId xmlns:p14="http://schemas.microsoft.com/office/powerpoint/2010/main" val="2925490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pPr/>
              <a:t>10</a:t>
            </a:fld>
            <a:endParaRPr lang="fr-BE"/>
          </a:p>
        </p:txBody>
      </p:sp>
    </p:spTree>
    <p:extLst>
      <p:ext uri="{BB962C8B-B14F-4D97-AF65-F5344CB8AC3E}">
        <p14:creationId xmlns:p14="http://schemas.microsoft.com/office/powerpoint/2010/main" val="8545305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pPr/>
              <a:t>11</a:t>
            </a:fld>
            <a:endParaRPr lang="fr-BE"/>
          </a:p>
        </p:txBody>
      </p:sp>
    </p:spTree>
    <p:extLst>
      <p:ext uri="{BB962C8B-B14F-4D97-AF65-F5344CB8AC3E}">
        <p14:creationId xmlns:p14="http://schemas.microsoft.com/office/powerpoint/2010/main" val="854530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pPr/>
              <a:t>12</a:t>
            </a:fld>
            <a:endParaRPr lang="fr-BE"/>
          </a:p>
        </p:txBody>
      </p:sp>
    </p:spTree>
    <p:extLst>
      <p:ext uri="{BB962C8B-B14F-4D97-AF65-F5344CB8AC3E}">
        <p14:creationId xmlns:p14="http://schemas.microsoft.com/office/powerpoint/2010/main" val="16785202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pPr/>
              <a:t>13</a:t>
            </a:fld>
            <a:endParaRPr lang="fr-BE"/>
          </a:p>
        </p:txBody>
      </p:sp>
    </p:spTree>
    <p:extLst>
      <p:ext uri="{BB962C8B-B14F-4D97-AF65-F5344CB8AC3E}">
        <p14:creationId xmlns:p14="http://schemas.microsoft.com/office/powerpoint/2010/main" val="40669614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C746FCCB-04B7-4BAF-B50E-2370C8461BA7}" type="slidenum">
              <a:rPr lang="fr-BE" smtClean="0"/>
              <a:pPr/>
              <a:t>14</a:t>
            </a:fld>
            <a:endParaRPr lang="fr-BE"/>
          </a:p>
        </p:txBody>
      </p:sp>
    </p:spTree>
    <p:extLst>
      <p:ext uri="{BB962C8B-B14F-4D97-AF65-F5344CB8AC3E}">
        <p14:creationId xmlns:p14="http://schemas.microsoft.com/office/powerpoint/2010/main" val="9822885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pPr/>
              <a:t>15</a:t>
            </a:fld>
            <a:endParaRPr lang="fr-BE"/>
          </a:p>
        </p:txBody>
      </p:sp>
    </p:spTree>
    <p:extLst>
      <p:ext uri="{BB962C8B-B14F-4D97-AF65-F5344CB8AC3E}">
        <p14:creationId xmlns:p14="http://schemas.microsoft.com/office/powerpoint/2010/main" val="497802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pPr/>
              <a:t>2</a:t>
            </a:fld>
            <a:endParaRPr lang="fr-BE"/>
          </a:p>
        </p:txBody>
      </p:sp>
    </p:spTree>
    <p:extLst>
      <p:ext uri="{BB962C8B-B14F-4D97-AF65-F5344CB8AC3E}">
        <p14:creationId xmlns:p14="http://schemas.microsoft.com/office/powerpoint/2010/main" val="959260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C746FCCB-04B7-4BAF-B50E-2370C8461BA7}" type="slidenum">
              <a:rPr lang="fr-BE" smtClean="0"/>
              <a:pPr/>
              <a:t>3</a:t>
            </a:fld>
            <a:endParaRPr lang="fr-BE"/>
          </a:p>
        </p:txBody>
      </p:sp>
    </p:spTree>
    <p:extLst>
      <p:ext uri="{BB962C8B-B14F-4D97-AF65-F5344CB8AC3E}">
        <p14:creationId xmlns:p14="http://schemas.microsoft.com/office/powerpoint/2010/main" val="510479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pPr/>
              <a:t>4</a:t>
            </a:fld>
            <a:endParaRPr lang="fr-BE"/>
          </a:p>
        </p:txBody>
      </p:sp>
    </p:spTree>
    <p:extLst>
      <p:ext uri="{BB962C8B-B14F-4D97-AF65-F5344CB8AC3E}">
        <p14:creationId xmlns:p14="http://schemas.microsoft.com/office/powerpoint/2010/main" val="3444211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pPr/>
              <a:t>5</a:t>
            </a:fld>
            <a:endParaRPr lang="fr-BE"/>
          </a:p>
        </p:txBody>
      </p:sp>
    </p:spTree>
    <p:extLst>
      <p:ext uri="{BB962C8B-B14F-4D97-AF65-F5344CB8AC3E}">
        <p14:creationId xmlns:p14="http://schemas.microsoft.com/office/powerpoint/2010/main" val="1248762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pPr/>
              <a:t>6</a:t>
            </a:fld>
            <a:endParaRPr lang="fr-BE"/>
          </a:p>
        </p:txBody>
      </p:sp>
    </p:spTree>
    <p:extLst>
      <p:ext uri="{BB962C8B-B14F-4D97-AF65-F5344CB8AC3E}">
        <p14:creationId xmlns:p14="http://schemas.microsoft.com/office/powerpoint/2010/main" val="3444211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746FCCB-04B7-4BAF-B50E-2370C8461BA7}" type="slidenum">
              <a:rPr lang="fr-BE" smtClean="0"/>
              <a:pPr/>
              <a:t>7</a:t>
            </a:fld>
            <a:endParaRPr lang="fr-BE"/>
          </a:p>
        </p:txBody>
      </p:sp>
    </p:spTree>
    <p:extLst>
      <p:ext uri="{BB962C8B-B14F-4D97-AF65-F5344CB8AC3E}">
        <p14:creationId xmlns:p14="http://schemas.microsoft.com/office/powerpoint/2010/main" val="811261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C746FCCB-04B7-4BAF-B50E-2370C8461BA7}" type="slidenum">
              <a:rPr lang="fr-BE" smtClean="0"/>
              <a:pPr/>
              <a:t>8</a:t>
            </a:fld>
            <a:endParaRPr lang="fr-BE"/>
          </a:p>
        </p:txBody>
      </p:sp>
    </p:spTree>
    <p:extLst>
      <p:ext uri="{BB962C8B-B14F-4D97-AF65-F5344CB8AC3E}">
        <p14:creationId xmlns:p14="http://schemas.microsoft.com/office/powerpoint/2010/main" val="8112615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C746FCCB-04B7-4BAF-B50E-2370C8461BA7}" type="slidenum">
              <a:rPr lang="fr-BE" smtClean="0"/>
              <a:pPr/>
              <a:t>9</a:t>
            </a:fld>
            <a:endParaRPr lang="fr-BE"/>
          </a:p>
        </p:txBody>
      </p:sp>
    </p:spTree>
    <p:extLst>
      <p:ext uri="{BB962C8B-B14F-4D97-AF65-F5344CB8AC3E}">
        <p14:creationId xmlns:p14="http://schemas.microsoft.com/office/powerpoint/2010/main" val="811261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fr-FR" smtClean="0"/>
              <a:t>Modifiez le style du titre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2178341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26791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‹Nº›</a:t>
            </a:fld>
            <a:endParaRPr lang="fr-B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48401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1477166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‹Nº›</a:t>
            </a:fld>
            <a:endParaRPr lang="fr-B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48677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3032566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3517517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1825155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1870391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3725702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fr-FR" smtClean="0"/>
              <a:t>Modifiez le style du titre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2580981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1828310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3132803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2232574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2193696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AA309A6D-C09C-4548-B29A-6CF363A7E532}" type="datetimeFigureOut">
              <a:rPr lang="fr-FR" smtClean="0"/>
              <a:pPr/>
              <a:t>03/09/2019</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CF4668DC-857F-487D-BFFA-8C0CA5037977}" type="slidenum">
              <a:rPr lang="fr-BE" smtClean="0"/>
              <a:pPr/>
              <a:t>‹Nº›</a:t>
            </a:fld>
            <a:endParaRPr lang="fr-BE"/>
          </a:p>
        </p:txBody>
      </p:sp>
    </p:spTree>
    <p:extLst>
      <p:ext uri="{BB962C8B-B14F-4D97-AF65-F5344CB8AC3E}">
        <p14:creationId xmlns:p14="http://schemas.microsoft.com/office/powerpoint/2010/main" val="823256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309A6D-C09C-4548-B29A-6CF363A7E532}" type="datetimeFigureOut">
              <a:rPr lang="fr-FR" smtClean="0"/>
              <a:pPr/>
              <a:t>03/09/2019</a:t>
            </a:fld>
            <a:endParaRPr lang="fr-BE"/>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BE"/>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F4668DC-857F-487D-BFFA-8C0CA5037977}" type="slidenum">
              <a:rPr lang="fr-BE" smtClean="0"/>
              <a:pPr/>
              <a:t>‹Nº›</a:t>
            </a:fld>
            <a:endParaRPr lang="fr-BE"/>
          </a:p>
        </p:txBody>
      </p:sp>
    </p:spTree>
    <p:extLst>
      <p:ext uri="{BB962C8B-B14F-4D97-AF65-F5344CB8AC3E}">
        <p14:creationId xmlns:p14="http://schemas.microsoft.com/office/powerpoint/2010/main" val="153984735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87624" y="2422396"/>
            <a:ext cx="5829300" cy="1463040"/>
          </a:xfrm>
        </p:spPr>
        <p:txBody>
          <a:bodyPr/>
          <a:lstStyle/>
          <a:p>
            <a:pPr algn="ctr"/>
            <a:r>
              <a:rPr lang="fr-BE" dirty="0" smtClean="0"/>
              <a:t>            SoMExNet		</a:t>
            </a:r>
            <a:endParaRPr lang="fr-BE" dirty="0"/>
          </a:p>
        </p:txBody>
      </p:sp>
      <p:sp>
        <p:nvSpPr>
          <p:cNvPr id="3" name="Sous-titre 2"/>
          <p:cNvSpPr>
            <a:spLocks noGrp="1"/>
          </p:cNvSpPr>
          <p:nvPr>
            <p:ph type="subTitle" idx="1"/>
          </p:nvPr>
        </p:nvSpPr>
        <p:spPr>
          <a:xfrm>
            <a:off x="323528" y="3011052"/>
            <a:ext cx="6400800" cy="3846948"/>
          </a:xfrm>
        </p:spPr>
        <p:txBody>
          <a:bodyPr>
            <a:normAutofit/>
          </a:bodyPr>
          <a:lstStyle/>
          <a:p>
            <a:endParaRPr lang="fr-BE" dirty="0">
              <a:solidFill>
                <a:schemeClr val="accent2"/>
              </a:solidFill>
            </a:endParaRPr>
          </a:p>
          <a:p>
            <a:pPr algn="ctr"/>
            <a:r>
              <a:rPr lang="es-ES" sz="2400" b="1" dirty="0" smtClean="0">
                <a:solidFill>
                  <a:schemeClr val="accent2"/>
                </a:solidFill>
              </a:rPr>
              <a:t>FORMACIÓN</a:t>
            </a:r>
            <a:endParaRPr lang="fr-BE" sz="2400" b="1" dirty="0" smtClean="0">
              <a:solidFill>
                <a:schemeClr val="accent2"/>
              </a:solidFill>
            </a:endParaRPr>
          </a:p>
          <a:p>
            <a:pPr algn="l"/>
            <a:r>
              <a:rPr lang="fr-BE" sz="1100" i="1" dirty="0" smtClean="0">
                <a:solidFill>
                  <a:schemeClr val="accent2"/>
                </a:solidFill>
              </a:rPr>
              <a:t>    </a:t>
            </a:r>
          </a:p>
          <a:p>
            <a:pPr algn="l"/>
            <a:endParaRPr lang="fr-BE" sz="1100" i="1" dirty="0">
              <a:solidFill>
                <a:schemeClr val="accent2"/>
              </a:solidFill>
            </a:endParaRPr>
          </a:p>
          <a:p>
            <a:endParaRPr lang="en-GB" sz="1100" i="1" dirty="0">
              <a:solidFill>
                <a:schemeClr val="tx1"/>
              </a:solidFill>
            </a:endParaRPr>
          </a:p>
          <a:p>
            <a:endParaRPr lang="en-GB" sz="900" i="1" dirty="0" smtClean="0">
              <a:solidFill>
                <a:schemeClr val="tx1"/>
              </a:solidFill>
            </a:endParaRPr>
          </a:p>
          <a:p>
            <a:endParaRPr lang="en-GB" sz="900" i="1" dirty="0">
              <a:solidFill>
                <a:schemeClr val="tx1"/>
              </a:solidFill>
            </a:endParaRPr>
          </a:p>
          <a:p>
            <a:endParaRPr lang="en-GB" sz="900" i="1" dirty="0" smtClean="0">
              <a:solidFill>
                <a:schemeClr val="tx1"/>
              </a:solidFill>
            </a:endParaRPr>
          </a:p>
          <a:p>
            <a:endParaRPr lang="en-GB" sz="1000" i="1" dirty="0">
              <a:solidFill>
                <a:schemeClr val="tx1"/>
              </a:solidFill>
            </a:endParaRPr>
          </a:p>
          <a:p>
            <a:r>
              <a:rPr lang="es-ES" sz="1000" i="1" dirty="0" smtClean="0">
                <a:solidFill>
                  <a:schemeClr val="tx1"/>
                </a:solidFill>
              </a:rPr>
              <a:t>El apoyo de la Comisión Europea para la elaboración de esta publicación no implica la aceptación de sus contenidos, que es responsabilidad exclusiva de sus autores. Por tanto, la Comisión no es responsable del uso que pueda hacerse de la información aquí difundida.</a:t>
            </a:r>
            <a:endParaRPr lang="fr-BE" i="1" dirty="0">
              <a:solidFill>
                <a:schemeClr val="tx1"/>
              </a:solidFill>
            </a:endParaRPr>
          </a:p>
        </p:txBody>
      </p:sp>
      <p:sp>
        <p:nvSpPr>
          <p:cNvPr id="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7"/>
          <p:cNvSpPr>
            <a:spLocks noChangeArrowheads="1"/>
          </p:cNvSpPr>
          <p:nvPr/>
        </p:nvSpPr>
        <p:spPr bwMode="auto">
          <a:xfrm>
            <a:off x="0" y="666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8"/>
          <p:cNvSpPr>
            <a:spLocks noChangeArrowheads="1"/>
          </p:cNvSpPr>
          <p:nvPr/>
        </p:nvSpPr>
        <p:spPr bwMode="auto">
          <a:xfrm>
            <a:off x="0" y="1123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9"/>
          <p:cNvSpPr>
            <a:spLocks noChangeArrowheads="1"/>
          </p:cNvSpPr>
          <p:nvPr/>
        </p:nvSpPr>
        <p:spPr bwMode="auto">
          <a:xfrm>
            <a:off x="0" y="1504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10"/>
          <p:cNvSpPr>
            <a:spLocks noChangeArrowheads="1"/>
          </p:cNvSpPr>
          <p:nvPr/>
        </p:nvSpPr>
        <p:spPr bwMode="auto">
          <a:xfrm>
            <a:off x="0" y="1924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altLang="fr-FR"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     </a:t>
            </a:r>
            <a:endParaRPr kumimoji="0" lang="pt-PT"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11"/>
          <p:cNvSpPr>
            <a:spLocks noChangeArrowheads="1"/>
          </p:cNvSpPr>
          <p:nvPr/>
        </p:nvSpPr>
        <p:spPr bwMode="auto">
          <a:xfrm>
            <a:off x="0" y="2266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BE" altLang="fr-FR" sz="600" b="0" i="0" u="none" strike="noStrike" cap="none" normalizeH="0" baseline="0" dirty="0" smtClean="0">
                <a:ln>
                  <a:noFill/>
                </a:ln>
                <a:solidFill>
                  <a:schemeClr val="tx1"/>
                </a:solidFill>
                <a:effectLst/>
                <a:latin typeface="Arial" pitchFamily="34" charset="0"/>
                <a:cs typeface="Arial" pitchFamily="34" charset="0"/>
              </a:rPr>
              <a:t> </a:t>
            </a:r>
            <a:endParaRPr kumimoji="0" lang="fr-BE" alt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142750"/>
            <a:ext cx="5554953" cy="1696151"/>
          </a:xfrm>
          <a:prstGeom prst="rect">
            <a:avLst/>
          </a:prstGeom>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4996416"/>
            <a:ext cx="2627784" cy="750604"/>
          </a:xfrm>
          <a:prstGeom prst="rect">
            <a:avLst/>
          </a:prstGeom>
        </p:spPr>
      </p:pic>
    </p:spTree>
    <p:extLst>
      <p:ext uri="{BB962C8B-B14F-4D97-AF65-F5344CB8AC3E}">
        <p14:creationId xmlns:p14="http://schemas.microsoft.com/office/powerpoint/2010/main" val="4000195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251520" y="188640"/>
            <a:ext cx="8373616" cy="504056"/>
          </a:xfrm>
        </p:spPr>
        <p:txBody>
          <a:bodyPr>
            <a:noAutofit/>
          </a:bodyPr>
          <a:lstStyle/>
          <a:p>
            <a:r>
              <a:rPr lang="es-ES" sz="3200" b="1" dirty="0" smtClean="0">
                <a:solidFill>
                  <a:srgbClr val="72A528"/>
                </a:solidFill>
              </a:rPr>
              <a:t>Ruta</a:t>
            </a:r>
            <a:r>
              <a:rPr lang="en-GB" sz="3200" b="1" dirty="0" smtClean="0">
                <a:solidFill>
                  <a:srgbClr val="72A528"/>
                </a:solidFill>
              </a:rPr>
              <a:t> B </a:t>
            </a:r>
            <a:r>
              <a:rPr lang="en-GB" sz="3200" b="1" dirty="0">
                <a:solidFill>
                  <a:srgbClr val="72A528"/>
                </a:solidFill>
              </a:rPr>
              <a:t/>
            </a:r>
            <a:br>
              <a:rPr lang="en-GB" sz="3200" b="1" dirty="0">
                <a:solidFill>
                  <a:srgbClr val="72A528"/>
                </a:solidFill>
              </a:rPr>
            </a:br>
            <a:r>
              <a:rPr lang="es-ES" sz="2200" b="1" dirty="0" smtClean="0">
                <a:solidFill>
                  <a:srgbClr val="72A528"/>
                </a:solidFill>
              </a:rPr>
              <a:t>del socio asociado a los usuarios finales</a:t>
            </a:r>
            <a:endParaRPr lang="es-ES" sz="2200" dirty="0">
              <a:solidFill>
                <a:srgbClr val="72A528"/>
              </a:solidFill>
            </a:endParaRPr>
          </a:p>
        </p:txBody>
      </p:sp>
      <p:sp>
        <p:nvSpPr>
          <p:cNvPr id="5" name="Titolo 1"/>
          <p:cNvSpPr txBox="1">
            <a:spLocks/>
          </p:cNvSpPr>
          <p:nvPr/>
        </p:nvSpPr>
        <p:spPr>
          <a:xfrm>
            <a:off x="251520" y="1412776"/>
            <a:ext cx="6984776" cy="41116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b="1" u="sng" dirty="0" smtClean="0">
                <a:solidFill>
                  <a:schemeClr val="tx1"/>
                </a:solidFill>
              </a:rPr>
              <a:t>Foco </a:t>
            </a:r>
            <a:r>
              <a:rPr lang="it-IT" sz="1800" b="1" u="sng" dirty="0">
                <a:solidFill>
                  <a:schemeClr val="tx1"/>
                </a:solidFill>
              </a:rPr>
              <a:t>e</a:t>
            </a:r>
            <a:r>
              <a:rPr lang="it-IT" sz="1800" b="1" u="sng" dirty="0" smtClean="0">
                <a:solidFill>
                  <a:schemeClr val="tx1"/>
                </a:solidFill>
              </a:rPr>
              <a:t>n FASE 1</a:t>
            </a:r>
            <a:endParaRPr lang="it-IT" sz="1800" b="1" u="sng" dirty="0">
              <a:solidFill>
                <a:schemeClr val="tx1"/>
              </a:solidFill>
            </a:endParaRPr>
          </a:p>
        </p:txBody>
      </p:sp>
      <p:grpSp>
        <p:nvGrpSpPr>
          <p:cNvPr id="6" name="Gruppo 5"/>
          <p:cNvGrpSpPr/>
          <p:nvPr/>
        </p:nvGrpSpPr>
        <p:grpSpPr>
          <a:xfrm>
            <a:off x="323528" y="1916832"/>
            <a:ext cx="1512168" cy="864096"/>
            <a:chOff x="599659" y="19025"/>
            <a:chExt cx="1461019" cy="1022666"/>
          </a:xfrm>
          <a:solidFill>
            <a:schemeClr val="accent6">
              <a:lumMod val="75000"/>
            </a:schemeClr>
          </a:solidFill>
        </p:grpSpPr>
        <p:sp>
          <p:nvSpPr>
            <p:cNvPr id="7" name="Rettangolo arrotondato 6"/>
            <p:cNvSpPr/>
            <p:nvPr/>
          </p:nvSpPr>
          <p:spPr>
            <a:xfrm>
              <a:off x="599659" y="19025"/>
              <a:ext cx="1461019" cy="1022666"/>
            </a:xfrm>
            <a:prstGeom prst="roundRect">
              <a:avLst>
                <a:gd name="adj" fmla="val 16670"/>
              </a:avLst>
            </a:prstGeom>
            <a:grpFill/>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8" name="Rettangolo 7"/>
            <p:cNvSpPr/>
            <p:nvPr/>
          </p:nvSpPr>
          <p:spPr>
            <a:xfrm>
              <a:off x="649590" y="19025"/>
              <a:ext cx="1361157" cy="92280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it-IT" sz="2500" dirty="0"/>
                <a:t>F</a:t>
              </a:r>
              <a:r>
                <a:rPr lang="it-IT" sz="2500" kern="1200" dirty="0" smtClean="0"/>
                <a:t>ase 1</a:t>
              </a:r>
              <a:endParaRPr lang="it-IT" sz="2500" kern="1200" dirty="0"/>
            </a:p>
          </p:txBody>
        </p:sp>
      </p:grpSp>
      <p:grpSp>
        <p:nvGrpSpPr>
          <p:cNvPr id="9" name="Gruppo 8"/>
          <p:cNvGrpSpPr/>
          <p:nvPr/>
        </p:nvGrpSpPr>
        <p:grpSpPr>
          <a:xfrm>
            <a:off x="1979712" y="1844824"/>
            <a:ext cx="7294140" cy="780712"/>
            <a:chOff x="1478882" y="76198"/>
            <a:chExt cx="4835590" cy="780712"/>
          </a:xfrm>
        </p:grpSpPr>
        <p:sp>
          <p:nvSpPr>
            <p:cNvPr id="10" name="Rettangolo 9"/>
            <p:cNvSpPr/>
            <p:nvPr/>
          </p:nvSpPr>
          <p:spPr>
            <a:xfrm>
              <a:off x="1478882" y="76198"/>
              <a:ext cx="4835590" cy="78071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Rettangolo 10"/>
            <p:cNvSpPr/>
            <p:nvPr/>
          </p:nvSpPr>
          <p:spPr>
            <a:xfrm>
              <a:off x="1478882" y="76198"/>
              <a:ext cx="4835590" cy="78071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marL="285750" lvl="0" indent="-285750">
                <a:buFont typeface="Arial" panose="020B0604020202020204" pitchFamily="34" charset="0"/>
                <a:buChar char="•"/>
              </a:pPr>
              <a:r>
                <a:rPr lang="it-IT" b="1" dirty="0" smtClean="0"/>
                <a:t>Formación</a:t>
              </a:r>
              <a:endParaRPr lang="it-IT" b="1" dirty="0"/>
            </a:p>
          </p:txBody>
        </p:sp>
      </p:grpSp>
      <p:sp>
        <p:nvSpPr>
          <p:cNvPr id="13" name="CasellaDiTesto 12"/>
          <p:cNvSpPr txBox="1"/>
          <p:nvPr/>
        </p:nvSpPr>
        <p:spPr>
          <a:xfrm>
            <a:off x="342504" y="2852936"/>
            <a:ext cx="1440160" cy="369332"/>
          </a:xfrm>
          <a:prstGeom prst="rect">
            <a:avLst/>
          </a:prstGeom>
          <a:noFill/>
          <a:ln>
            <a:solidFill>
              <a:schemeClr val="accent6">
                <a:lumMod val="75000"/>
              </a:schemeClr>
            </a:solidFill>
          </a:ln>
        </p:spPr>
        <p:txBody>
          <a:bodyPr wrap="square" rtlCol="0">
            <a:spAutoFit/>
          </a:bodyPr>
          <a:lstStyle/>
          <a:p>
            <a:r>
              <a:rPr lang="it-IT" dirty="0" smtClean="0"/>
              <a:t>Paso A</a:t>
            </a:r>
          </a:p>
        </p:txBody>
      </p:sp>
      <p:graphicFrame>
        <p:nvGraphicFramePr>
          <p:cNvPr id="18" name="Tabella 17"/>
          <p:cNvGraphicFramePr>
            <a:graphicFrameLocks noGrp="1"/>
          </p:cNvGraphicFramePr>
          <p:nvPr>
            <p:extLst>
              <p:ext uri="{D42A27DB-BD31-4B8C-83A1-F6EECF244321}">
                <p14:modId xmlns:p14="http://schemas.microsoft.com/office/powerpoint/2010/main" val="3233388157"/>
              </p:ext>
            </p:extLst>
          </p:nvPr>
        </p:nvGraphicFramePr>
        <p:xfrm>
          <a:off x="323528" y="3861048"/>
          <a:ext cx="8424936" cy="2062480"/>
        </p:xfrm>
        <a:graphic>
          <a:graphicData uri="http://schemas.openxmlformats.org/drawingml/2006/table">
            <a:tbl>
              <a:tblPr firstRow="1" bandRow="1">
                <a:tableStyleId>{68D230F3-CF80-4859-8CE7-A43EE81993B5}</a:tableStyleId>
              </a:tblPr>
              <a:tblGrid>
                <a:gridCol w="576064"/>
                <a:gridCol w="2736304"/>
                <a:gridCol w="3492386"/>
                <a:gridCol w="1620182"/>
              </a:tblGrid>
              <a:tr h="370840">
                <a:tc>
                  <a:txBody>
                    <a:bodyPr/>
                    <a:lstStyle/>
                    <a:p>
                      <a:pPr algn="l"/>
                      <a:r>
                        <a:rPr lang="it-IT" sz="1400" b="0" dirty="0" smtClean="0"/>
                        <a:t>PASO</a:t>
                      </a:r>
                      <a:endParaRPr lang="it-IT" sz="1400" b="0" dirty="0"/>
                    </a:p>
                  </a:txBody>
                  <a:tcPr/>
                </a:tc>
                <a:tc>
                  <a:txBody>
                    <a:bodyPr/>
                    <a:lstStyle/>
                    <a:p>
                      <a:r>
                        <a:rPr lang="it-IT" sz="1400" b="0" dirty="0" smtClean="0"/>
                        <a:t>CONTENIDOS</a:t>
                      </a:r>
                      <a:endParaRPr lang="it-IT" sz="1400" b="0" dirty="0"/>
                    </a:p>
                  </a:txBody>
                  <a:tcPr/>
                </a:tc>
                <a:tc>
                  <a:txBody>
                    <a:bodyPr/>
                    <a:lstStyle/>
                    <a:p>
                      <a:r>
                        <a:rPr lang="it-IT" sz="1400" b="0" dirty="0" smtClean="0"/>
                        <a:t>INSTRUMENTOS</a:t>
                      </a:r>
                      <a:endParaRPr lang="it-IT" sz="1400" b="0" dirty="0"/>
                    </a:p>
                  </a:txBody>
                  <a:tcPr/>
                </a:tc>
                <a:tc>
                  <a:txBody>
                    <a:bodyPr/>
                    <a:lstStyle/>
                    <a:p>
                      <a:r>
                        <a:rPr lang="it-IT" sz="1400" b="0" dirty="0" smtClean="0"/>
                        <a:t>METODOLOGÍA</a:t>
                      </a:r>
                      <a:endParaRPr lang="it-IT" sz="1400" b="0" dirty="0"/>
                    </a:p>
                  </a:txBody>
                  <a:tcPr>
                    <a:solidFill>
                      <a:schemeClr val="bg1">
                        <a:alpha val="60000"/>
                      </a:schemeClr>
                    </a:solidFill>
                  </a:tcPr>
                </a:tc>
              </a:tr>
              <a:tr h="370840">
                <a:tc>
                  <a:txBody>
                    <a:bodyPr/>
                    <a:lstStyle/>
                    <a:p>
                      <a:r>
                        <a:rPr lang="it-IT" sz="1500" dirty="0" smtClean="0"/>
                        <a:t>A</a:t>
                      </a:r>
                    </a:p>
                    <a:p>
                      <a:endParaRPr lang="it-IT" sz="1500" b="0" dirty="0"/>
                    </a:p>
                  </a:txBody>
                  <a:tcPr/>
                </a:tc>
                <a:tc>
                  <a:txBody>
                    <a:bodyPr/>
                    <a:lstStyle/>
                    <a:p>
                      <a:r>
                        <a:rPr lang="es-ES" sz="1500" b="0" noProof="0" dirty="0" smtClean="0"/>
                        <a:t>Proyectos</a:t>
                      </a:r>
                      <a:r>
                        <a:rPr lang="en-US" sz="1500" b="0" baseline="0" dirty="0" smtClean="0"/>
                        <a:t> </a:t>
                      </a:r>
                      <a:r>
                        <a:rPr lang="en-US" sz="1500" b="0" dirty="0" err="1" smtClean="0"/>
                        <a:t>SoMEX</a:t>
                      </a:r>
                      <a:r>
                        <a:rPr lang="en-US" sz="1500" b="0" dirty="0" smtClean="0"/>
                        <a:t> y SoMExNet</a:t>
                      </a:r>
                    </a:p>
                    <a:p>
                      <a:pPr marL="0" marR="0" indent="0" algn="l" defTabSz="457200" rtl="0" eaLnBrk="1" fontAlgn="auto" latinLnBrk="0" hangingPunct="1">
                        <a:lnSpc>
                          <a:spcPct val="100000"/>
                        </a:lnSpc>
                        <a:spcBef>
                          <a:spcPts val="0"/>
                        </a:spcBef>
                        <a:spcAft>
                          <a:spcPts val="0"/>
                        </a:spcAft>
                        <a:buClrTx/>
                        <a:buSzTx/>
                        <a:buFontTx/>
                        <a:buNone/>
                        <a:tabLst/>
                        <a:defRPr/>
                      </a:pPr>
                      <a:endParaRPr lang="it-IT" sz="1500" i="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500" i="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500" i="0" dirty="0" smtClean="0"/>
                        <a:t>App de SoMExNet:</a:t>
                      </a:r>
                    </a:p>
                    <a:p>
                      <a:pPr marL="0" marR="0" indent="0" algn="l" defTabSz="457200" rtl="0" eaLnBrk="1" fontAlgn="auto" latinLnBrk="0" hangingPunct="1">
                        <a:lnSpc>
                          <a:spcPct val="100000"/>
                        </a:lnSpc>
                        <a:spcBef>
                          <a:spcPts val="0"/>
                        </a:spcBef>
                        <a:spcAft>
                          <a:spcPts val="0"/>
                        </a:spcAft>
                        <a:buClrTx/>
                        <a:buSzTx/>
                        <a:buFontTx/>
                        <a:buNone/>
                        <a:tabLst/>
                        <a:defRPr/>
                      </a:pPr>
                      <a:r>
                        <a:rPr lang="es-ES" sz="1500" i="0" noProof="0" dirty="0" smtClean="0"/>
                        <a:t>Herramienta</a:t>
                      </a:r>
                      <a:r>
                        <a:rPr lang="en-US" sz="1500" i="0" dirty="0" smtClean="0"/>
                        <a:t> 2</a:t>
                      </a:r>
                    </a:p>
                  </a:txBody>
                  <a:tcPr/>
                </a:tc>
                <a:tc>
                  <a:txBody>
                    <a:bodyPr/>
                    <a:lstStyle/>
                    <a:p>
                      <a:pPr marL="285750" indent="-285750">
                        <a:buFont typeface="Arial"/>
                        <a:buChar char="•"/>
                      </a:pPr>
                      <a:r>
                        <a:rPr lang="es-ES" sz="1500" noProof="0" dirty="0" smtClean="0"/>
                        <a:t>Diapositivas sobre </a:t>
                      </a:r>
                      <a:r>
                        <a:rPr lang="en-US" sz="1500" dirty="0" err="1" smtClean="0"/>
                        <a:t>SoMEX</a:t>
                      </a:r>
                      <a:r>
                        <a:rPr lang="en-US" sz="1500" dirty="0" smtClean="0"/>
                        <a:t> y </a:t>
                      </a:r>
                      <a:r>
                        <a:rPr lang="en-US" sz="1500" dirty="0" err="1" smtClean="0"/>
                        <a:t>SoMEXnet</a:t>
                      </a:r>
                      <a:r>
                        <a:rPr lang="en-US" sz="1500" dirty="0" smtClean="0"/>
                        <a:t> /</a:t>
                      </a:r>
                      <a:r>
                        <a:rPr lang="es-ES" sz="1500" noProof="0" dirty="0" smtClean="0"/>
                        <a:t>formación</a:t>
                      </a:r>
                    </a:p>
                    <a:p>
                      <a:pPr marL="285750" indent="-285750">
                        <a:buFont typeface="Arial"/>
                        <a:buChar char="•"/>
                      </a:pPr>
                      <a:endParaRPr lang="it-IT" sz="1500" dirty="0" smtClean="0"/>
                    </a:p>
                    <a:p>
                      <a:pPr marL="285750" indent="-285750">
                        <a:buFont typeface="Arial"/>
                        <a:buChar char="•"/>
                      </a:pPr>
                      <a:r>
                        <a:rPr lang="es-ES" sz="1500" u="sng" noProof="0" dirty="0" smtClean="0"/>
                        <a:t>Herramienta </a:t>
                      </a:r>
                      <a:r>
                        <a:rPr lang="en-US" sz="1500" u="sng" dirty="0" smtClean="0"/>
                        <a:t>2 – kit </a:t>
                      </a:r>
                      <a:r>
                        <a:rPr lang="es-ES" sz="1500" u="sng" noProof="0" dirty="0" smtClean="0"/>
                        <a:t>pedagógico</a:t>
                      </a:r>
                      <a:r>
                        <a:rPr lang="en-US" sz="1500" u="sng" dirty="0" smtClean="0"/>
                        <a:t>:</a:t>
                      </a:r>
                    </a:p>
                    <a:p>
                      <a:pPr marL="355600" indent="0">
                        <a:buFont typeface="Arial"/>
                        <a:buNone/>
                      </a:pPr>
                      <a:r>
                        <a:rPr lang="en-US" sz="1500" dirty="0" smtClean="0"/>
                        <a:t>PowerPoint</a:t>
                      </a:r>
                      <a:r>
                        <a:rPr lang="en-US" sz="1500" baseline="0" dirty="0" smtClean="0"/>
                        <a:t> para </a:t>
                      </a:r>
                      <a:r>
                        <a:rPr lang="es-ES" sz="1500" baseline="0" noProof="0" dirty="0" smtClean="0"/>
                        <a:t>presentar</a:t>
                      </a:r>
                      <a:r>
                        <a:rPr lang="en-US" sz="1500" baseline="0" dirty="0" smtClean="0"/>
                        <a:t> la App</a:t>
                      </a:r>
                      <a:r>
                        <a:rPr lang="en-US" sz="1500" dirty="0" smtClean="0"/>
                        <a:t>; </a:t>
                      </a:r>
                      <a:r>
                        <a:rPr lang="es-ES" sz="1500" noProof="0" dirty="0" smtClean="0"/>
                        <a:t>presentación</a:t>
                      </a:r>
                      <a:r>
                        <a:rPr lang="en-US" sz="1500" dirty="0" smtClean="0"/>
                        <a:t> Prezi; Infografía</a:t>
                      </a:r>
                    </a:p>
                    <a:p>
                      <a:pPr marL="0" indent="0">
                        <a:buFont typeface="Arial"/>
                        <a:buNone/>
                      </a:pPr>
                      <a:endParaRPr lang="it-IT" sz="1500" b="0" dirty="0" smtClean="0"/>
                    </a:p>
                  </a:txBody>
                  <a:tcPr/>
                </a:tc>
                <a:tc>
                  <a:txBody>
                    <a:bodyPr/>
                    <a:lstStyle/>
                    <a:p>
                      <a:r>
                        <a:rPr lang="it-IT" sz="1500" dirty="0" smtClean="0"/>
                        <a:t>Email</a:t>
                      </a:r>
                    </a:p>
                    <a:p>
                      <a:endParaRPr lang="it-IT" sz="1500" b="0" dirty="0"/>
                    </a:p>
                  </a:txBody>
                  <a:tcPr>
                    <a:solidFill>
                      <a:schemeClr val="bg1">
                        <a:alpha val="60000"/>
                      </a:schemeClr>
                    </a:solidFill>
                  </a:tcPr>
                </a:tc>
              </a:tr>
            </a:tbl>
          </a:graphicData>
        </a:graphic>
      </p:graphicFrame>
      <p:sp>
        <p:nvSpPr>
          <p:cNvPr id="15" name="Rettangolo 14"/>
          <p:cNvSpPr/>
          <p:nvPr/>
        </p:nvSpPr>
        <p:spPr>
          <a:xfrm>
            <a:off x="1979712" y="2875002"/>
            <a:ext cx="5423280" cy="369332"/>
          </a:xfrm>
          <a:prstGeom prst="rect">
            <a:avLst/>
          </a:prstGeom>
        </p:spPr>
        <p:txBody>
          <a:bodyPr wrap="none">
            <a:spAutoFit/>
          </a:bodyPr>
          <a:lstStyle/>
          <a:p>
            <a:r>
              <a:rPr lang="en-US" sz="1600" b="1" i="1" dirty="0" smtClean="0">
                <a:solidFill>
                  <a:srgbClr val="FF0000"/>
                </a:solidFill>
              </a:rPr>
              <a:t>Email</a:t>
            </a:r>
            <a:r>
              <a:rPr lang="en-US" sz="1600" b="1" i="1" dirty="0">
                <a:solidFill>
                  <a:srgbClr val="FF0000"/>
                </a:solidFill>
              </a:rPr>
              <a:t>:</a:t>
            </a:r>
            <a:r>
              <a:rPr lang="en-US" dirty="0" smtClean="0"/>
              <a:t> </a:t>
            </a:r>
            <a:r>
              <a:rPr lang="es-ES" dirty="0" smtClean="0"/>
              <a:t>diapositivas y Herramienta </a:t>
            </a:r>
            <a:r>
              <a:rPr lang="en-US" dirty="0" smtClean="0"/>
              <a:t>2-kit </a:t>
            </a:r>
            <a:r>
              <a:rPr lang="es-ES" dirty="0" smtClean="0"/>
              <a:t>pedagógico</a:t>
            </a:r>
            <a:endParaRPr lang="es-ES" dirty="0"/>
          </a:p>
        </p:txBody>
      </p:sp>
    </p:spTree>
    <p:extLst>
      <p:ext uri="{BB962C8B-B14F-4D97-AF65-F5344CB8AC3E}">
        <p14:creationId xmlns:p14="http://schemas.microsoft.com/office/powerpoint/2010/main" val="3063586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251520" y="188640"/>
            <a:ext cx="8373616" cy="504056"/>
          </a:xfrm>
        </p:spPr>
        <p:txBody>
          <a:bodyPr>
            <a:noAutofit/>
          </a:bodyPr>
          <a:lstStyle/>
          <a:p>
            <a:r>
              <a:rPr lang="es-ES" sz="3200" b="1" dirty="0" smtClean="0">
                <a:solidFill>
                  <a:srgbClr val="72A528"/>
                </a:solidFill>
              </a:rPr>
              <a:t>Ruta</a:t>
            </a:r>
            <a:r>
              <a:rPr lang="en-GB" sz="3200" b="1" dirty="0" smtClean="0">
                <a:solidFill>
                  <a:srgbClr val="72A528"/>
                </a:solidFill>
              </a:rPr>
              <a:t> B </a:t>
            </a:r>
            <a:r>
              <a:rPr lang="en-GB" sz="3200" b="1" dirty="0">
                <a:solidFill>
                  <a:srgbClr val="72A528"/>
                </a:solidFill>
              </a:rPr>
              <a:t/>
            </a:r>
            <a:br>
              <a:rPr lang="en-GB" sz="3200" b="1" dirty="0">
                <a:solidFill>
                  <a:srgbClr val="72A528"/>
                </a:solidFill>
              </a:rPr>
            </a:br>
            <a:r>
              <a:rPr lang="es-ES" sz="2200" b="1" dirty="0" smtClean="0">
                <a:solidFill>
                  <a:srgbClr val="72A528"/>
                </a:solidFill>
              </a:rPr>
              <a:t>del socio asociado a los usuarios finales</a:t>
            </a:r>
            <a:endParaRPr lang="es-ES" sz="2200" dirty="0">
              <a:solidFill>
                <a:srgbClr val="72A528"/>
              </a:solidFill>
            </a:endParaRPr>
          </a:p>
        </p:txBody>
      </p:sp>
      <p:sp>
        <p:nvSpPr>
          <p:cNvPr id="5" name="Titolo 1"/>
          <p:cNvSpPr txBox="1">
            <a:spLocks/>
          </p:cNvSpPr>
          <p:nvPr/>
        </p:nvSpPr>
        <p:spPr>
          <a:xfrm>
            <a:off x="251520" y="1196752"/>
            <a:ext cx="6984776" cy="41116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b="1" u="sng" dirty="0" smtClean="0">
                <a:solidFill>
                  <a:schemeClr val="tx1"/>
                </a:solidFill>
              </a:rPr>
              <a:t>Foco en FASE 1</a:t>
            </a:r>
            <a:endParaRPr lang="it-IT" sz="1800" b="1" u="sng" dirty="0">
              <a:solidFill>
                <a:schemeClr val="tx1"/>
              </a:solidFill>
            </a:endParaRPr>
          </a:p>
        </p:txBody>
      </p:sp>
      <p:grpSp>
        <p:nvGrpSpPr>
          <p:cNvPr id="6" name="Gruppo 5"/>
          <p:cNvGrpSpPr/>
          <p:nvPr/>
        </p:nvGrpSpPr>
        <p:grpSpPr>
          <a:xfrm>
            <a:off x="323528" y="1700808"/>
            <a:ext cx="1512168" cy="576064"/>
            <a:chOff x="599659" y="19025"/>
            <a:chExt cx="1461019" cy="1022666"/>
          </a:xfrm>
          <a:solidFill>
            <a:schemeClr val="accent6">
              <a:lumMod val="75000"/>
            </a:schemeClr>
          </a:solidFill>
        </p:grpSpPr>
        <p:sp>
          <p:nvSpPr>
            <p:cNvPr id="7" name="Rettangolo arrotondato 6"/>
            <p:cNvSpPr/>
            <p:nvPr/>
          </p:nvSpPr>
          <p:spPr>
            <a:xfrm>
              <a:off x="599659" y="19025"/>
              <a:ext cx="1461019" cy="1022666"/>
            </a:xfrm>
            <a:prstGeom prst="roundRect">
              <a:avLst>
                <a:gd name="adj" fmla="val 16670"/>
              </a:avLst>
            </a:prstGeom>
            <a:grpFill/>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8" name="Rettangolo 7"/>
            <p:cNvSpPr/>
            <p:nvPr/>
          </p:nvSpPr>
          <p:spPr>
            <a:xfrm>
              <a:off x="649590" y="19025"/>
              <a:ext cx="1361157" cy="83875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it-IT" sz="2500" dirty="0" smtClean="0"/>
                <a:t>F</a:t>
              </a:r>
              <a:r>
                <a:rPr lang="it-IT" sz="2500" kern="1200" dirty="0" smtClean="0"/>
                <a:t>ase 1</a:t>
              </a:r>
              <a:endParaRPr lang="it-IT" sz="2500" kern="1200" dirty="0"/>
            </a:p>
          </p:txBody>
        </p:sp>
      </p:grpSp>
      <p:grpSp>
        <p:nvGrpSpPr>
          <p:cNvPr id="9" name="Gruppo 8"/>
          <p:cNvGrpSpPr/>
          <p:nvPr/>
        </p:nvGrpSpPr>
        <p:grpSpPr>
          <a:xfrm>
            <a:off x="1979712" y="1556792"/>
            <a:ext cx="7294140" cy="780712"/>
            <a:chOff x="1478882" y="76198"/>
            <a:chExt cx="4835590" cy="780712"/>
          </a:xfrm>
        </p:grpSpPr>
        <p:sp>
          <p:nvSpPr>
            <p:cNvPr id="10" name="Rettangolo 9"/>
            <p:cNvSpPr/>
            <p:nvPr/>
          </p:nvSpPr>
          <p:spPr>
            <a:xfrm>
              <a:off x="1478882" y="76198"/>
              <a:ext cx="4835590" cy="78071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Rettangolo 10"/>
            <p:cNvSpPr/>
            <p:nvPr/>
          </p:nvSpPr>
          <p:spPr>
            <a:xfrm>
              <a:off x="1478882" y="76198"/>
              <a:ext cx="4835590" cy="78071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marL="285750" lvl="0" indent="-285750">
                <a:buFont typeface="Arial" panose="020B0604020202020204" pitchFamily="34" charset="0"/>
                <a:buChar char="•"/>
              </a:pPr>
              <a:r>
                <a:rPr lang="it-IT" sz="1600" b="1" dirty="0" smtClean="0"/>
                <a:t>Formación</a:t>
              </a:r>
              <a:endParaRPr lang="it-IT" sz="1600" b="1" dirty="0"/>
            </a:p>
          </p:txBody>
        </p:sp>
      </p:grpSp>
      <p:grpSp>
        <p:nvGrpSpPr>
          <p:cNvPr id="12" name="Gruppo 11"/>
          <p:cNvGrpSpPr/>
          <p:nvPr/>
        </p:nvGrpSpPr>
        <p:grpSpPr>
          <a:xfrm>
            <a:off x="342504" y="2381979"/>
            <a:ext cx="8333952" cy="369332"/>
            <a:chOff x="126480" y="3259951"/>
            <a:chExt cx="7541865" cy="369332"/>
          </a:xfrm>
        </p:grpSpPr>
        <p:sp>
          <p:nvSpPr>
            <p:cNvPr id="13" name="CasellaDiTesto 12"/>
            <p:cNvSpPr txBox="1"/>
            <p:nvPr/>
          </p:nvSpPr>
          <p:spPr>
            <a:xfrm>
              <a:off x="126480" y="3259951"/>
              <a:ext cx="1440160" cy="369332"/>
            </a:xfrm>
            <a:prstGeom prst="rect">
              <a:avLst/>
            </a:prstGeom>
            <a:noFill/>
            <a:ln>
              <a:solidFill>
                <a:schemeClr val="accent6">
                  <a:lumMod val="75000"/>
                </a:schemeClr>
              </a:solidFill>
            </a:ln>
          </p:spPr>
          <p:txBody>
            <a:bodyPr wrap="square" rtlCol="0">
              <a:spAutoFit/>
            </a:bodyPr>
            <a:lstStyle/>
            <a:p>
              <a:r>
                <a:rPr lang="it-IT" dirty="0" smtClean="0"/>
                <a:t>Paso B</a:t>
              </a:r>
            </a:p>
          </p:txBody>
        </p:sp>
        <p:sp>
          <p:nvSpPr>
            <p:cNvPr id="14" name="CasellaDiTesto 13"/>
            <p:cNvSpPr txBox="1"/>
            <p:nvPr/>
          </p:nvSpPr>
          <p:spPr>
            <a:xfrm>
              <a:off x="1835697" y="3259951"/>
              <a:ext cx="5832648" cy="338554"/>
            </a:xfrm>
            <a:prstGeom prst="rect">
              <a:avLst/>
            </a:prstGeom>
            <a:noFill/>
          </p:spPr>
          <p:txBody>
            <a:bodyPr wrap="square" rtlCol="0">
              <a:spAutoFit/>
            </a:bodyPr>
            <a:lstStyle/>
            <a:p>
              <a:r>
                <a:rPr lang="it-IT" sz="1600" b="1" i="1" dirty="0" smtClean="0">
                  <a:solidFill>
                    <a:srgbClr val="FF0000"/>
                  </a:solidFill>
                </a:rPr>
                <a:t>Presencial*:</a:t>
              </a:r>
              <a:r>
                <a:rPr lang="it-IT" sz="1600" i="1" dirty="0" smtClean="0"/>
                <a:t> </a:t>
              </a:r>
            </a:p>
          </p:txBody>
        </p:sp>
      </p:grpSp>
      <p:graphicFrame>
        <p:nvGraphicFramePr>
          <p:cNvPr id="18" name="Tabella 17"/>
          <p:cNvGraphicFramePr>
            <a:graphicFrameLocks noGrp="1"/>
          </p:cNvGraphicFramePr>
          <p:nvPr>
            <p:extLst>
              <p:ext uri="{D42A27DB-BD31-4B8C-83A1-F6EECF244321}">
                <p14:modId xmlns:p14="http://schemas.microsoft.com/office/powerpoint/2010/main" val="1409953256"/>
              </p:ext>
            </p:extLst>
          </p:nvPr>
        </p:nvGraphicFramePr>
        <p:xfrm>
          <a:off x="254660" y="2920337"/>
          <a:ext cx="8565813" cy="3192904"/>
        </p:xfrm>
        <a:graphic>
          <a:graphicData uri="http://schemas.openxmlformats.org/drawingml/2006/table">
            <a:tbl>
              <a:tblPr firstRow="1" bandRow="1">
                <a:tableStyleId>{68D230F3-CF80-4859-8CE7-A43EE81993B5}</a:tableStyleId>
              </a:tblPr>
              <a:tblGrid>
                <a:gridCol w="585697"/>
                <a:gridCol w="805333"/>
                <a:gridCol w="2928483"/>
                <a:gridCol w="2708847"/>
                <a:gridCol w="1537453"/>
              </a:tblGrid>
              <a:tr h="397751">
                <a:tc>
                  <a:txBody>
                    <a:bodyPr/>
                    <a:lstStyle/>
                    <a:p>
                      <a:pPr algn="l"/>
                      <a:r>
                        <a:rPr lang="it-IT" sz="1400" b="0" dirty="0" smtClean="0"/>
                        <a:t>PASO</a:t>
                      </a:r>
                      <a:endParaRPr lang="it-IT" sz="1400" b="0" dirty="0"/>
                    </a:p>
                  </a:txBody>
                  <a:tcPr/>
                </a:tc>
                <a:tc>
                  <a:txBody>
                    <a:bodyPr/>
                    <a:lstStyle/>
                    <a:p>
                      <a:endParaRPr lang="it-IT" sz="1400" b="0" dirty="0"/>
                    </a:p>
                  </a:txBody>
                  <a:tcPr/>
                </a:tc>
                <a:tc>
                  <a:txBody>
                    <a:bodyPr/>
                    <a:lstStyle/>
                    <a:p>
                      <a:r>
                        <a:rPr lang="it-IT" sz="1400" b="0" dirty="0" smtClean="0"/>
                        <a:t>CONTENIDOS</a:t>
                      </a:r>
                      <a:endParaRPr lang="it-IT" sz="1400" b="0" dirty="0"/>
                    </a:p>
                  </a:txBody>
                  <a:tcPr/>
                </a:tc>
                <a:tc>
                  <a:txBody>
                    <a:bodyPr/>
                    <a:lstStyle/>
                    <a:p>
                      <a:r>
                        <a:rPr lang="it-IT" sz="1400" b="0" dirty="0" smtClean="0"/>
                        <a:t>INSTRUMENTOS</a:t>
                      </a:r>
                      <a:endParaRPr lang="it-IT" sz="1400" b="0" dirty="0"/>
                    </a:p>
                  </a:txBody>
                  <a:tcPr/>
                </a:tc>
                <a:tc>
                  <a:txBody>
                    <a:bodyPr/>
                    <a:lstStyle/>
                    <a:p>
                      <a:r>
                        <a:rPr lang="it-IT" sz="1400" b="0" dirty="0" smtClean="0"/>
                        <a:t>METODOLOGÍA</a:t>
                      </a:r>
                      <a:endParaRPr lang="it-IT" sz="1400" b="0" dirty="0"/>
                    </a:p>
                  </a:txBody>
                  <a:tcPr>
                    <a:solidFill>
                      <a:schemeClr val="bg1">
                        <a:alpha val="60000"/>
                      </a:schemeClr>
                    </a:solidFill>
                  </a:tcPr>
                </a:tc>
              </a:tr>
              <a:tr h="2795153">
                <a:tc>
                  <a:txBody>
                    <a:bodyPr/>
                    <a:lstStyle/>
                    <a:p>
                      <a:r>
                        <a:rPr lang="it-IT" sz="1500" dirty="0" smtClean="0"/>
                        <a:t>B</a:t>
                      </a:r>
                      <a:endParaRPr lang="it-IT" sz="1500" b="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500" i="1" dirty="0" smtClean="0"/>
                        <a:t>30 min</a:t>
                      </a:r>
                    </a:p>
                    <a:p>
                      <a:pPr marL="0" marR="0" indent="0" algn="l" defTabSz="457200" rtl="0" eaLnBrk="1" fontAlgn="auto" latinLnBrk="0" hangingPunct="1">
                        <a:lnSpc>
                          <a:spcPct val="100000"/>
                        </a:lnSpc>
                        <a:spcBef>
                          <a:spcPts val="0"/>
                        </a:spcBef>
                        <a:spcAft>
                          <a:spcPts val="0"/>
                        </a:spcAft>
                        <a:buClrTx/>
                        <a:buSzTx/>
                        <a:buFontTx/>
                        <a:buNone/>
                        <a:tabLst/>
                        <a:defRPr/>
                      </a:pPr>
                      <a:endParaRPr lang="it-IT" sz="1500" i="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it-IT" sz="1500"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it-IT" sz="1500" i="1" dirty="0" smtClean="0"/>
                        <a:t>60 min</a:t>
                      </a:r>
                    </a:p>
                    <a:p>
                      <a:pPr marL="0" marR="0" indent="0" algn="l" defTabSz="457200" rtl="0" eaLnBrk="1" fontAlgn="auto" latinLnBrk="0" hangingPunct="1">
                        <a:lnSpc>
                          <a:spcPct val="100000"/>
                        </a:lnSpc>
                        <a:spcBef>
                          <a:spcPts val="0"/>
                        </a:spcBef>
                        <a:spcAft>
                          <a:spcPts val="0"/>
                        </a:spcAft>
                        <a:buClrTx/>
                        <a:buSzTx/>
                        <a:buFontTx/>
                        <a:buNone/>
                        <a:tabLst/>
                        <a:defRPr/>
                      </a:pPr>
                      <a:endParaRPr lang="it-IT" sz="1500" i="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it-IT" sz="1500" i="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it-IT" sz="1500"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it-IT" sz="1500" i="1" dirty="0" smtClean="0"/>
                        <a:t>60</a:t>
                      </a:r>
                      <a:r>
                        <a:rPr lang="it-IT" sz="1500" i="1" baseline="0" dirty="0" smtClean="0"/>
                        <a:t> min</a:t>
                      </a:r>
                    </a:p>
                    <a:p>
                      <a:pPr marL="0" marR="0" indent="0" algn="l" defTabSz="457200" rtl="0" eaLnBrk="1" fontAlgn="auto" latinLnBrk="0" hangingPunct="1">
                        <a:lnSpc>
                          <a:spcPct val="100000"/>
                        </a:lnSpc>
                        <a:spcBef>
                          <a:spcPts val="0"/>
                        </a:spcBef>
                        <a:spcAft>
                          <a:spcPts val="0"/>
                        </a:spcAft>
                        <a:buClrTx/>
                        <a:buSzTx/>
                        <a:buFontTx/>
                        <a:buNone/>
                        <a:tabLst/>
                        <a:defRPr/>
                      </a:pPr>
                      <a:endParaRPr lang="it-IT" sz="1500" i="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it-IT" sz="1500" i="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it-IT" sz="1500" i="1" baseline="0" dirty="0" smtClean="0"/>
                        <a:t>30 min</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500" b="0" dirty="0" smtClean="0"/>
                        <a:t>Proyecto</a:t>
                      </a:r>
                      <a:r>
                        <a:rPr lang="it-IT" sz="1500" b="0" baseline="0" dirty="0" smtClean="0"/>
                        <a:t>s </a:t>
                      </a:r>
                      <a:r>
                        <a:rPr lang="it-IT" sz="1500" b="0" dirty="0" smtClean="0"/>
                        <a:t>SoMEx</a:t>
                      </a:r>
                      <a:r>
                        <a:rPr lang="it-IT" sz="1500" b="0" baseline="0" dirty="0" smtClean="0"/>
                        <a:t> and </a:t>
                      </a:r>
                      <a:r>
                        <a:rPr lang="it-IT" sz="1500" b="0" dirty="0" smtClean="0"/>
                        <a:t>SoMExNet: </a:t>
                      </a:r>
                      <a:r>
                        <a:rPr lang="it-IT" sz="1500" b="0" i="1" dirty="0" smtClean="0"/>
                        <a:t>objetivos</a:t>
                      </a:r>
                      <a:r>
                        <a:rPr lang="it-IT" sz="1500" b="0" i="1" baseline="0" dirty="0" smtClean="0"/>
                        <a:t> y contenidos</a:t>
                      </a:r>
                      <a:endParaRPr lang="it-IT" sz="1500" b="0" dirty="0" smtClean="0"/>
                    </a:p>
                    <a:p>
                      <a:r>
                        <a:rPr lang="it-IT" sz="1500" b="0" baseline="0" dirty="0" smtClean="0"/>
                        <a:t> </a:t>
                      </a:r>
                      <a:endParaRPr lang="it-IT" sz="1500" b="0" dirty="0" smtClean="0"/>
                    </a:p>
                    <a:p>
                      <a:r>
                        <a:rPr lang="it-IT" sz="1500" b="0" dirty="0" smtClean="0"/>
                        <a:t>Aplicación</a:t>
                      </a:r>
                      <a:r>
                        <a:rPr lang="it-IT" sz="1500" b="0" baseline="0" dirty="0" smtClean="0"/>
                        <a:t> </a:t>
                      </a:r>
                      <a:r>
                        <a:rPr lang="it-IT" sz="1500" b="0" dirty="0" smtClean="0"/>
                        <a:t>SoMExNet: </a:t>
                      </a:r>
                    </a:p>
                    <a:p>
                      <a:r>
                        <a:rPr lang="it-IT" sz="1500" b="0" baseline="0" dirty="0" smtClean="0"/>
                        <a:t>Objetivos y contenido</a:t>
                      </a:r>
                    </a:p>
                    <a:p>
                      <a:r>
                        <a:rPr lang="it-IT" sz="1500" b="0" baseline="0" dirty="0" smtClean="0"/>
                        <a:t>Área pública y área privada</a:t>
                      </a:r>
                    </a:p>
                    <a:p>
                      <a:endParaRPr lang="it-IT" sz="1500" b="0" baseline="0" dirty="0" smtClean="0"/>
                    </a:p>
                    <a:p>
                      <a:r>
                        <a:rPr lang="it-IT" sz="1500" b="0" baseline="0" dirty="0" smtClean="0"/>
                        <a:t>Ejercicios sobre la App SoMExNet</a:t>
                      </a:r>
                    </a:p>
                    <a:p>
                      <a:endParaRPr lang="it-IT" sz="1500" i="1" dirty="0" smtClean="0"/>
                    </a:p>
                    <a:p>
                      <a:r>
                        <a:rPr lang="it-IT" sz="1500" i="1" dirty="0" smtClean="0"/>
                        <a:t>Preguntas finales</a:t>
                      </a:r>
                    </a:p>
                  </a:txBody>
                  <a:tcPr/>
                </a:tc>
                <a:tc>
                  <a:txBody>
                    <a:bodyPr/>
                    <a:lstStyle/>
                    <a:p>
                      <a:pPr marL="285750" indent="-285750">
                        <a:buFont typeface="Arial"/>
                        <a:buChar char="•"/>
                      </a:pPr>
                      <a:r>
                        <a:rPr lang="it-IT" sz="1500" dirty="0" smtClean="0"/>
                        <a:t>Diapositivas</a:t>
                      </a:r>
                    </a:p>
                    <a:p>
                      <a:pPr marL="285750" indent="-285750">
                        <a:buFont typeface="Arial"/>
                        <a:buChar char="•"/>
                      </a:pPr>
                      <a:endParaRPr lang="it-IT" sz="1500" dirty="0" smtClean="0"/>
                    </a:p>
                    <a:p>
                      <a:pPr marL="285750" indent="-285750">
                        <a:buFont typeface="Arial"/>
                        <a:buChar char="•"/>
                      </a:pPr>
                      <a:r>
                        <a:rPr lang="es-ES" sz="1500" u="sng" noProof="0" dirty="0" smtClean="0"/>
                        <a:t>Herramienta</a:t>
                      </a:r>
                      <a:r>
                        <a:rPr lang="en-US" sz="1500" u="sng" dirty="0" smtClean="0"/>
                        <a:t> 2–kit </a:t>
                      </a:r>
                      <a:r>
                        <a:rPr lang="es-ES" sz="1500" u="sng" noProof="0" dirty="0" smtClean="0"/>
                        <a:t>pedagógico</a:t>
                      </a:r>
                      <a:r>
                        <a:rPr lang="en-US" sz="1500" u="sng" dirty="0" smtClean="0"/>
                        <a:t>: </a:t>
                      </a:r>
                      <a:r>
                        <a:rPr lang="en-US" sz="1500" dirty="0" smtClean="0"/>
                        <a:t>     PowerPoint</a:t>
                      </a:r>
                      <a:r>
                        <a:rPr lang="en-US" sz="1500" baseline="0" dirty="0" smtClean="0"/>
                        <a:t> para    </a:t>
                      </a:r>
                      <a:r>
                        <a:rPr lang="es-ES" sz="1500" baseline="0" noProof="0" dirty="0" smtClean="0"/>
                        <a:t>presentar</a:t>
                      </a:r>
                      <a:r>
                        <a:rPr lang="en-US" sz="1500" baseline="0" dirty="0" smtClean="0"/>
                        <a:t> la App</a:t>
                      </a:r>
                      <a:r>
                        <a:rPr lang="en-US" sz="1500" dirty="0" smtClean="0"/>
                        <a:t>; </a:t>
                      </a:r>
                      <a:r>
                        <a:rPr lang="es-ES" sz="1500" noProof="0" dirty="0" smtClean="0"/>
                        <a:t>presentación</a:t>
                      </a:r>
                      <a:r>
                        <a:rPr lang="en-US" sz="1500" dirty="0" smtClean="0"/>
                        <a:t> Prezi; Infografía</a:t>
                      </a:r>
                    </a:p>
                    <a:p>
                      <a:pPr marL="0" indent="0">
                        <a:buFont typeface="Arial"/>
                        <a:buNone/>
                      </a:pPr>
                      <a:endParaRPr lang="it-IT" sz="1500" b="0" baseline="0" dirty="0" smtClean="0"/>
                    </a:p>
                  </a:txBody>
                  <a:tcPr/>
                </a:tc>
                <a:tc>
                  <a:txBody>
                    <a:bodyPr/>
                    <a:lstStyle/>
                    <a:p>
                      <a:r>
                        <a:rPr lang="it-IT" sz="1500" dirty="0" smtClean="0"/>
                        <a:t>Presencial*</a:t>
                      </a:r>
                      <a:endParaRPr lang="it-IT" sz="1500" b="0" dirty="0"/>
                    </a:p>
                  </a:txBody>
                  <a:tcPr>
                    <a:solidFill>
                      <a:schemeClr val="bg1">
                        <a:alpha val="60000"/>
                      </a:schemeClr>
                    </a:solidFill>
                  </a:tcPr>
                </a:tc>
              </a:tr>
            </a:tbl>
          </a:graphicData>
        </a:graphic>
      </p:graphicFrame>
      <p:sp>
        <p:nvSpPr>
          <p:cNvPr id="15" name="Rettangolo 14"/>
          <p:cNvSpPr/>
          <p:nvPr/>
        </p:nvSpPr>
        <p:spPr>
          <a:xfrm>
            <a:off x="365675" y="6381328"/>
            <a:ext cx="8547296" cy="323165"/>
          </a:xfrm>
          <a:prstGeom prst="rect">
            <a:avLst/>
          </a:prstGeom>
        </p:spPr>
        <p:txBody>
          <a:bodyPr wrap="square">
            <a:spAutoFit/>
          </a:bodyPr>
          <a:lstStyle/>
          <a:p>
            <a:r>
              <a:rPr lang="en-US" sz="1500" i="1" dirty="0" smtClean="0"/>
              <a:t>* </a:t>
            </a:r>
            <a:r>
              <a:rPr lang="es-ES" sz="1500" i="1" dirty="0" smtClean="0"/>
              <a:t>Alternativamente se podrá poner en marcha formación a distancia, por ejemplo, por </a:t>
            </a:r>
            <a:r>
              <a:rPr lang="en-US" sz="1500" i="1" dirty="0" smtClean="0"/>
              <a:t>Skype</a:t>
            </a:r>
            <a:endParaRPr lang="it-IT" sz="1500" i="1" dirty="0"/>
          </a:p>
        </p:txBody>
      </p:sp>
    </p:spTree>
    <p:extLst>
      <p:ext uri="{BB962C8B-B14F-4D97-AF65-F5344CB8AC3E}">
        <p14:creationId xmlns:p14="http://schemas.microsoft.com/office/powerpoint/2010/main" val="20184595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251520" y="188640"/>
            <a:ext cx="8373616" cy="504056"/>
          </a:xfrm>
        </p:spPr>
        <p:txBody>
          <a:bodyPr>
            <a:noAutofit/>
          </a:bodyPr>
          <a:lstStyle/>
          <a:p>
            <a:r>
              <a:rPr lang="es-ES" sz="3200" b="1" dirty="0" smtClean="0">
                <a:solidFill>
                  <a:srgbClr val="72A528"/>
                </a:solidFill>
              </a:rPr>
              <a:t>Ruta</a:t>
            </a:r>
            <a:r>
              <a:rPr lang="en-GB" sz="3200" b="1" dirty="0" smtClean="0">
                <a:solidFill>
                  <a:srgbClr val="72A528"/>
                </a:solidFill>
              </a:rPr>
              <a:t> </a:t>
            </a:r>
            <a:r>
              <a:rPr lang="en-GB" sz="3200" b="1" dirty="0">
                <a:solidFill>
                  <a:srgbClr val="72A528"/>
                </a:solidFill>
              </a:rPr>
              <a:t>B </a:t>
            </a:r>
            <a:br>
              <a:rPr lang="en-GB" sz="3200" b="1" dirty="0">
                <a:solidFill>
                  <a:srgbClr val="72A528"/>
                </a:solidFill>
              </a:rPr>
            </a:br>
            <a:r>
              <a:rPr lang="es-ES" sz="2200" b="1" dirty="0" smtClean="0">
                <a:solidFill>
                  <a:srgbClr val="72A528"/>
                </a:solidFill>
              </a:rPr>
              <a:t>del socio asociado a los usuarios finales</a:t>
            </a:r>
            <a:endParaRPr lang="es-ES" sz="2200" dirty="0">
              <a:solidFill>
                <a:srgbClr val="72A528"/>
              </a:solidFill>
            </a:endParaRPr>
          </a:p>
        </p:txBody>
      </p:sp>
      <p:sp>
        <p:nvSpPr>
          <p:cNvPr id="5" name="Titolo 1"/>
          <p:cNvSpPr txBox="1">
            <a:spLocks/>
          </p:cNvSpPr>
          <p:nvPr/>
        </p:nvSpPr>
        <p:spPr>
          <a:xfrm>
            <a:off x="325139" y="1184871"/>
            <a:ext cx="6400800" cy="41116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b="1" u="sng" dirty="0" smtClean="0">
                <a:solidFill>
                  <a:schemeClr val="tx1"/>
                </a:solidFill>
              </a:rPr>
              <a:t>Foco </a:t>
            </a:r>
            <a:r>
              <a:rPr lang="it-IT" sz="1800" b="1" u="sng" dirty="0">
                <a:solidFill>
                  <a:schemeClr val="tx1"/>
                </a:solidFill>
              </a:rPr>
              <a:t>e</a:t>
            </a:r>
            <a:r>
              <a:rPr lang="it-IT" sz="1800" b="1" u="sng" dirty="0" smtClean="0">
                <a:solidFill>
                  <a:schemeClr val="tx1"/>
                </a:solidFill>
              </a:rPr>
              <a:t>n FASE 2</a:t>
            </a:r>
            <a:endParaRPr lang="it-IT" sz="1800" b="1" u="sng" dirty="0">
              <a:solidFill>
                <a:schemeClr val="tx1"/>
              </a:solidFill>
            </a:endParaRPr>
          </a:p>
        </p:txBody>
      </p:sp>
      <p:grpSp>
        <p:nvGrpSpPr>
          <p:cNvPr id="6" name="Gruppo 5"/>
          <p:cNvGrpSpPr/>
          <p:nvPr/>
        </p:nvGrpSpPr>
        <p:grpSpPr>
          <a:xfrm>
            <a:off x="344387" y="1556792"/>
            <a:ext cx="1461019" cy="804267"/>
            <a:chOff x="599659" y="19025"/>
            <a:chExt cx="1461019" cy="1022666"/>
          </a:xfrm>
          <a:solidFill>
            <a:srgbClr val="72A528"/>
          </a:solidFill>
        </p:grpSpPr>
        <p:sp>
          <p:nvSpPr>
            <p:cNvPr id="7" name="Rettangolo arrotondato 6"/>
            <p:cNvSpPr/>
            <p:nvPr/>
          </p:nvSpPr>
          <p:spPr>
            <a:xfrm>
              <a:off x="599659" y="19025"/>
              <a:ext cx="1461019" cy="1022666"/>
            </a:xfrm>
            <a:prstGeom prst="roundRect">
              <a:avLst>
                <a:gd name="adj" fmla="val 16670"/>
              </a:avLst>
            </a:prstGeom>
            <a:grpFill/>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8" name="Rettangolo 7"/>
            <p:cNvSpPr/>
            <p:nvPr/>
          </p:nvSpPr>
          <p:spPr>
            <a:xfrm>
              <a:off x="649590" y="68956"/>
              <a:ext cx="1361157" cy="92280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it-IT" sz="2500" kern="1200" dirty="0" smtClean="0"/>
                <a:t>Fase 2</a:t>
              </a:r>
              <a:endParaRPr lang="it-IT" sz="2500" kern="1200" dirty="0"/>
            </a:p>
          </p:txBody>
        </p:sp>
      </p:grpSp>
      <p:sp>
        <p:nvSpPr>
          <p:cNvPr id="9" name="Rettangolo 8"/>
          <p:cNvSpPr/>
          <p:nvPr/>
        </p:nvSpPr>
        <p:spPr>
          <a:xfrm>
            <a:off x="1907704" y="1628800"/>
            <a:ext cx="6249292" cy="369332"/>
          </a:xfrm>
          <a:prstGeom prst="rect">
            <a:avLst/>
          </a:prstGeom>
        </p:spPr>
        <p:txBody>
          <a:bodyPr wrap="square">
            <a:spAutoFit/>
          </a:bodyPr>
          <a:lstStyle/>
          <a:p>
            <a:pPr marL="285750" indent="-285750">
              <a:buFont typeface="Arial" panose="020B0604020202020204" pitchFamily="34" charset="0"/>
              <a:buChar char="•"/>
            </a:pPr>
            <a:r>
              <a:rPr lang="it-IT" b="1" dirty="0" smtClean="0"/>
              <a:t>Seguimiento</a:t>
            </a:r>
            <a:endParaRPr lang="it-IT" b="1" dirty="0"/>
          </a:p>
        </p:txBody>
      </p:sp>
      <p:graphicFrame>
        <p:nvGraphicFramePr>
          <p:cNvPr id="11" name="Tabella 10"/>
          <p:cNvGraphicFramePr>
            <a:graphicFrameLocks noGrp="1"/>
          </p:cNvGraphicFramePr>
          <p:nvPr>
            <p:extLst>
              <p:ext uri="{D42A27DB-BD31-4B8C-83A1-F6EECF244321}">
                <p14:modId xmlns:p14="http://schemas.microsoft.com/office/powerpoint/2010/main" val="1585141493"/>
              </p:ext>
            </p:extLst>
          </p:nvPr>
        </p:nvGraphicFramePr>
        <p:xfrm>
          <a:off x="371227" y="2893432"/>
          <a:ext cx="8253909" cy="2518008"/>
        </p:xfrm>
        <a:graphic>
          <a:graphicData uri="http://schemas.openxmlformats.org/drawingml/2006/table">
            <a:tbl>
              <a:tblPr firstRow="1" bandRow="1">
                <a:tableStyleId>{68D230F3-CF80-4859-8CE7-A43EE81993B5}</a:tableStyleId>
              </a:tblPr>
              <a:tblGrid>
                <a:gridCol w="621061"/>
                <a:gridCol w="792088"/>
                <a:gridCol w="3168352"/>
                <a:gridCol w="2160240"/>
                <a:gridCol w="1512168"/>
              </a:tblGrid>
              <a:tr h="370840">
                <a:tc>
                  <a:txBody>
                    <a:bodyPr/>
                    <a:lstStyle/>
                    <a:p>
                      <a:pPr algn="l"/>
                      <a:r>
                        <a:rPr lang="it-IT" sz="1400" b="0" dirty="0" smtClean="0"/>
                        <a:t>PASO</a:t>
                      </a:r>
                      <a:endParaRPr lang="it-IT" sz="1400" b="0" dirty="0"/>
                    </a:p>
                  </a:txBody>
                  <a:tcPr/>
                </a:tc>
                <a:tc>
                  <a:txBody>
                    <a:bodyPr/>
                    <a:lstStyle/>
                    <a:p>
                      <a:endParaRPr lang="it-IT" sz="1400" b="0" dirty="0"/>
                    </a:p>
                  </a:txBody>
                  <a:tcPr/>
                </a:tc>
                <a:tc>
                  <a:txBody>
                    <a:bodyPr/>
                    <a:lstStyle/>
                    <a:p>
                      <a:r>
                        <a:rPr lang="it-IT" sz="1400" b="0" dirty="0" smtClean="0"/>
                        <a:t>CONTENIDOS</a:t>
                      </a:r>
                      <a:endParaRPr lang="it-IT" sz="1400" b="0" dirty="0"/>
                    </a:p>
                  </a:txBody>
                  <a:tcPr/>
                </a:tc>
                <a:tc>
                  <a:txBody>
                    <a:bodyPr/>
                    <a:lstStyle/>
                    <a:p>
                      <a:r>
                        <a:rPr lang="it-IT" sz="1400" b="0" dirty="0" smtClean="0"/>
                        <a:t>INSTRUMENTOS</a:t>
                      </a:r>
                      <a:endParaRPr lang="it-IT" sz="1400" b="0" dirty="0"/>
                    </a:p>
                  </a:txBody>
                  <a:tcPr/>
                </a:tc>
                <a:tc>
                  <a:txBody>
                    <a:bodyPr/>
                    <a:lstStyle/>
                    <a:p>
                      <a:r>
                        <a:rPr lang="it-IT" sz="1400" b="0" dirty="0" smtClean="0"/>
                        <a:t>METODOLOGÍA</a:t>
                      </a:r>
                      <a:endParaRPr lang="it-IT" sz="1400" b="0" dirty="0"/>
                    </a:p>
                  </a:txBody>
                  <a:tcPr>
                    <a:solidFill>
                      <a:srgbClr val="FFFFFF">
                        <a:alpha val="60000"/>
                      </a:srgbClr>
                    </a:solidFill>
                  </a:tcPr>
                </a:tc>
              </a:tr>
              <a:tr h="370840">
                <a:tc rowSpan="4">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500" dirty="0" smtClean="0"/>
                        <a:t>A</a:t>
                      </a:r>
                      <a:endParaRPr lang="it-IT" sz="1500" b="0" dirty="0" smtClean="0"/>
                    </a:p>
                  </a:txBody>
                  <a:tcPr/>
                </a:tc>
                <a:tc rowSpan="4">
                  <a:txBody>
                    <a:bodyPr/>
                    <a:lstStyle/>
                    <a:p>
                      <a:endParaRPr lang="it-IT" sz="1500" dirty="0" smtClean="0"/>
                    </a:p>
                    <a:p>
                      <a:endParaRPr lang="it-IT" sz="1500" dirty="0" smtClean="0"/>
                    </a:p>
                    <a:p>
                      <a:r>
                        <a:rPr lang="it-IT" sz="1500" dirty="0" smtClean="0"/>
                        <a:t>60 min</a:t>
                      </a:r>
                    </a:p>
                    <a:p>
                      <a:endParaRPr lang="it-IT" sz="1500" dirty="0" smtClean="0"/>
                    </a:p>
                    <a:p>
                      <a:endParaRPr lang="it-IT" sz="1500" dirty="0" smtClean="0"/>
                    </a:p>
                    <a:p>
                      <a:r>
                        <a:rPr lang="it-IT" sz="1500" dirty="0" smtClean="0"/>
                        <a:t>30 min</a:t>
                      </a:r>
                    </a:p>
                    <a:p>
                      <a:endParaRPr lang="it-IT" sz="1500" dirty="0" smtClean="0"/>
                    </a:p>
                    <a:p>
                      <a:endParaRPr lang="it-IT" sz="1500" dirty="0" smtClean="0"/>
                    </a:p>
                  </a:txBody>
                  <a:tcPr/>
                </a:tc>
                <a:tc>
                  <a:txBody>
                    <a:bodyPr/>
                    <a:lstStyle/>
                    <a:p>
                      <a:r>
                        <a:rPr lang="es-ES" sz="1500" noProof="0" dirty="0" smtClean="0"/>
                        <a:t>Proyectos</a:t>
                      </a:r>
                      <a:r>
                        <a:rPr lang="en-US" sz="1500" baseline="0" dirty="0" smtClean="0"/>
                        <a:t> </a:t>
                      </a:r>
                      <a:r>
                        <a:rPr lang="en-US" sz="1500" dirty="0" err="1" smtClean="0"/>
                        <a:t>Somex</a:t>
                      </a:r>
                      <a:r>
                        <a:rPr lang="en-US" sz="1500" dirty="0" smtClean="0"/>
                        <a:t> and </a:t>
                      </a:r>
                      <a:r>
                        <a:rPr lang="it-IT" sz="1500" b="0" kern="1200" baseline="0" dirty="0" smtClean="0">
                          <a:solidFill>
                            <a:schemeClr val="tx1"/>
                          </a:solidFill>
                          <a:latin typeface="+mn-lt"/>
                          <a:ea typeface="+mn-ea"/>
                          <a:cs typeface="+mn-cs"/>
                        </a:rPr>
                        <a:t>SoMExNet</a:t>
                      </a:r>
                      <a:endParaRPr lang="en-US" sz="1500" dirty="0" smtClean="0"/>
                    </a:p>
                  </a:txBody>
                  <a:tcPr/>
                </a:tc>
                <a:tc rowSpan="3">
                  <a:txBody>
                    <a:bodyPr/>
                    <a:lstStyle/>
                    <a:p>
                      <a:pPr marL="285750" indent="-285750">
                        <a:buFont typeface="Arial" panose="020B0604020202020204" pitchFamily="34" charset="0"/>
                        <a:buChar char="•"/>
                      </a:pPr>
                      <a:endParaRPr lang="it-IT" sz="1500" dirty="0" smtClean="0"/>
                    </a:p>
                    <a:p>
                      <a:pPr marL="285750" indent="-285750">
                        <a:buFont typeface="Arial" panose="020B0604020202020204" pitchFamily="34" charset="0"/>
                        <a:buChar char="•"/>
                      </a:pPr>
                      <a:r>
                        <a:rPr lang="it-IT" sz="1500" dirty="0" smtClean="0"/>
                        <a:t>Entrevista</a:t>
                      </a:r>
                      <a:r>
                        <a:rPr lang="it-IT" sz="1500" baseline="0" dirty="0" smtClean="0"/>
                        <a:t> semi-estructurada</a:t>
                      </a:r>
                      <a:endParaRPr lang="it-IT" sz="1500" dirty="0" smtClean="0"/>
                    </a:p>
                  </a:txBody>
                  <a:tcPr/>
                </a:tc>
                <a:tc rowSpan="4">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500" dirty="0" smtClean="0"/>
                        <a:t>Presencial</a:t>
                      </a:r>
                      <a:r>
                        <a:rPr lang="it-IT" sz="1500" baseline="0" dirty="0" smtClean="0"/>
                        <a:t>*</a:t>
                      </a:r>
                      <a:endParaRPr lang="it-IT" sz="1500" dirty="0" smtClean="0"/>
                    </a:p>
                  </a:txBody>
                  <a:tcPr>
                    <a:solidFill>
                      <a:srgbClr val="FFFFFF">
                        <a:alpha val="60000"/>
                      </a:srgbClr>
                    </a:solidFill>
                  </a:tcPr>
                </a:tc>
              </a:tr>
              <a:tr h="370840">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it-IT" sz="1500" b="0" dirty="0" smtClean="0"/>
                    </a:p>
                  </a:txBody>
                  <a:tcPr/>
                </a:tc>
                <a:tc vMerge="1">
                  <a:txBody>
                    <a:bodyPr/>
                    <a:lstStyle/>
                    <a:p>
                      <a:endParaRPr lang="it-IT" sz="1500" dirty="0" smtClean="0"/>
                    </a:p>
                  </a:txBody>
                  <a:tcPr/>
                </a:tc>
                <a:tc>
                  <a:txBody>
                    <a:bodyPr/>
                    <a:lstStyle/>
                    <a:p>
                      <a:r>
                        <a:rPr lang="it-IT" sz="1500" b="0" kern="1200" baseline="0" dirty="0" smtClean="0">
                          <a:solidFill>
                            <a:schemeClr val="tx1"/>
                          </a:solidFill>
                          <a:latin typeface="+mn-lt"/>
                          <a:ea typeface="+mn-ea"/>
                          <a:cs typeface="+mn-cs"/>
                        </a:rPr>
                        <a:t>Aplicación SoMExNet</a:t>
                      </a:r>
                      <a:endParaRPr lang="it-IT" sz="1500" dirty="0" smtClean="0"/>
                    </a:p>
                  </a:txBody>
                  <a:tcPr/>
                </a:tc>
                <a:tc vMerge="1">
                  <a:txBody>
                    <a:bodyPr/>
                    <a:lstStyle/>
                    <a:p>
                      <a:endParaRPr lang="it-IT" sz="1500" dirty="0"/>
                    </a:p>
                  </a:txBody>
                  <a:tcPr/>
                </a:tc>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it-IT" sz="1500" dirty="0" smtClean="0"/>
                    </a:p>
                  </a:txBody>
                  <a:tcPr>
                    <a:solidFill>
                      <a:srgbClr val="FFFFFF">
                        <a:alpha val="60000"/>
                      </a:srgbClr>
                    </a:solidFill>
                  </a:tcPr>
                </a:tc>
              </a:tr>
              <a:tr h="399648">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it-IT" sz="1500" b="0" dirty="0" smtClean="0"/>
                    </a:p>
                  </a:txBody>
                  <a:tcPr/>
                </a:tc>
                <a:tc vMerge="1">
                  <a:txBody>
                    <a:bodyPr/>
                    <a:lstStyle/>
                    <a:p>
                      <a:endParaRPr lang="it-IT"/>
                    </a:p>
                  </a:txBody>
                  <a:tcPr/>
                </a:tc>
                <a:tc>
                  <a:txBody>
                    <a:bodyPr/>
                    <a:lstStyle/>
                    <a:p>
                      <a:r>
                        <a:rPr lang="it-IT" sz="1500" b="0" kern="1200" baseline="0" dirty="0" smtClean="0">
                          <a:solidFill>
                            <a:schemeClr val="tx1"/>
                          </a:solidFill>
                          <a:latin typeface="+mn-lt"/>
                          <a:ea typeface="+mn-ea"/>
                          <a:cs typeface="+mn-cs"/>
                        </a:rPr>
                        <a:t>Herramienta 2- kit pedagógico</a:t>
                      </a:r>
                      <a:endParaRPr lang="it-IT" sz="1500" dirty="0" smtClean="0"/>
                    </a:p>
                  </a:txBody>
                  <a:tcPr/>
                </a:tc>
                <a:tc vMerge="1">
                  <a:txBody>
                    <a:bodyPr/>
                    <a:lstStyle/>
                    <a:p>
                      <a:endParaRPr lang="it-IT" sz="1500" dirty="0"/>
                    </a:p>
                  </a:txBody>
                  <a:tcPr/>
                </a:tc>
                <a:tc vMerge="1">
                  <a:txBody>
                    <a:bodyPr/>
                    <a:lstStyle/>
                    <a:p>
                      <a:endParaRPr lang="it-IT"/>
                    </a:p>
                  </a:txBody>
                  <a:tcPr/>
                </a:tc>
              </a:tr>
              <a:tr h="370840">
                <a:tc vMerge="1">
                  <a:txBody>
                    <a:bodyPr/>
                    <a:lstStyle/>
                    <a:p>
                      <a:endParaRPr lang="it-IT"/>
                    </a:p>
                  </a:txBody>
                  <a:tcPr/>
                </a:tc>
                <a:tc vMerge="1">
                  <a:txBody>
                    <a:bodyPr/>
                    <a:lstStyle/>
                    <a:p>
                      <a:endParaRPr lang="it-IT"/>
                    </a:p>
                  </a:txBody>
                  <a:tcPr/>
                </a:tc>
                <a:tc>
                  <a:txBody>
                    <a:bodyPr/>
                    <a:lstStyle/>
                    <a:p>
                      <a:r>
                        <a:rPr lang="it-IT" sz="1500" baseline="0" dirty="0" smtClean="0"/>
                        <a:t>Contenidos formativos</a:t>
                      </a:r>
                      <a:endParaRPr lang="it-IT" sz="1500" dirty="0" smtClean="0"/>
                    </a:p>
                  </a:txBody>
                  <a:tcPr/>
                </a:tc>
                <a:tc>
                  <a:txBody>
                    <a:bodyPr/>
                    <a:lstStyle/>
                    <a:p>
                      <a:pPr marL="285750" indent="-285750">
                        <a:buFont typeface="Wingdings" panose="05000000000000000000" pitchFamily="2" charset="2"/>
                        <a:buChar char="§"/>
                      </a:pPr>
                      <a:r>
                        <a:rPr lang="it-IT" sz="1500" dirty="0" smtClean="0"/>
                        <a:t>Entrevista</a:t>
                      </a:r>
                      <a:r>
                        <a:rPr lang="it-IT" sz="1500" baseline="0" dirty="0" smtClean="0"/>
                        <a:t> semi-estructurada</a:t>
                      </a:r>
                      <a:endParaRPr lang="it-IT" sz="1500" dirty="0" smtClean="0"/>
                    </a:p>
                    <a:p>
                      <a:pPr marL="285750" indent="-285750">
                        <a:buFont typeface="Wingdings" panose="05000000000000000000" pitchFamily="2" charset="2"/>
                        <a:buChar char="§"/>
                      </a:pPr>
                      <a:r>
                        <a:rPr lang="it-IT" sz="1500" dirty="0" smtClean="0"/>
                        <a:t>Cuestionario de formación</a:t>
                      </a:r>
                    </a:p>
                  </a:txBody>
                  <a:tcPr/>
                </a:tc>
                <a:tc vMerge="1">
                  <a:txBody>
                    <a:bodyPr/>
                    <a:lstStyle/>
                    <a:p>
                      <a:endParaRPr lang="it-IT"/>
                    </a:p>
                  </a:txBody>
                  <a:tcPr/>
                </a:tc>
              </a:tr>
            </a:tbl>
          </a:graphicData>
        </a:graphic>
      </p:graphicFrame>
      <p:sp>
        <p:nvSpPr>
          <p:cNvPr id="12" name="CasellaDiTesto 11"/>
          <p:cNvSpPr txBox="1"/>
          <p:nvPr/>
        </p:nvSpPr>
        <p:spPr>
          <a:xfrm>
            <a:off x="422050" y="2420888"/>
            <a:ext cx="1053606" cy="369332"/>
          </a:xfrm>
          <a:prstGeom prst="rect">
            <a:avLst/>
          </a:prstGeom>
          <a:noFill/>
          <a:ln>
            <a:solidFill>
              <a:schemeClr val="accent6">
                <a:lumMod val="75000"/>
              </a:schemeClr>
            </a:solidFill>
          </a:ln>
        </p:spPr>
        <p:txBody>
          <a:bodyPr wrap="square" rtlCol="0">
            <a:spAutoFit/>
          </a:bodyPr>
          <a:lstStyle/>
          <a:p>
            <a:r>
              <a:rPr lang="it-IT" dirty="0" smtClean="0"/>
              <a:t>Paso A</a:t>
            </a:r>
          </a:p>
        </p:txBody>
      </p:sp>
      <p:sp>
        <p:nvSpPr>
          <p:cNvPr id="2" name="Rettangolo 1"/>
          <p:cNvSpPr/>
          <p:nvPr/>
        </p:nvSpPr>
        <p:spPr>
          <a:xfrm>
            <a:off x="1547664" y="2442374"/>
            <a:ext cx="7488832" cy="338554"/>
          </a:xfrm>
          <a:prstGeom prst="rect">
            <a:avLst/>
          </a:prstGeom>
        </p:spPr>
        <p:txBody>
          <a:bodyPr wrap="square">
            <a:spAutoFit/>
          </a:bodyPr>
          <a:lstStyle/>
          <a:p>
            <a:r>
              <a:rPr lang="en-US" sz="1600" b="1" i="1" dirty="0" err="1" smtClean="0">
                <a:solidFill>
                  <a:srgbClr val="FF0000"/>
                </a:solidFill>
              </a:rPr>
              <a:t>Presencial</a:t>
            </a:r>
            <a:r>
              <a:rPr lang="en-US" sz="1600" b="1" i="1" dirty="0" smtClean="0">
                <a:solidFill>
                  <a:srgbClr val="FF0000"/>
                </a:solidFill>
              </a:rPr>
              <a:t>*:  </a:t>
            </a:r>
            <a:endParaRPr lang="en-US" sz="1600" b="1" i="1" dirty="0">
              <a:solidFill>
                <a:srgbClr val="FF0000"/>
              </a:solidFill>
            </a:endParaRPr>
          </a:p>
        </p:txBody>
      </p:sp>
      <p:sp>
        <p:nvSpPr>
          <p:cNvPr id="13" name="Rettangolo 12"/>
          <p:cNvSpPr/>
          <p:nvPr/>
        </p:nvSpPr>
        <p:spPr>
          <a:xfrm>
            <a:off x="323528" y="5589240"/>
            <a:ext cx="8470430" cy="584775"/>
          </a:xfrm>
          <a:prstGeom prst="rect">
            <a:avLst/>
          </a:prstGeom>
        </p:spPr>
        <p:txBody>
          <a:bodyPr wrap="square">
            <a:spAutoFit/>
          </a:bodyPr>
          <a:lstStyle/>
          <a:p>
            <a:r>
              <a:rPr lang="es-ES" sz="1600" i="1" dirty="0" smtClean="0"/>
              <a:t>Los “Cuestionarios de los usuarios finales” tienen que enviarse al finalizar cada sesión de seguimiento, el socio asociado al socio del proyecto</a:t>
            </a:r>
            <a:endParaRPr lang="es-ES" sz="1600" dirty="0"/>
          </a:p>
        </p:txBody>
      </p:sp>
      <p:sp>
        <p:nvSpPr>
          <p:cNvPr id="14" name="Rettangolo 13"/>
          <p:cNvSpPr/>
          <p:nvPr/>
        </p:nvSpPr>
        <p:spPr>
          <a:xfrm>
            <a:off x="365675" y="6237312"/>
            <a:ext cx="8547296" cy="323165"/>
          </a:xfrm>
          <a:prstGeom prst="rect">
            <a:avLst/>
          </a:prstGeom>
        </p:spPr>
        <p:txBody>
          <a:bodyPr wrap="square">
            <a:spAutoFit/>
          </a:bodyPr>
          <a:lstStyle/>
          <a:p>
            <a:r>
              <a:rPr lang="en-US" sz="1500" i="1" dirty="0" smtClean="0"/>
              <a:t>* </a:t>
            </a:r>
            <a:r>
              <a:rPr lang="es-ES" sz="1500" i="1" dirty="0" smtClean="0"/>
              <a:t>Alternativamente se podrá poner en marcha formación a distancia, por ejemplo, por </a:t>
            </a:r>
            <a:r>
              <a:rPr lang="en-US" sz="1500" i="1" dirty="0" smtClean="0"/>
              <a:t>Skype</a:t>
            </a:r>
            <a:endParaRPr lang="it-IT" sz="1500" i="1" dirty="0"/>
          </a:p>
        </p:txBody>
      </p:sp>
    </p:spTree>
    <p:extLst>
      <p:ext uri="{BB962C8B-B14F-4D97-AF65-F5344CB8AC3E}">
        <p14:creationId xmlns:p14="http://schemas.microsoft.com/office/powerpoint/2010/main" val="17868148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s-ES" sz="3200" b="1" dirty="0" smtClean="0"/>
              <a:t>Ruta A/ </a:t>
            </a:r>
            <a:r>
              <a:rPr lang="es-ES" sz="3200" b="1" dirty="0" smtClean="0">
                <a:solidFill>
                  <a:srgbClr val="92D050"/>
                </a:solidFill>
              </a:rPr>
              <a:t>Ruta B </a:t>
            </a:r>
            <a:r>
              <a:rPr lang="es-ES" sz="3200" b="1" dirty="0" smtClean="0"/>
              <a:t/>
            </a:r>
            <a:br>
              <a:rPr lang="es-ES" sz="3200" b="1" dirty="0" smtClean="0"/>
            </a:br>
            <a:r>
              <a:rPr lang="es-ES" sz="2200" b="1" dirty="0" smtClean="0"/>
              <a:t>del socio del proyecto al socio asociado</a:t>
            </a:r>
            <a:endParaRPr lang="es-ES" sz="2200" dirty="0"/>
          </a:p>
        </p:txBody>
      </p:sp>
      <p:sp>
        <p:nvSpPr>
          <p:cNvPr id="30" name="Titolo 1"/>
          <p:cNvSpPr txBox="1">
            <a:spLocks/>
          </p:cNvSpPr>
          <p:nvPr/>
        </p:nvSpPr>
        <p:spPr>
          <a:xfrm>
            <a:off x="251520" y="1268760"/>
            <a:ext cx="6400800" cy="41116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b="1" u="sng" dirty="0" smtClean="0">
                <a:solidFill>
                  <a:schemeClr val="tx1"/>
                </a:solidFill>
              </a:rPr>
              <a:t>Foco en FASE 3</a:t>
            </a:r>
            <a:endParaRPr lang="it-IT" sz="1800" b="1" u="sng" dirty="0">
              <a:solidFill>
                <a:schemeClr val="tx1"/>
              </a:solidFill>
            </a:endParaRPr>
          </a:p>
        </p:txBody>
      </p:sp>
      <p:grpSp>
        <p:nvGrpSpPr>
          <p:cNvPr id="6" name="Gruppo 5"/>
          <p:cNvGrpSpPr/>
          <p:nvPr/>
        </p:nvGrpSpPr>
        <p:grpSpPr>
          <a:xfrm>
            <a:off x="344387" y="1700808"/>
            <a:ext cx="1461019" cy="1116751"/>
            <a:chOff x="599659" y="-124991"/>
            <a:chExt cx="1461019" cy="1116751"/>
          </a:xfrm>
        </p:grpSpPr>
        <p:sp>
          <p:nvSpPr>
            <p:cNvPr id="7" name="Rettangolo arrotondato 6"/>
            <p:cNvSpPr/>
            <p:nvPr/>
          </p:nvSpPr>
          <p:spPr>
            <a:xfrm>
              <a:off x="599659" y="-124991"/>
              <a:ext cx="1461019" cy="1022666"/>
            </a:xfrm>
            <a:prstGeom prst="roundRect">
              <a:avLst>
                <a:gd name="adj" fmla="val 16670"/>
              </a:avLst>
            </a:prstGeom>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8" name="Rettangolo 7"/>
            <p:cNvSpPr/>
            <p:nvPr/>
          </p:nvSpPr>
          <p:spPr>
            <a:xfrm>
              <a:off x="649590" y="68956"/>
              <a:ext cx="1361157" cy="9228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it-IT" sz="2500" dirty="0"/>
                <a:t>F</a:t>
              </a:r>
              <a:r>
                <a:rPr lang="it-IT" sz="2500" kern="1200" dirty="0" smtClean="0"/>
                <a:t>ase 3</a:t>
              </a:r>
              <a:endParaRPr lang="it-IT" sz="2500" kern="1200" dirty="0"/>
            </a:p>
          </p:txBody>
        </p:sp>
      </p:grpSp>
      <p:sp>
        <p:nvSpPr>
          <p:cNvPr id="14" name="Rettangolo 13"/>
          <p:cNvSpPr/>
          <p:nvPr/>
        </p:nvSpPr>
        <p:spPr>
          <a:xfrm>
            <a:off x="2067124" y="1980128"/>
            <a:ext cx="6753348" cy="584775"/>
          </a:xfrm>
          <a:prstGeom prst="rect">
            <a:avLst/>
          </a:prstGeom>
        </p:spPr>
        <p:txBody>
          <a:bodyPr wrap="square">
            <a:spAutoFit/>
          </a:bodyPr>
          <a:lstStyle/>
          <a:p>
            <a:pPr lvl="0"/>
            <a:r>
              <a:rPr lang="es-ES" sz="1600" b="1" dirty="0" smtClean="0"/>
              <a:t>Consideraciones finales</a:t>
            </a:r>
            <a:r>
              <a:rPr lang="it-IT" sz="1600" b="1" dirty="0" smtClean="0"/>
              <a:t>: </a:t>
            </a:r>
          </a:p>
          <a:p>
            <a:pPr lvl="0"/>
            <a:r>
              <a:rPr lang="it-IT" sz="1600" dirty="0" smtClean="0"/>
              <a:t>Sesión final al terminar el proceso de formación</a:t>
            </a:r>
          </a:p>
        </p:txBody>
      </p:sp>
      <p:graphicFrame>
        <p:nvGraphicFramePr>
          <p:cNvPr id="12" name="Tabella 11"/>
          <p:cNvGraphicFramePr>
            <a:graphicFrameLocks noGrp="1"/>
          </p:cNvGraphicFramePr>
          <p:nvPr>
            <p:extLst>
              <p:ext uri="{D42A27DB-BD31-4B8C-83A1-F6EECF244321}">
                <p14:modId xmlns:p14="http://schemas.microsoft.com/office/powerpoint/2010/main" val="3208285250"/>
              </p:ext>
            </p:extLst>
          </p:nvPr>
        </p:nvGraphicFramePr>
        <p:xfrm>
          <a:off x="344387" y="3068960"/>
          <a:ext cx="8064896" cy="1924288"/>
        </p:xfrm>
        <a:graphic>
          <a:graphicData uri="http://schemas.openxmlformats.org/drawingml/2006/table">
            <a:tbl>
              <a:tblPr firstRow="1" bandRow="1">
                <a:tableStyleId>{0E3FDE45-AF77-4B5C-9715-49D594BDF05E}</a:tableStyleId>
              </a:tblPr>
              <a:tblGrid>
                <a:gridCol w="626635"/>
                <a:gridCol w="939953"/>
                <a:gridCol w="3113932"/>
                <a:gridCol w="1977479"/>
                <a:gridCol w="1406897"/>
              </a:tblGrid>
              <a:tr h="370840">
                <a:tc>
                  <a:txBody>
                    <a:bodyPr/>
                    <a:lstStyle/>
                    <a:p>
                      <a:pPr algn="l"/>
                      <a:r>
                        <a:rPr lang="it-IT" sz="1400" b="0" dirty="0" smtClean="0"/>
                        <a:t>PASO</a:t>
                      </a:r>
                      <a:endParaRPr lang="it-IT" sz="1400" b="0" dirty="0"/>
                    </a:p>
                  </a:txBody>
                  <a:tcPr/>
                </a:tc>
                <a:tc>
                  <a:txBody>
                    <a:bodyPr/>
                    <a:lstStyle/>
                    <a:p>
                      <a:endParaRPr lang="it-IT" sz="1400" b="0" dirty="0"/>
                    </a:p>
                  </a:txBody>
                  <a:tcPr/>
                </a:tc>
                <a:tc>
                  <a:txBody>
                    <a:bodyPr/>
                    <a:lstStyle/>
                    <a:p>
                      <a:r>
                        <a:rPr lang="it-IT" sz="1400" b="0" dirty="0" smtClean="0"/>
                        <a:t>CONTENIDOS</a:t>
                      </a:r>
                      <a:endParaRPr lang="it-IT" sz="1400" b="0" dirty="0"/>
                    </a:p>
                  </a:txBody>
                  <a:tcPr/>
                </a:tc>
                <a:tc>
                  <a:txBody>
                    <a:bodyPr/>
                    <a:lstStyle/>
                    <a:p>
                      <a:r>
                        <a:rPr lang="it-IT" sz="1400" b="0" dirty="0" smtClean="0"/>
                        <a:t>INSTRUMENTOS</a:t>
                      </a:r>
                      <a:endParaRPr lang="it-IT" sz="1400" b="0" dirty="0"/>
                    </a:p>
                  </a:txBody>
                  <a:tcPr/>
                </a:tc>
                <a:tc>
                  <a:txBody>
                    <a:bodyPr/>
                    <a:lstStyle/>
                    <a:p>
                      <a:r>
                        <a:rPr lang="it-IT" sz="1400" b="0" dirty="0" smtClean="0"/>
                        <a:t>METODOLOGÍA</a:t>
                      </a:r>
                      <a:endParaRPr lang="it-IT" sz="1400" b="0" dirty="0"/>
                    </a:p>
                  </a:txBody>
                  <a:tcPr>
                    <a:solidFill>
                      <a:srgbClr val="FFFFFF">
                        <a:alpha val="67000"/>
                      </a:srgbClr>
                    </a:solidFill>
                  </a:tcPr>
                </a:tc>
              </a:tr>
              <a:tr h="633968">
                <a:tc rowSpan="3">
                  <a:txBody>
                    <a:bodyPr/>
                    <a:lstStyle/>
                    <a:p>
                      <a:pPr algn="l"/>
                      <a:r>
                        <a:rPr lang="it-IT" sz="1500" b="0" dirty="0" smtClean="0"/>
                        <a:t>D</a:t>
                      </a:r>
                    </a:p>
                    <a:p>
                      <a:endParaRPr lang="it-IT" sz="1500" b="0" dirty="0"/>
                    </a:p>
                  </a:txBody>
                  <a:tcPr/>
                </a:tc>
                <a:tc>
                  <a:txBody>
                    <a:bodyPr/>
                    <a:lstStyle/>
                    <a:p>
                      <a:pPr marL="0" lvl="0" indent="0">
                        <a:buFont typeface="Arial"/>
                        <a:buNone/>
                      </a:pPr>
                      <a:r>
                        <a:rPr lang="it-IT" sz="1500" b="0" baseline="0" dirty="0" smtClean="0">
                          <a:solidFill>
                            <a:srgbClr val="000000"/>
                          </a:solidFill>
                        </a:rPr>
                        <a:t>30 min</a:t>
                      </a:r>
                    </a:p>
                  </a:txBody>
                  <a:tcPr/>
                </a:tc>
                <a:tc>
                  <a:txBody>
                    <a:bodyPr/>
                    <a:lstStyle/>
                    <a:p>
                      <a:pPr marL="0" lvl="0" indent="0">
                        <a:buFont typeface="Arial"/>
                        <a:buNone/>
                      </a:pPr>
                      <a:r>
                        <a:rPr lang="it-IT" sz="1500" b="0" dirty="0" smtClean="0">
                          <a:solidFill>
                            <a:srgbClr val="000000"/>
                          </a:solidFill>
                        </a:rPr>
                        <a:t>Proceso de formación</a:t>
                      </a:r>
                    </a:p>
                    <a:p>
                      <a:pPr marL="0" lvl="0" indent="0">
                        <a:buFont typeface="Arial"/>
                        <a:buNone/>
                      </a:pPr>
                      <a:endParaRPr lang="it-IT" sz="1500" b="0" dirty="0" smtClean="0">
                        <a:solidFill>
                          <a:srgbClr val="000000"/>
                        </a:solidFill>
                      </a:endParaRPr>
                    </a:p>
                  </a:txBody>
                  <a:tcPr/>
                </a:tc>
                <a:tc rowSpan="3">
                  <a:txBody>
                    <a:bodyPr/>
                    <a:lstStyle/>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500" noProof="0" dirty="0" smtClean="0"/>
                        <a:t>Entrevista</a:t>
                      </a:r>
                      <a:r>
                        <a:rPr lang="es-ES" sz="1500" baseline="0" noProof="0" dirty="0" smtClean="0"/>
                        <a:t> </a:t>
                      </a:r>
                      <a:r>
                        <a:rPr lang="es-ES" sz="1500" baseline="0" noProof="0" dirty="0" err="1" smtClean="0"/>
                        <a:t>semi</a:t>
                      </a:r>
                      <a:r>
                        <a:rPr lang="es-ES" sz="1500" baseline="0" noProof="0" dirty="0" smtClean="0"/>
                        <a:t>-estructurada</a:t>
                      </a:r>
                      <a:endParaRPr lang="es-ES" sz="1500" noProof="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500" dirty="0" smtClean="0"/>
                        <a:t>Presencial</a:t>
                      </a:r>
                      <a:r>
                        <a:rPr lang="it-IT" sz="1500" baseline="0" dirty="0" smtClean="0"/>
                        <a:t>*</a:t>
                      </a:r>
                      <a:endParaRPr lang="it-IT" sz="1500" dirty="0" smtClean="0"/>
                    </a:p>
                  </a:txBody>
                  <a:tcPr>
                    <a:solidFill>
                      <a:srgbClr val="FFFFFF">
                        <a:alpha val="67000"/>
                      </a:srgbClr>
                    </a:solidFill>
                  </a:tcPr>
                </a:tc>
              </a:tr>
              <a:tr h="370840">
                <a:tc vMerge="1">
                  <a:txBody>
                    <a:bodyPr/>
                    <a:lstStyle/>
                    <a:p>
                      <a:endParaRPr lang="it-IT" sz="1500" b="0" dirty="0"/>
                    </a:p>
                  </a:txBody>
                  <a:tcPr/>
                </a:tc>
                <a:tc>
                  <a:txBody>
                    <a:bodyPr/>
                    <a:lstStyle/>
                    <a:p>
                      <a:pPr marL="0" lvl="0" indent="0">
                        <a:buFont typeface="Arial"/>
                        <a:buNone/>
                      </a:pPr>
                      <a:r>
                        <a:rPr lang="it-IT" sz="1500" b="0" baseline="0" dirty="0" smtClean="0">
                          <a:solidFill>
                            <a:srgbClr val="000000"/>
                          </a:solidFill>
                        </a:rPr>
                        <a:t>20 min</a:t>
                      </a:r>
                    </a:p>
                    <a:p>
                      <a:pPr marL="0" lvl="0" indent="0">
                        <a:buFont typeface="Arial"/>
                        <a:buNone/>
                      </a:pPr>
                      <a:endParaRPr lang="it-IT" sz="1500" b="0" baseline="0" dirty="0" smtClean="0">
                        <a:solidFill>
                          <a:srgbClr val="000000"/>
                        </a:solidFill>
                      </a:endParaRPr>
                    </a:p>
                  </a:txBody>
                  <a:tcPr/>
                </a:tc>
                <a:tc>
                  <a:txBody>
                    <a:bodyPr/>
                    <a:lstStyle/>
                    <a:p>
                      <a:pPr marL="0" lvl="0" indent="0">
                        <a:buFont typeface="Arial"/>
                        <a:buNone/>
                      </a:pPr>
                      <a:r>
                        <a:rPr lang="it-IT" sz="1500" b="0" baseline="0" dirty="0" smtClean="0">
                          <a:solidFill>
                            <a:srgbClr val="000000"/>
                          </a:solidFill>
                        </a:rPr>
                        <a:t>Sugerencias para futuras iniciativas</a:t>
                      </a:r>
                    </a:p>
                  </a:txBody>
                  <a:tcPr/>
                </a:tc>
                <a:tc vMerge="1">
                  <a:txBody>
                    <a:bodyPr/>
                    <a:lstStyle/>
                    <a:p>
                      <a:pPr marL="0" indent="0">
                        <a:buFont typeface="Arial"/>
                        <a:buNone/>
                      </a:pPr>
                      <a:endParaRPr lang="it-IT" sz="1500" b="0" dirty="0" smtClean="0"/>
                    </a:p>
                  </a:txBody>
                  <a:tcPr/>
                </a:tc>
                <a:tc>
                  <a:txBody>
                    <a:bodyPr/>
                    <a:lstStyle/>
                    <a:p>
                      <a:endParaRPr lang="it-IT" sz="1500" b="0" dirty="0"/>
                    </a:p>
                  </a:txBody>
                  <a:tcPr>
                    <a:solidFill>
                      <a:srgbClr val="FFFFFF">
                        <a:alpha val="67000"/>
                      </a:srgbClr>
                    </a:solidFill>
                  </a:tcPr>
                </a:tc>
              </a:tr>
              <a:tr h="370840">
                <a:tc vMerge="1">
                  <a:txBody>
                    <a:bodyPr/>
                    <a:lstStyle/>
                    <a:p>
                      <a:endParaRPr lang="it-IT" sz="1500" b="0" dirty="0"/>
                    </a:p>
                  </a:txBody>
                  <a:tcPr/>
                </a:tc>
                <a:tc>
                  <a:txBody>
                    <a:bodyPr/>
                    <a:lstStyle/>
                    <a:p>
                      <a:pPr marL="0" lvl="0" indent="0">
                        <a:buFont typeface="Arial"/>
                        <a:buNone/>
                      </a:pPr>
                      <a:r>
                        <a:rPr lang="it-IT" sz="1500" b="0" baseline="0" dirty="0" smtClean="0">
                          <a:solidFill>
                            <a:srgbClr val="000000"/>
                          </a:solidFill>
                        </a:rPr>
                        <a:t>20 min</a:t>
                      </a:r>
                    </a:p>
                  </a:txBody>
                  <a:tcPr/>
                </a:tc>
                <a:tc>
                  <a:txBody>
                    <a:bodyPr/>
                    <a:lstStyle/>
                    <a:p>
                      <a:pPr marL="0" lvl="0" indent="0">
                        <a:buFont typeface="Arial"/>
                        <a:buNone/>
                      </a:pPr>
                      <a:r>
                        <a:rPr lang="it-IT" sz="1500" b="0" baseline="0" dirty="0" smtClean="0">
                          <a:solidFill>
                            <a:srgbClr val="000000"/>
                          </a:solidFill>
                        </a:rPr>
                        <a:t>Consideraciones finales</a:t>
                      </a:r>
                    </a:p>
                  </a:txBody>
                  <a:tcPr/>
                </a:tc>
                <a:tc vMerge="1">
                  <a:txBody>
                    <a:bodyPr/>
                    <a:lstStyle/>
                    <a:p>
                      <a:pPr marL="0" indent="0">
                        <a:buFont typeface="Arial"/>
                        <a:buNone/>
                      </a:pPr>
                      <a:endParaRPr lang="it-IT" sz="1500" b="0" dirty="0" smtClean="0"/>
                    </a:p>
                  </a:txBody>
                  <a:tcPr/>
                </a:tc>
                <a:tc>
                  <a:txBody>
                    <a:bodyPr/>
                    <a:lstStyle/>
                    <a:p>
                      <a:endParaRPr lang="it-IT" sz="1500" b="0" dirty="0"/>
                    </a:p>
                  </a:txBody>
                  <a:tcPr>
                    <a:solidFill>
                      <a:srgbClr val="FFFFFF">
                        <a:alpha val="67000"/>
                      </a:srgbClr>
                    </a:solidFill>
                  </a:tcPr>
                </a:tc>
              </a:tr>
            </a:tbl>
          </a:graphicData>
        </a:graphic>
      </p:graphicFrame>
      <p:sp>
        <p:nvSpPr>
          <p:cNvPr id="9" name="Rettangolo 8"/>
          <p:cNvSpPr/>
          <p:nvPr/>
        </p:nvSpPr>
        <p:spPr>
          <a:xfrm>
            <a:off x="344387" y="5229200"/>
            <a:ext cx="8547296" cy="323165"/>
          </a:xfrm>
          <a:prstGeom prst="rect">
            <a:avLst/>
          </a:prstGeom>
        </p:spPr>
        <p:txBody>
          <a:bodyPr wrap="square">
            <a:spAutoFit/>
          </a:bodyPr>
          <a:lstStyle/>
          <a:p>
            <a:r>
              <a:rPr lang="en-US" sz="1500" i="1" dirty="0" smtClean="0"/>
              <a:t>* </a:t>
            </a:r>
            <a:r>
              <a:rPr lang="es-ES" sz="1500" i="1" dirty="0" smtClean="0"/>
              <a:t>Alternativamente se podrá poner en marcha formación a distancia, por ejemplo, por</a:t>
            </a:r>
            <a:r>
              <a:rPr lang="en-US" sz="1500" i="1" dirty="0" smtClean="0"/>
              <a:t> Skype</a:t>
            </a:r>
            <a:endParaRPr lang="it-IT" sz="1500" i="1" dirty="0"/>
          </a:p>
        </p:txBody>
      </p:sp>
    </p:spTree>
    <p:extLst>
      <p:ext uri="{BB962C8B-B14F-4D97-AF65-F5344CB8AC3E}">
        <p14:creationId xmlns:p14="http://schemas.microsoft.com/office/powerpoint/2010/main" val="34440608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4001" y="162285"/>
            <a:ext cx="8373616" cy="504056"/>
          </a:xfrm>
        </p:spPr>
        <p:txBody>
          <a:bodyPr>
            <a:noAutofit/>
          </a:bodyPr>
          <a:lstStyle/>
          <a:p>
            <a:r>
              <a:rPr lang="es-ES" sz="3200" b="1" dirty="0" smtClean="0"/>
              <a:t>Ruta</a:t>
            </a:r>
            <a:r>
              <a:rPr lang="en-GB" sz="3200" b="1" dirty="0" smtClean="0"/>
              <a:t> A </a:t>
            </a:r>
            <a:br>
              <a:rPr lang="en-GB" sz="3200" b="1" dirty="0" smtClean="0"/>
            </a:br>
            <a:r>
              <a:rPr lang="es-ES" sz="2200" b="1" dirty="0" smtClean="0"/>
              <a:t>Del socio del proyecto al socio asociado</a:t>
            </a:r>
            <a:endParaRPr lang="es-ES" sz="2200" dirty="0"/>
          </a:p>
        </p:txBody>
      </p:sp>
      <p:sp>
        <p:nvSpPr>
          <p:cNvPr id="30" name="Titolo 1"/>
          <p:cNvSpPr txBox="1">
            <a:spLocks/>
          </p:cNvSpPr>
          <p:nvPr/>
        </p:nvSpPr>
        <p:spPr>
          <a:xfrm>
            <a:off x="179512" y="1124744"/>
            <a:ext cx="6768752" cy="41116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b="1" u="sng" dirty="0" smtClean="0">
                <a:solidFill>
                  <a:schemeClr val="tx1"/>
                </a:solidFill>
              </a:rPr>
              <a:t>Foco en FASE 2</a:t>
            </a:r>
            <a:endParaRPr lang="it-IT" sz="1800" b="1" u="sng" dirty="0">
              <a:solidFill>
                <a:schemeClr val="tx1"/>
              </a:solidFill>
            </a:endParaRPr>
          </a:p>
        </p:txBody>
      </p:sp>
      <p:grpSp>
        <p:nvGrpSpPr>
          <p:cNvPr id="3" name="Grupo 2"/>
          <p:cNvGrpSpPr/>
          <p:nvPr/>
        </p:nvGrpSpPr>
        <p:grpSpPr>
          <a:xfrm>
            <a:off x="324001" y="1484784"/>
            <a:ext cx="1461019" cy="729686"/>
            <a:chOff x="324001" y="1484784"/>
            <a:chExt cx="1461019" cy="729686"/>
          </a:xfrm>
        </p:grpSpPr>
        <p:sp>
          <p:nvSpPr>
            <p:cNvPr id="7" name="Rettangolo arrotondato 6"/>
            <p:cNvSpPr/>
            <p:nvPr/>
          </p:nvSpPr>
          <p:spPr>
            <a:xfrm>
              <a:off x="324001" y="1484784"/>
              <a:ext cx="1461019" cy="729686"/>
            </a:xfrm>
            <a:prstGeom prst="roundRect">
              <a:avLst>
                <a:gd name="adj" fmla="val 16670"/>
              </a:avLst>
            </a:prstGeom>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8" name="Rettangolo 7"/>
            <p:cNvSpPr/>
            <p:nvPr/>
          </p:nvSpPr>
          <p:spPr>
            <a:xfrm>
              <a:off x="373932" y="1526972"/>
              <a:ext cx="1361157" cy="68749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it-IT" sz="2500" kern="1200" dirty="0" smtClean="0"/>
                <a:t>Fase 2</a:t>
              </a:r>
              <a:endParaRPr lang="it-IT" sz="2500" kern="1200" dirty="0"/>
            </a:p>
          </p:txBody>
        </p:sp>
      </p:grpSp>
      <p:grpSp>
        <p:nvGrpSpPr>
          <p:cNvPr id="9" name="Gruppo 8"/>
          <p:cNvGrpSpPr/>
          <p:nvPr/>
        </p:nvGrpSpPr>
        <p:grpSpPr>
          <a:xfrm>
            <a:off x="1979712" y="1568168"/>
            <a:ext cx="7294140" cy="1284768"/>
            <a:chOff x="1478882" y="-427858"/>
            <a:chExt cx="4835590" cy="1284768"/>
          </a:xfrm>
        </p:grpSpPr>
        <p:sp>
          <p:nvSpPr>
            <p:cNvPr id="10" name="Rettangolo 9"/>
            <p:cNvSpPr/>
            <p:nvPr/>
          </p:nvSpPr>
          <p:spPr>
            <a:xfrm>
              <a:off x="1478882" y="76198"/>
              <a:ext cx="4835590" cy="78071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Rettangolo 10"/>
            <p:cNvSpPr/>
            <p:nvPr/>
          </p:nvSpPr>
          <p:spPr>
            <a:xfrm>
              <a:off x="1478882" y="-427858"/>
              <a:ext cx="4009917" cy="78071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marL="171450" lvl="1" indent="-171450" defTabSz="711200">
                <a:lnSpc>
                  <a:spcPct val="90000"/>
                </a:lnSpc>
                <a:spcBef>
                  <a:spcPct val="0"/>
                </a:spcBef>
                <a:spcAft>
                  <a:spcPct val="15000"/>
                </a:spcAft>
                <a:buChar char="••"/>
              </a:pPr>
              <a:r>
                <a:rPr lang="it-IT" b="1" dirty="0" smtClean="0"/>
                <a:t>Seguimiento</a:t>
              </a:r>
              <a:endParaRPr lang="it-IT" b="1" dirty="0"/>
            </a:p>
          </p:txBody>
        </p:sp>
      </p:grpSp>
      <p:sp>
        <p:nvSpPr>
          <p:cNvPr id="13" name="CasellaDiTesto 12"/>
          <p:cNvSpPr txBox="1"/>
          <p:nvPr/>
        </p:nvSpPr>
        <p:spPr>
          <a:xfrm>
            <a:off x="324001" y="2348880"/>
            <a:ext cx="1223663" cy="369332"/>
          </a:xfrm>
          <a:prstGeom prst="rect">
            <a:avLst/>
          </a:prstGeom>
          <a:noFill/>
          <a:ln>
            <a:solidFill>
              <a:schemeClr val="accent1"/>
            </a:solidFill>
          </a:ln>
        </p:spPr>
        <p:txBody>
          <a:bodyPr wrap="square" rtlCol="0">
            <a:spAutoFit/>
          </a:bodyPr>
          <a:lstStyle/>
          <a:p>
            <a:r>
              <a:rPr lang="it-IT" dirty="0" smtClean="0"/>
              <a:t>Paso A</a:t>
            </a:r>
          </a:p>
        </p:txBody>
      </p:sp>
      <p:sp>
        <p:nvSpPr>
          <p:cNvPr id="14" name="Rettangolo 13"/>
          <p:cNvSpPr/>
          <p:nvPr/>
        </p:nvSpPr>
        <p:spPr>
          <a:xfrm>
            <a:off x="1619672" y="2370366"/>
            <a:ext cx="5328592" cy="584775"/>
          </a:xfrm>
          <a:prstGeom prst="rect">
            <a:avLst/>
          </a:prstGeom>
        </p:spPr>
        <p:txBody>
          <a:bodyPr wrap="square">
            <a:spAutoFit/>
          </a:bodyPr>
          <a:lstStyle/>
          <a:p>
            <a:r>
              <a:rPr lang="it-IT" sz="1600" b="1" i="1" dirty="0" smtClean="0">
                <a:solidFill>
                  <a:srgbClr val="008000"/>
                </a:solidFill>
              </a:rPr>
              <a:t>Presencial o sesión por Skype:</a:t>
            </a:r>
          </a:p>
          <a:p>
            <a:r>
              <a:rPr lang="it-IT" sz="1600" dirty="0" smtClean="0"/>
              <a:t>Seguimiento de la Ruta A y la App de SoMExNet</a:t>
            </a:r>
            <a:endParaRPr lang="it-IT" sz="1600" dirty="0"/>
          </a:p>
        </p:txBody>
      </p:sp>
      <p:graphicFrame>
        <p:nvGraphicFramePr>
          <p:cNvPr id="16" name="Tabella 15"/>
          <p:cNvGraphicFramePr>
            <a:graphicFrameLocks noGrp="1"/>
          </p:cNvGraphicFramePr>
          <p:nvPr>
            <p:extLst>
              <p:ext uri="{D42A27DB-BD31-4B8C-83A1-F6EECF244321}">
                <p14:modId xmlns:p14="http://schemas.microsoft.com/office/powerpoint/2010/main" val="3882420110"/>
              </p:ext>
            </p:extLst>
          </p:nvPr>
        </p:nvGraphicFramePr>
        <p:xfrm>
          <a:off x="307481" y="3356993"/>
          <a:ext cx="8568953" cy="2510986"/>
        </p:xfrm>
        <a:graphic>
          <a:graphicData uri="http://schemas.openxmlformats.org/drawingml/2006/table">
            <a:tbl>
              <a:tblPr firstRow="1" bandRow="1">
                <a:tableStyleId>{0E3FDE45-AF77-4B5C-9715-49D594BDF05E}</a:tableStyleId>
              </a:tblPr>
              <a:tblGrid>
                <a:gridCol w="676497"/>
                <a:gridCol w="901996"/>
                <a:gridCol w="2705984"/>
                <a:gridCol w="2459495"/>
                <a:gridCol w="1824981"/>
              </a:tblGrid>
              <a:tr h="507342">
                <a:tc>
                  <a:txBody>
                    <a:bodyPr/>
                    <a:lstStyle/>
                    <a:p>
                      <a:pPr algn="ctr"/>
                      <a:r>
                        <a:rPr lang="it-IT" sz="1400" b="0" dirty="0" smtClean="0"/>
                        <a:t>PASO</a:t>
                      </a:r>
                      <a:endParaRPr lang="it-IT" sz="1400" b="0" dirty="0"/>
                    </a:p>
                  </a:txBody>
                  <a:tcPr/>
                </a:tc>
                <a:tc>
                  <a:txBody>
                    <a:bodyPr/>
                    <a:lstStyle/>
                    <a:p>
                      <a:pPr algn="ctr"/>
                      <a:endParaRPr lang="it-IT" sz="1400" b="0" dirty="0"/>
                    </a:p>
                  </a:txBody>
                  <a:tcPr/>
                </a:tc>
                <a:tc>
                  <a:txBody>
                    <a:bodyPr/>
                    <a:lstStyle/>
                    <a:p>
                      <a:pPr algn="ctr"/>
                      <a:r>
                        <a:rPr lang="it-IT" sz="1400" b="0" dirty="0" smtClean="0"/>
                        <a:t>CONTENIDOS</a:t>
                      </a:r>
                      <a:endParaRPr lang="it-IT" sz="1400" b="0" dirty="0"/>
                    </a:p>
                  </a:txBody>
                  <a:tcPr/>
                </a:tc>
                <a:tc>
                  <a:txBody>
                    <a:bodyPr/>
                    <a:lstStyle/>
                    <a:p>
                      <a:pPr algn="ctr"/>
                      <a:r>
                        <a:rPr lang="it-IT" sz="1400" b="0" dirty="0" smtClean="0"/>
                        <a:t>INSTRUMENTOS</a:t>
                      </a:r>
                      <a:endParaRPr lang="it-IT" sz="1400" b="0" dirty="0"/>
                    </a:p>
                  </a:txBody>
                  <a:tcPr/>
                </a:tc>
                <a:tc>
                  <a:txBody>
                    <a:bodyPr/>
                    <a:lstStyle/>
                    <a:p>
                      <a:pPr algn="ctr"/>
                      <a:r>
                        <a:rPr lang="it-IT" sz="1400" b="0" dirty="0" smtClean="0"/>
                        <a:t>METODOLOGÍA</a:t>
                      </a:r>
                      <a:endParaRPr lang="it-IT" sz="1400" b="0" dirty="0"/>
                    </a:p>
                  </a:txBody>
                  <a:tcPr>
                    <a:solidFill>
                      <a:srgbClr val="FFFFFF">
                        <a:alpha val="67000"/>
                      </a:srgbClr>
                    </a:solidFill>
                  </a:tcPr>
                </a:tc>
              </a:tr>
              <a:tr h="355485">
                <a:tc rowSpan="4">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it-IT" sz="1800" b="0" dirty="0" smtClean="0"/>
                        <a:t>C</a:t>
                      </a:r>
                    </a:p>
                    <a:p>
                      <a:pPr marL="0" marR="0" indent="0" algn="ctr" defTabSz="457200" rtl="0" eaLnBrk="1" fontAlgn="auto" latinLnBrk="0" hangingPunct="1">
                        <a:lnSpc>
                          <a:spcPct val="100000"/>
                        </a:lnSpc>
                        <a:spcBef>
                          <a:spcPts val="0"/>
                        </a:spcBef>
                        <a:spcAft>
                          <a:spcPts val="0"/>
                        </a:spcAft>
                        <a:buClrTx/>
                        <a:buSzTx/>
                        <a:buFontTx/>
                        <a:buNone/>
                        <a:tabLst/>
                        <a:defRPr/>
                      </a:pPr>
                      <a:endParaRPr lang="it-IT" sz="1800" b="0" dirty="0" smtClean="0"/>
                    </a:p>
                  </a:txBody>
                  <a:tcPr/>
                </a:tc>
                <a:tc>
                  <a: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i="0" dirty="0" smtClean="0"/>
                        <a:t>30 min</a:t>
                      </a:r>
                    </a:p>
                  </a:txBody>
                  <a:tcPr/>
                </a:tc>
                <a:tc>
                  <a:txBody>
                    <a:bodyPr/>
                    <a:lstStyle/>
                    <a:p>
                      <a:pPr marL="0" lvl="0" indent="0">
                        <a:buFont typeface="Arial" panose="020B0604020202020204" pitchFamily="34" charset="0"/>
                        <a:buNone/>
                      </a:pPr>
                      <a:r>
                        <a:rPr lang="it-IT" sz="1500" b="0" kern="1200" baseline="0" dirty="0" smtClean="0">
                          <a:solidFill>
                            <a:schemeClr val="tx1"/>
                          </a:solidFill>
                          <a:latin typeface="+mn-lt"/>
                          <a:ea typeface="+mn-ea"/>
                          <a:cs typeface="+mn-cs"/>
                        </a:rPr>
                        <a:t>Proyecto SoMEXNet  </a:t>
                      </a:r>
                    </a:p>
                  </a:txBody>
                  <a:tcPr/>
                </a:tc>
                <a:tc rowSpan="3">
                  <a:txBody>
                    <a:bodyPr/>
                    <a:lstStyle/>
                    <a:p>
                      <a:pPr algn="ctr"/>
                      <a:endParaRPr lang="it-IT" sz="1500" dirty="0" smtClean="0"/>
                    </a:p>
                    <a:p>
                      <a:pPr marL="88900" indent="-88900" algn="l">
                        <a:buFont typeface="Arial" panose="020B0604020202020204" pitchFamily="34" charset="0"/>
                        <a:buChar char="•"/>
                      </a:pPr>
                      <a:r>
                        <a:rPr lang="en-US" sz="1500" dirty="0" smtClean="0"/>
                        <a:t> </a:t>
                      </a:r>
                      <a:r>
                        <a:rPr lang="es-ES" sz="1500" noProof="0" dirty="0" smtClean="0"/>
                        <a:t>Entrevista</a:t>
                      </a:r>
                      <a:r>
                        <a:rPr lang="en-US" sz="1500" baseline="0" dirty="0" smtClean="0"/>
                        <a:t> </a:t>
                      </a:r>
                      <a:r>
                        <a:rPr lang="es-ES" sz="1500" baseline="0" noProof="0" dirty="0" err="1" smtClean="0"/>
                        <a:t>semi</a:t>
                      </a:r>
                      <a:r>
                        <a:rPr lang="es-ES" sz="1500" baseline="0" noProof="0" dirty="0" smtClean="0"/>
                        <a:t>-estructurada</a:t>
                      </a:r>
                      <a:endParaRPr lang="es-ES" sz="1500" noProof="0" dirty="0" smtClean="0"/>
                    </a:p>
                    <a:p>
                      <a:pPr algn="ctr"/>
                      <a:endParaRPr lang="it-IT" sz="1500" dirty="0"/>
                    </a:p>
                  </a:txBody>
                  <a:tcPr/>
                </a:tc>
                <a:tc rowSpan="3">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500" dirty="0" smtClean="0"/>
                        <a:t>Presencial o</a:t>
                      </a:r>
                      <a:r>
                        <a:rPr lang="it-IT" sz="1500" baseline="0" dirty="0" smtClean="0"/>
                        <a:t> por Skype* </a:t>
                      </a:r>
                      <a:br>
                        <a:rPr lang="it-IT" sz="1500" baseline="0" dirty="0" smtClean="0"/>
                      </a:br>
                      <a:endParaRPr lang="it-IT" sz="1500" dirty="0" smtClean="0"/>
                    </a:p>
                  </a:txBody>
                  <a:tcPr>
                    <a:solidFill>
                      <a:srgbClr val="FFFFFF">
                        <a:alpha val="67000"/>
                      </a:srgbClr>
                    </a:solidFill>
                  </a:tcPr>
                </a:tc>
              </a:tr>
              <a:tr h="339327">
                <a:tc vMerge="1">
                  <a:txBody>
                    <a:bodyPr/>
                    <a:lstStyle/>
                    <a:p>
                      <a:endParaRPr lang="it-IT"/>
                    </a:p>
                  </a:txBody>
                  <a:tcPr/>
                </a:tc>
                <a:tc>
                  <a:txBody>
                    <a:bodyPr/>
                    <a:lstStyle/>
                    <a:p>
                      <a:pPr marL="0" lvl="0" indent="0">
                        <a:buFont typeface="Arial" panose="020B0604020202020204" pitchFamily="34" charset="0"/>
                        <a:buNone/>
                      </a:pPr>
                      <a:r>
                        <a:rPr lang="it-IT" sz="1500" b="0" kern="1200" dirty="0" smtClean="0">
                          <a:solidFill>
                            <a:schemeClr val="tx1"/>
                          </a:solidFill>
                          <a:latin typeface="+mn-lt"/>
                          <a:ea typeface="+mn-ea"/>
                          <a:cs typeface="+mn-cs"/>
                        </a:rPr>
                        <a:t>30 min</a:t>
                      </a:r>
                    </a:p>
                  </a:txBody>
                  <a:tcPr/>
                </a:tc>
                <a:tc>
                  <a:txBody>
                    <a:bodyPr/>
                    <a:lstStyle/>
                    <a:p>
                      <a:pPr marL="0" lvl="0" indent="0">
                        <a:buFont typeface="Arial" panose="020B0604020202020204" pitchFamily="34" charset="0"/>
                        <a:buNone/>
                      </a:pPr>
                      <a:r>
                        <a:rPr lang="it-IT" sz="1500" b="0" kern="1200" baseline="0" dirty="0" smtClean="0">
                          <a:solidFill>
                            <a:schemeClr val="tx1"/>
                          </a:solidFill>
                          <a:latin typeface="+mn-lt"/>
                          <a:ea typeface="+mn-ea"/>
                          <a:cs typeface="+mn-cs"/>
                        </a:rPr>
                        <a:t>App de SoMExNet</a:t>
                      </a:r>
                    </a:p>
                  </a:txBody>
                  <a:tcPr/>
                </a:tc>
                <a:tc vMerge="1">
                  <a:txBody>
                    <a:bodyPr/>
                    <a:lstStyle/>
                    <a:p>
                      <a:endParaRPr lang="it-IT"/>
                    </a:p>
                  </a:txBody>
                  <a:tcPr/>
                </a:tc>
                <a:tc vMerge="1">
                  <a:txBody>
                    <a:bodyPr/>
                    <a:lstStyle/>
                    <a:p>
                      <a:endParaRPr lang="it-IT"/>
                    </a:p>
                  </a:txBody>
                  <a:tcPr/>
                </a:tc>
              </a:tr>
              <a:tr h="727129">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it-IT" sz="1800" b="0" dirty="0" smtClean="0"/>
                    </a:p>
                  </a:txBody>
                  <a:tcPr/>
                </a:tc>
                <a:tc>
                  <a:txBody>
                    <a:bodyPr/>
                    <a:lstStyle/>
                    <a:p>
                      <a:pPr marL="0" lvl="0" indent="0">
                        <a:buFont typeface="Arial" panose="020B0604020202020204" pitchFamily="34" charset="0"/>
                        <a:buNone/>
                      </a:pPr>
                      <a:r>
                        <a:rPr lang="it-IT" sz="1500" b="0" kern="1200" dirty="0" smtClean="0">
                          <a:solidFill>
                            <a:schemeClr val="tx1"/>
                          </a:solidFill>
                          <a:latin typeface="+mn-lt"/>
                          <a:ea typeface="+mn-ea"/>
                          <a:cs typeface="+mn-cs"/>
                        </a:rPr>
                        <a:t>30 min</a:t>
                      </a:r>
                    </a:p>
                    <a:p>
                      <a:pPr marL="0" lvl="0" indent="0">
                        <a:buFont typeface="Arial" panose="020B0604020202020204" pitchFamily="34" charset="0"/>
                        <a:buNone/>
                      </a:pPr>
                      <a:endParaRPr lang="it-IT" sz="1500" b="0" kern="1200" dirty="0" smtClean="0">
                        <a:solidFill>
                          <a:schemeClr val="tx1"/>
                        </a:solidFill>
                        <a:latin typeface="+mn-lt"/>
                        <a:ea typeface="+mn-ea"/>
                        <a:cs typeface="+mn-cs"/>
                      </a:endParaRPr>
                    </a:p>
                  </a:txBody>
                  <a:tcPr/>
                </a:tc>
                <a:tc>
                  <a:txBody>
                    <a:bodyPr/>
                    <a:lstStyle/>
                    <a:p>
                      <a:pPr marL="0" lvl="0" indent="0">
                        <a:buFont typeface="Arial" panose="020B0604020202020204" pitchFamily="34" charset="0"/>
                        <a:buNone/>
                      </a:pPr>
                      <a:r>
                        <a:rPr lang="it-IT" sz="1500" b="0" kern="1200" baseline="0" dirty="0" smtClean="0">
                          <a:solidFill>
                            <a:schemeClr val="tx1"/>
                          </a:solidFill>
                          <a:latin typeface="+mn-lt"/>
                          <a:ea typeface="+mn-ea"/>
                          <a:cs typeface="+mn-cs"/>
                        </a:rPr>
                        <a:t>Herramientas SoMExNet </a:t>
                      </a:r>
                      <a:r>
                        <a:rPr lang="it-IT" sz="1200" b="0" kern="1200" baseline="0" dirty="0" smtClean="0">
                          <a:solidFill>
                            <a:schemeClr val="tx1"/>
                          </a:solidFill>
                          <a:latin typeface="+mn-lt"/>
                          <a:ea typeface="+mn-ea"/>
                          <a:cs typeface="+mn-cs"/>
                        </a:rPr>
                        <a:t>(Herramienta 1-kit de usuarios; Herramienta 2-kit pedagógico)</a:t>
                      </a:r>
                    </a:p>
                  </a:txBody>
                  <a:tcPr/>
                </a:tc>
                <a:tc vMerge="1">
                  <a:txBody>
                    <a:bodyPr/>
                    <a:lstStyle/>
                    <a:p>
                      <a:pPr algn="ctr"/>
                      <a:endParaRPr lang="it-IT" sz="1500" dirty="0"/>
                    </a:p>
                  </a:txBody>
                  <a:tcPr/>
                </a:tc>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it-IT" sz="1500" dirty="0" smtClean="0"/>
                    </a:p>
                  </a:txBody>
                  <a:tcPr>
                    <a:solidFill>
                      <a:srgbClr val="FFFFFF">
                        <a:alpha val="67000"/>
                      </a:srgbClr>
                    </a:solidFill>
                  </a:tcPr>
                </a:tc>
              </a:tr>
              <a:tr h="581703">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it-IT" sz="1800" b="0" dirty="0" smtClean="0"/>
                    </a:p>
                  </a:txBody>
                  <a:tcPr/>
                </a:tc>
                <a:tc>
                  <a:txBody>
                    <a:bodyPr/>
                    <a:lstStyle/>
                    <a:p>
                      <a:pPr marL="0" lvl="0" indent="0">
                        <a:buFont typeface="Arial" panose="020B0604020202020204" pitchFamily="34" charset="0"/>
                        <a:buNone/>
                      </a:pPr>
                      <a:r>
                        <a:rPr lang="it-IT" sz="1500" b="0" kern="1200" dirty="0" smtClean="0">
                          <a:solidFill>
                            <a:schemeClr val="tx1"/>
                          </a:solidFill>
                          <a:latin typeface="+mn-lt"/>
                          <a:ea typeface="+mn-ea"/>
                          <a:cs typeface="+mn-cs"/>
                        </a:rPr>
                        <a:t>30 min</a:t>
                      </a:r>
                    </a:p>
                  </a:txBody>
                  <a:tcPr/>
                </a:tc>
                <a:tc>
                  <a:txBody>
                    <a:bodyPr/>
                    <a:lstStyle/>
                    <a:p>
                      <a:pPr marL="0" lvl="0" indent="0">
                        <a:buFont typeface="Arial" panose="020B0604020202020204" pitchFamily="34" charset="0"/>
                        <a:buNone/>
                      </a:pPr>
                      <a:r>
                        <a:rPr lang="it-IT" sz="1500" b="0" kern="1200" baseline="0" dirty="0" smtClean="0">
                          <a:solidFill>
                            <a:schemeClr val="tx1"/>
                          </a:solidFill>
                          <a:latin typeface="+mn-lt"/>
                          <a:ea typeface="+mn-ea"/>
                          <a:cs typeface="+mn-cs"/>
                        </a:rPr>
                        <a:t>Contenidos formativos</a:t>
                      </a:r>
                    </a:p>
                  </a:txBody>
                  <a:tcPr/>
                </a:tc>
                <a:tc>
                  <a:txBody>
                    <a:bodyPr/>
                    <a:lstStyle/>
                    <a:p>
                      <a:pPr marL="177800" indent="-177800" algn="l">
                        <a:buFont typeface="Arial" panose="020B0604020202020204" pitchFamily="34" charset="0"/>
                        <a:buChar char="•"/>
                      </a:pPr>
                      <a:r>
                        <a:rPr lang="it-IT" sz="1500" baseline="0" dirty="0" smtClean="0"/>
                        <a:t>Cuestionario de formación</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it-IT" sz="1500" dirty="0" smtClean="0"/>
                    </a:p>
                  </a:txBody>
                  <a:tcPr>
                    <a:solidFill>
                      <a:srgbClr val="FFFFFF">
                        <a:alpha val="67000"/>
                      </a:srgbClr>
                    </a:solidFill>
                  </a:tcPr>
                </a:tc>
              </a:tr>
            </a:tbl>
          </a:graphicData>
        </a:graphic>
      </p:graphicFrame>
    </p:spTree>
    <p:extLst>
      <p:ext uri="{BB962C8B-B14F-4D97-AF65-F5344CB8AC3E}">
        <p14:creationId xmlns:p14="http://schemas.microsoft.com/office/powerpoint/2010/main" val="3786844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s-ES" sz="3200" b="1" dirty="0" smtClean="0"/>
              <a:t>Ruta A/</a:t>
            </a:r>
            <a:r>
              <a:rPr lang="es-ES" sz="3200" b="1" dirty="0" smtClean="0">
                <a:solidFill>
                  <a:srgbClr val="92D050"/>
                </a:solidFill>
              </a:rPr>
              <a:t>Ruta B </a:t>
            </a:r>
            <a:r>
              <a:rPr lang="es-ES" sz="3200" b="1" dirty="0" smtClean="0"/>
              <a:t/>
            </a:r>
            <a:br>
              <a:rPr lang="es-ES" sz="3200" b="1" dirty="0" smtClean="0"/>
            </a:br>
            <a:r>
              <a:rPr lang="es-ES" sz="2200" b="1" dirty="0" smtClean="0"/>
              <a:t>del socio del proyecto al socio asociado</a:t>
            </a:r>
            <a:endParaRPr lang="es-ES" sz="2200" dirty="0"/>
          </a:p>
        </p:txBody>
      </p:sp>
      <p:sp>
        <p:nvSpPr>
          <p:cNvPr id="30" name="Titolo 1"/>
          <p:cNvSpPr txBox="1">
            <a:spLocks/>
          </p:cNvSpPr>
          <p:nvPr/>
        </p:nvSpPr>
        <p:spPr>
          <a:xfrm>
            <a:off x="251520" y="1268760"/>
            <a:ext cx="6400800" cy="411162"/>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b="1" u="sng" dirty="0" smtClean="0">
                <a:solidFill>
                  <a:schemeClr val="tx1"/>
                </a:solidFill>
              </a:rPr>
              <a:t>Foco en FASE 3</a:t>
            </a:r>
            <a:endParaRPr lang="it-IT" sz="1800" b="1" u="sng" dirty="0">
              <a:solidFill>
                <a:schemeClr val="tx1"/>
              </a:solidFill>
            </a:endParaRPr>
          </a:p>
        </p:txBody>
      </p:sp>
      <p:grpSp>
        <p:nvGrpSpPr>
          <p:cNvPr id="6" name="Gruppo 5"/>
          <p:cNvGrpSpPr/>
          <p:nvPr/>
        </p:nvGrpSpPr>
        <p:grpSpPr>
          <a:xfrm>
            <a:off x="344387" y="1700808"/>
            <a:ext cx="1461019" cy="1116751"/>
            <a:chOff x="599659" y="-124991"/>
            <a:chExt cx="1461019" cy="1116751"/>
          </a:xfrm>
        </p:grpSpPr>
        <p:sp>
          <p:nvSpPr>
            <p:cNvPr id="7" name="Rettangolo arrotondato 6"/>
            <p:cNvSpPr/>
            <p:nvPr/>
          </p:nvSpPr>
          <p:spPr>
            <a:xfrm>
              <a:off x="599659" y="-124991"/>
              <a:ext cx="1461019" cy="1022666"/>
            </a:xfrm>
            <a:prstGeom prst="roundRect">
              <a:avLst>
                <a:gd name="adj" fmla="val 16670"/>
              </a:avLst>
            </a:prstGeom>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8" name="Rettangolo 7"/>
            <p:cNvSpPr/>
            <p:nvPr/>
          </p:nvSpPr>
          <p:spPr>
            <a:xfrm>
              <a:off x="649590" y="68956"/>
              <a:ext cx="1361157" cy="9228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it-IT" sz="2500" dirty="0"/>
                <a:t>F</a:t>
              </a:r>
              <a:r>
                <a:rPr lang="it-IT" sz="2500" kern="1200" dirty="0" smtClean="0"/>
                <a:t>ase 3</a:t>
              </a:r>
              <a:endParaRPr lang="it-IT" sz="2500" kern="1200" dirty="0"/>
            </a:p>
          </p:txBody>
        </p:sp>
      </p:grpSp>
      <p:sp>
        <p:nvSpPr>
          <p:cNvPr id="14" name="Rettangolo 13"/>
          <p:cNvSpPr/>
          <p:nvPr/>
        </p:nvSpPr>
        <p:spPr>
          <a:xfrm>
            <a:off x="2067124" y="1980128"/>
            <a:ext cx="6753348" cy="584775"/>
          </a:xfrm>
          <a:prstGeom prst="rect">
            <a:avLst/>
          </a:prstGeom>
        </p:spPr>
        <p:txBody>
          <a:bodyPr wrap="square">
            <a:spAutoFit/>
          </a:bodyPr>
          <a:lstStyle/>
          <a:p>
            <a:pPr lvl="0"/>
            <a:r>
              <a:rPr lang="es-ES" sz="1600" b="1" dirty="0" smtClean="0"/>
              <a:t>Fase de evaluación al final del proceso de formación</a:t>
            </a:r>
            <a:endParaRPr lang="it-IT" sz="1600" b="1" dirty="0" smtClean="0"/>
          </a:p>
          <a:p>
            <a:pPr lvl="0"/>
            <a:r>
              <a:rPr lang="it-IT" sz="1600" dirty="0" smtClean="0"/>
              <a:t>Sesión final para comentar los resultados de los cuestionarios</a:t>
            </a:r>
          </a:p>
        </p:txBody>
      </p:sp>
      <p:graphicFrame>
        <p:nvGraphicFramePr>
          <p:cNvPr id="12" name="Tabella 11"/>
          <p:cNvGraphicFramePr>
            <a:graphicFrameLocks noGrp="1"/>
          </p:cNvGraphicFramePr>
          <p:nvPr>
            <p:extLst>
              <p:ext uri="{D42A27DB-BD31-4B8C-83A1-F6EECF244321}">
                <p14:modId xmlns:p14="http://schemas.microsoft.com/office/powerpoint/2010/main" val="2005061584"/>
              </p:ext>
            </p:extLst>
          </p:nvPr>
        </p:nvGraphicFramePr>
        <p:xfrm>
          <a:off x="344387" y="3068960"/>
          <a:ext cx="8064896" cy="1924288"/>
        </p:xfrm>
        <a:graphic>
          <a:graphicData uri="http://schemas.openxmlformats.org/drawingml/2006/table">
            <a:tbl>
              <a:tblPr firstRow="1" bandRow="1">
                <a:tableStyleId>{0E3FDE45-AF77-4B5C-9715-49D594BDF05E}</a:tableStyleId>
              </a:tblPr>
              <a:tblGrid>
                <a:gridCol w="626635"/>
                <a:gridCol w="939953"/>
                <a:gridCol w="3113932"/>
                <a:gridCol w="1977479"/>
                <a:gridCol w="1406897"/>
              </a:tblGrid>
              <a:tr h="370840">
                <a:tc>
                  <a:txBody>
                    <a:bodyPr/>
                    <a:lstStyle/>
                    <a:p>
                      <a:pPr algn="l"/>
                      <a:r>
                        <a:rPr lang="it-IT" sz="1400" b="0" dirty="0" smtClean="0"/>
                        <a:t>PASO</a:t>
                      </a:r>
                      <a:endParaRPr lang="it-IT" sz="1400" b="0" dirty="0"/>
                    </a:p>
                  </a:txBody>
                  <a:tcPr/>
                </a:tc>
                <a:tc>
                  <a:txBody>
                    <a:bodyPr/>
                    <a:lstStyle/>
                    <a:p>
                      <a:endParaRPr lang="it-IT" sz="1400" b="0" dirty="0"/>
                    </a:p>
                  </a:txBody>
                  <a:tcPr/>
                </a:tc>
                <a:tc>
                  <a:txBody>
                    <a:bodyPr/>
                    <a:lstStyle/>
                    <a:p>
                      <a:r>
                        <a:rPr lang="it-IT" sz="1400" b="0" dirty="0" smtClean="0"/>
                        <a:t>CONTENIDOS</a:t>
                      </a:r>
                      <a:endParaRPr lang="it-IT" sz="1400" b="0" dirty="0"/>
                    </a:p>
                  </a:txBody>
                  <a:tcPr/>
                </a:tc>
                <a:tc>
                  <a:txBody>
                    <a:bodyPr/>
                    <a:lstStyle/>
                    <a:p>
                      <a:r>
                        <a:rPr lang="it-IT" sz="1400" b="0" dirty="0" smtClean="0"/>
                        <a:t>INSTRUMENTOS</a:t>
                      </a:r>
                      <a:endParaRPr lang="it-IT" sz="1400" b="0" dirty="0"/>
                    </a:p>
                  </a:txBody>
                  <a:tcPr/>
                </a:tc>
                <a:tc>
                  <a:txBody>
                    <a:bodyPr/>
                    <a:lstStyle/>
                    <a:p>
                      <a:r>
                        <a:rPr lang="it-IT" sz="1400" b="0" dirty="0" smtClean="0"/>
                        <a:t>METODOLOGÍA</a:t>
                      </a:r>
                      <a:endParaRPr lang="it-IT" sz="1400" b="0" dirty="0"/>
                    </a:p>
                  </a:txBody>
                  <a:tcPr>
                    <a:solidFill>
                      <a:srgbClr val="FFFFFF">
                        <a:alpha val="67000"/>
                      </a:srgbClr>
                    </a:solidFill>
                  </a:tcPr>
                </a:tc>
              </a:tr>
              <a:tr h="633968">
                <a:tc rowSpan="3">
                  <a:txBody>
                    <a:bodyPr/>
                    <a:lstStyle/>
                    <a:p>
                      <a:pPr algn="l"/>
                      <a:r>
                        <a:rPr lang="it-IT" sz="1500" b="0" dirty="0" smtClean="0"/>
                        <a:t>D</a:t>
                      </a:r>
                    </a:p>
                    <a:p>
                      <a:endParaRPr lang="it-IT" sz="1500" b="0" dirty="0"/>
                    </a:p>
                  </a:txBody>
                  <a:tcPr/>
                </a:tc>
                <a:tc>
                  <a:txBody>
                    <a:bodyPr/>
                    <a:lstStyle/>
                    <a:p>
                      <a:pPr marL="0" lvl="0" indent="0">
                        <a:buFont typeface="Arial"/>
                        <a:buNone/>
                      </a:pPr>
                      <a:r>
                        <a:rPr lang="it-IT" sz="1500" b="0" baseline="0" dirty="0" smtClean="0">
                          <a:solidFill>
                            <a:srgbClr val="000000"/>
                          </a:solidFill>
                        </a:rPr>
                        <a:t>30 min</a:t>
                      </a:r>
                    </a:p>
                  </a:txBody>
                  <a:tcPr/>
                </a:tc>
                <a:tc>
                  <a:txBody>
                    <a:bodyPr/>
                    <a:lstStyle/>
                    <a:p>
                      <a:pPr marL="0" lvl="0" indent="0">
                        <a:buFont typeface="Arial"/>
                        <a:buNone/>
                      </a:pPr>
                      <a:r>
                        <a:rPr lang="it-IT" sz="1500" b="0" dirty="0" smtClean="0">
                          <a:solidFill>
                            <a:srgbClr val="000000"/>
                          </a:solidFill>
                        </a:rPr>
                        <a:t>Proceso de formación</a:t>
                      </a:r>
                    </a:p>
                    <a:p>
                      <a:pPr marL="0" lvl="0" indent="0">
                        <a:buFont typeface="Arial"/>
                        <a:buNone/>
                      </a:pPr>
                      <a:endParaRPr lang="it-IT" sz="1500" b="0" dirty="0" smtClean="0">
                        <a:solidFill>
                          <a:srgbClr val="000000"/>
                        </a:solidFill>
                      </a:endParaRPr>
                    </a:p>
                  </a:txBody>
                  <a:tcPr/>
                </a:tc>
                <a:tc rowSpan="3">
                  <a:txBody>
                    <a:bodyPr/>
                    <a:lstStyle/>
                    <a:p>
                      <a:pPr marL="285750" marR="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sz="1500" noProof="0" dirty="0" smtClean="0"/>
                        <a:t>Entrevista</a:t>
                      </a:r>
                      <a:r>
                        <a:rPr lang="es-ES" sz="1500" baseline="0" noProof="0" dirty="0" smtClean="0"/>
                        <a:t> </a:t>
                      </a:r>
                      <a:r>
                        <a:rPr lang="es-ES" sz="1500" baseline="0" noProof="0" dirty="0" err="1" smtClean="0"/>
                        <a:t>semi</a:t>
                      </a:r>
                      <a:r>
                        <a:rPr lang="es-ES" sz="1500" baseline="0" noProof="0" dirty="0" smtClean="0"/>
                        <a:t>-estructurada</a:t>
                      </a:r>
                      <a:endParaRPr lang="es-ES" sz="1500" noProof="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500" dirty="0" smtClean="0"/>
                        <a:t>Presencial o virtual</a:t>
                      </a:r>
                    </a:p>
                  </a:txBody>
                  <a:tcPr>
                    <a:solidFill>
                      <a:srgbClr val="FFFFFF">
                        <a:alpha val="67000"/>
                      </a:srgbClr>
                    </a:solidFill>
                  </a:tcPr>
                </a:tc>
              </a:tr>
              <a:tr h="370840">
                <a:tc vMerge="1">
                  <a:txBody>
                    <a:bodyPr/>
                    <a:lstStyle/>
                    <a:p>
                      <a:endParaRPr lang="it-IT" sz="1500" b="0" dirty="0"/>
                    </a:p>
                  </a:txBody>
                  <a:tcPr/>
                </a:tc>
                <a:tc>
                  <a:txBody>
                    <a:bodyPr/>
                    <a:lstStyle/>
                    <a:p>
                      <a:pPr marL="0" lvl="0" indent="0">
                        <a:buFont typeface="Arial"/>
                        <a:buNone/>
                      </a:pPr>
                      <a:r>
                        <a:rPr lang="it-IT" sz="1500" b="0" baseline="0" dirty="0" smtClean="0">
                          <a:solidFill>
                            <a:srgbClr val="000000"/>
                          </a:solidFill>
                        </a:rPr>
                        <a:t>20 min</a:t>
                      </a:r>
                    </a:p>
                    <a:p>
                      <a:pPr marL="0" lvl="0" indent="0">
                        <a:buFont typeface="Arial"/>
                        <a:buNone/>
                      </a:pPr>
                      <a:endParaRPr lang="it-IT" sz="1500" b="0" baseline="0" dirty="0" smtClean="0">
                        <a:solidFill>
                          <a:srgbClr val="000000"/>
                        </a:solidFill>
                      </a:endParaRPr>
                    </a:p>
                  </a:txBody>
                  <a:tcPr/>
                </a:tc>
                <a:tc>
                  <a:txBody>
                    <a:bodyPr/>
                    <a:lstStyle/>
                    <a:p>
                      <a:pPr marL="0" lvl="0" indent="0">
                        <a:buFont typeface="Arial"/>
                        <a:buNone/>
                      </a:pPr>
                      <a:r>
                        <a:rPr lang="it-IT" sz="1500" b="0" baseline="0" dirty="0" smtClean="0">
                          <a:solidFill>
                            <a:srgbClr val="000000"/>
                          </a:solidFill>
                        </a:rPr>
                        <a:t>Sugerencias para futuras iniciativas</a:t>
                      </a:r>
                    </a:p>
                  </a:txBody>
                  <a:tcPr/>
                </a:tc>
                <a:tc vMerge="1">
                  <a:txBody>
                    <a:bodyPr/>
                    <a:lstStyle/>
                    <a:p>
                      <a:pPr marL="0" indent="0">
                        <a:buFont typeface="Arial"/>
                        <a:buNone/>
                      </a:pPr>
                      <a:endParaRPr lang="it-IT" sz="1500" b="0" dirty="0" smtClean="0"/>
                    </a:p>
                  </a:txBody>
                  <a:tcPr/>
                </a:tc>
                <a:tc>
                  <a:txBody>
                    <a:bodyPr/>
                    <a:lstStyle/>
                    <a:p>
                      <a:endParaRPr lang="it-IT" sz="1500" b="0" dirty="0"/>
                    </a:p>
                  </a:txBody>
                  <a:tcPr>
                    <a:solidFill>
                      <a:srgbClr val="FFFFFF">
                        <a:alpha val="67000"/>
                      </a:srgbClr>
                    </a:solidFill>
                  </a:tcPr>
                </a:tc>
              </a:tr>
              <a:tr h="370840">
                <a:tc vMerge="1">
                  <a:txBody>
                    <a:bodyPr/>
                    <a:lstStyle/>
                    <a:p>
                      <a:endParaRPr lang="it-IT" sz="1500" b="0" dirty="0"/>
                    </a:p>
                  </a:txBody>
                  <a:tcPr/>
                </a:tc>
                <a:tc>
                  <a:txBody>
                    <a:bodyPr/>
                    <a:lstStyle/>
                    <a:p>
                      <a:pPr marL="0" lvl="0" indent="0">
                        <a:buFont typeface="Arial"/>
                        <a:buNone/>
                      </a:pPr>
                      <a:r>
                        <a:rPr lang="it-IT" sz="1500" b="0" baseline="0" dirty="0" smtClean="0">
                          <a:solidFill>
                            <a:srgbClr val="000000"/>
                          </a:solidFill>
                        </a:rPr>
                        <a:t>20 min</a:t>
                      </a:r>
                    </a:p>
                  </a:txBody>
                  <a:tcPr/>
                </a:tc>
                <a:tc>
                  <a:txBody>
                    <a:bodyPr/>
                    <a:lstStyle/>
                    <a:p>
                      <a:pPr marL="0" lvl="0" indent="0">
                        <a:buFont typeface="Arial"/>
                        <a:buNone/>
                      </a:pPr>
                      <a:r>
                        <a:rPr lang="it-IT" sz="1500" b="0" baseline="0" dirty="0" smtClean="0">
                          <a:solidFill>
                            <a:srgbClr val="000000"/>
                          </a:solidFill>
                        </a:rPr>
                        <a:t>Consideraciones finales</a:t>
                      </a:r>
                    </a:p>
                  </a:txBody>
                  <a:tcPr/>
                </a:tc>
                <a:tc vMerge="1">
                  <a:txBody>
                    <a:bodyPr/>
                    <a:lstStyle/>
                    <a:p>
                      <a:pPr marL="0" indent="0">
                        <a:buFont typeface="Arial"/>
                        <a:buNone/>
                      </a:pPr>
                      <a:endParaRPr lang="it-IT" sz="1500" b="0" dirty="0" smtClean="0"/>
                    </a:p>
                  </a:txBody>
                  <a:tcPr/>
                </a:tc>
                <a:tc>
                  <a:txBody>
                    <a:bodyPr/>
                    <a:lstStyle/>
                    <a:p>
                      <a:endParaRPr lang="it-IT" sz="1500" b="0" dirty="0"/>
                    </a:p>
                  </a:txBody>
                  <a:tcPr>
                    <a:solidFill>
                      <a:srgbClr val="FFFFFF">
                        <a:alpha val="67000"/>
                      </a:srgbClr>
                    </a:solidFill>
                  </a:tcPr>
                </a:tc>
              </a:tr>
            </a:tbl>
          </a:graphicData>
        </a:graphic>
      </p:graphicFrame>
    </p:spTree>
    <p:extLst>
      <p:ext uri="{BB962C8B-B14F-4D97-AF65-F5344CB8AC3E}">
        <p14:creationId xmlns:p14="http://schemas.microsoft.com/office/powerpoint/2010/main" val="4707369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51520" y="188640"/>
            <a:ext cx="7056784" cy="504056"/>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S" sz="2800" b="1" dirty="0" smtClean="0"/>
              <a:t>Para conseguir los objetivos perseguidos</a:t>
            </a:r>
            <a:r>
              <a:rPr lang="en-GB" sz="2800" b="1" dirty="0" smtClean="0"/>
              <a:t>:</a:t>
            </a:r>
            <a:endParaRPr lang="en-GB" sz="2800" dirty="0"/>
          </a:p>
        </p:txBody>
      </p:sp>
      <p:sp>
        <p:nvSpPr>
          <p:cNvPr id="6" name="Espace réservé du contenu 2"/>
          <p:cNvSpPr txBox="1">
            <a:spLocks/>
          </p:cNvSpPr>
          <p:nvPr/>
        </p:nvSpPr>
        <p:spPr>
          <a:xfrm>
            <a:off x="251520" y="836712"/>
            <a:ext cx="8208912" cy="576064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it-IT" sz="2000" dirty="0" smtClean="0">
                <a:solidFill>
                  <a:schemeClr val="tx1"/>
                </a:solidFill>
                <a:cs typeface="Trebuchet MS"/>
              </a:rPr>
              <a:t>Dos programas de formación diferenciados con distintos grupos destinatarios:</a:t>
            </a:r>
          </a:p>
          <a:p>
            <a:pPr lvl="1">
              <a:buClr>
                <a:schemeClr val="accent2"/>
              </a:buClr>
            </a:pPr>
            <a:r>
              <a:rPr lang="it-IT" sz="2000" b="1" dirty="0" smtClean="0">
                <a:solidFill>
                  <a:schemeClr val="accent2"/>
                </a:solidFill>
                <a:cs typeface="Trebuchet MS"/>
              </a:rPr>
              <a:t>RUTA A: </a:t>
            </a:r>
            <a:r>
              <a:rPr lang="it-IT" sz="2000" b="1" dirty="0" smtClean="0">
                <a:cs typeface="Trebuchet MS"/>
              </a:rPr>
              <a:t>del socio del proyecto al socio asociado*</a:t>
            </a:r>
          </a:p>
          <a:p>
            <a:pPr lvl="1">
              <a:buClrTx/>
            </a:pPr>
            <a:r>
              <a:rPr lang="it-IT" sz="2000" b="1" dirty="0" smtClean="0">
                <a:solidFill>
                  <a:srgbClr val="72A528"/>
                </a:solidFill>
                <a:cs typeface="Trebuchet MS"/>
              </a:rPr>
              <a:t>RUTA B:  </a:t>
            </a:r>
            <a:r>
              <a:rPr lang="it-IT" sz="2000" b="1" dirty="0" smtClean="0">
                <a:cs typeface="Trebuchet MS"/>
              </a:rPr>
              <a:t>del socio asociado al usuario final** </a:t>
            </a:r>
          </a:p>
          <a:p>
            <a:pPr marL="457200" lvl="1" indent="0">
              <a:buClrTx/>
              <a:buNone/>
            </a:pPr>
            <a:endParaRPr lang="it-IT" sz="1800" b="1" dirty="0" smtClean="0">
              <a:cs typeface="Trebuchet MS"/>
            </a:endParaRPr>
          </a:p>
          <a:p>
            <a:pPr marL="342900" lvl="1" indent="-342900">
              <a:buFont typeface="Wingdings" panose="05000000000000000000" pitchFamily="2" charset="2"/>
              <a:buChar char="§"/>
            </a:pPr>
            <a:r>
              <a:rPr lang="es-ES" sz="2000" dirty="0" smtClean="0">
                <a:solidFill>
                  <a:schemeClr val="tx1"/>
                </a:solidFill>
                <a:cs typeface="Trebuchet MS"/>
              </a:rPr>
              <a:t>Idioma utilizado: lengua de los socios del proyecto</a:t>
            </a:r>
          </a:p>
          <a:p>
            <a:pPr marL="342900" lvl="1" indent="-342900">
              <a:buFont typeface="Wingdings" panose="05000000000000000000" pitchFamily="2" charset="2"/>
              <a:buChar char="§"/>
            </a:pPr>
            <a:r>
              <a:rPr lang="it-IT" sz="2000" dirty="0" smtClean="0">
                <a:solidFill>
                  <a:schemeClr val="tx1"/>
                </a:solidFill>
                <a:cs typeface="Trebuchet MS"/>
              </a:rPr>
              <a:t>Característica: obligatorio para los socios asociados y usuarios finales </a:t>
            </a:r>
          </a:p>
          <a:p>
            <a:pPr marL="342900" lvl="1" indent="-342900">
              <a:buFont typeface="Wingdings" panose="05000000000000000000" pitchFamily="2" charset="2"/>
              <a:buChar char="§"/>
            </a:pPr>
            <a:r>
              <a:rPr lang="it-IT" sz="2000" dirty="0" smtClean="0">
                <a:solidFill>
                  <a:schemeClr val="tx1"/>
                </a:solidFill>
                <a:cs typeface="Trebuchet MS"/>
              </a:rPr>
              <a:t>Equipamiento/herramientas: </a:t>
            </a:r>
            <a:r>
              <a:rPr lang="es-ES" sz="2000" dirty="0" smtClean="0">
                <a:solidFill>
                  <a:schemeClr val="tx1"/>
                </a:solidFill>
                <a:cs typeface="Trebuchet MS"/>
              </a:rPr>
              <a:t>pizarra/PC/conexión</a:t>
            </a:r>
            <a:r>
              <a:rPr lang="en-US" sz="2000" dirty="0" smtClean="0">
                <a:solidFill>
                  <a:schemeClr val="tx1"/>
                </a:solidFill>
                <a:cs typeface="Trebuchet MS"/>
              </a:rPr>
              <a:t> a Internet/</a:t>
            </a:r>
            <a:r>
              <a:rPr lang="es-ES" sz="2000" dirty="0" smtClean="0">
                <a:solidFill>
                  <a:schemeClr val="tx1"/>
                </a:solidFill>
                <a:cs typeface="Trebuchet MS"/>
              </a:rPr>
              <a:t>cuestionarios/presentaciones</a:t>
            </a:r>
            <a:r>
              <a:rPr lang="en-US" sz="2000" dirty="0" smtClean="0">
                <a:solidFill>
                  <a:schemeClr val="tx1"/>
                </a:solidFill>
                <a:cs typeface="Trebuchet MS"/>
              </a:rPr>
              <a:t> en PowerPoint</a:t>
            </a:r>
            <a:endParaRPr lang="en-US" sz="2000" dirty="0">
              <a:solidFill>
                <a:schemeClr val="tx1"/>
              </a:solidFill>
              <a:cs typeface="Trebuchet MS"/>
            </a:endParaRPr>
          </a:p>
          <a:p>
            <a:pPr marL="0" lvl="1" indent="0" algn="just">
              <a:buNone/>
            </a:pPr>
            <a:endParaRPr lang="en-US" sz="300" dirty="0" smtClean="0">
              <a:solidFill>
                <a:schemeClr val="tx1"/>
              </a:solidFill>
              <a:cs typeface="Trebuchet MS"/>
            </a:endParaRPr>
          </a:p>
          <a:p>
            <a:pPr marL="0" lvl="1" indent="0" algn="just">
              <a:buNone/>
            </a:pPr>
            <a:r>
              <a:rPr lang="en-US" i="1" dirty="0" smtClean="0">
                <a:solidFill>
                  <a:schemeClr val="tx1"/>
                </a:solidFill>
                <a:cs typeface="Trebuchet MS"/>
              </a:rPr>
              <a:t>Nota:</a:t>
            </a:r>
            <a:endParaRPr lang="en-US" i="1" dirty="0">
              <a:solidFill>
                <a:schemeClr val="tx1"/>
              </a:solidFill>
              <a:cs typeface="Trebuchet MS"/>
            </a:endParaRPr>
          </a:p>
          <a:p>
            <a:pPr marL="342900" lvl="1" indent="-342900" algn="just">
              <a:buFont typeface="Wingdings" panose="05000000000000000000" pitchFamily="2" charset="2"/>
              <a:buChar char="§"/>
            </a:pPr>
            <a:r>
              <a:rPr lang="en-US" dirty="0" smtClean="0">
                <a:solidFill>
                  <a:schemeClr val="tx1"/>
                </a:solidFill>
                <a:cs typeface="Trebuchet MS"/>
              </a:rPr>
              <a:t>El socio </a:t>
            </a:r>
            <a:r>
              <a:rPr lang="es-ES" dirty="0" smtClean="0">
                <a:solidFill>
                  <a:schemeClr val="tx1"/>
                </a:solidFill>
                <a:cs typeface="Trebuchet MS"/>
              </a:rPr>
              <a:t>asociado* es el centro de formación</a:t>
            </a:r>
            <a:r>
              <a:rPr lang="en-US" dirty="0" smtClean="0">
                <a:solidFill>
                  <a:schemeClr val="tx1"/>
                </a:solidFill>
                <a:cs typeface="Trebuchet MS"/>
              </a:rPr>
              <a:t>. Los </a:t>
            </a:r>
            <a:r>
              <a:rPr lang="es-ES" dirty="0" smtClean="0">
                <a:solidFill>
                  <a:schemeClr val="tx1"/>
                </a:solidFill>
                <a:cs typeface="Trebuchet MS"/>
              </a:rPr>
              <a:t>usuarios</a:t>
            </a:r>
            <a:r>
              <a:rPr lang="en-US" dirty="0" smtClean="0">
                <a:solidFill>
                  <a:schemeClr val="tx1"/>
                </a:solidFill>
                <a:cs typeface="Trebuchet MS"/>
              </a:rPr>
              <a:t> finales** </a:t>
            </a:r>
            <a:r>
              <a:rPr lang="es-ES" dirty="0" smtClean="0">
                <a:solidFill>
                  <a:schemeClr val="tx1"/>
                </a:solidFill>
                <a:cs typeface="Trebuchet MS"/>
              </a:rPr>
              <a:t>son los participantes en acciones de movilidad</a:t>
            </a:r>
          </a:p>
          <a:p>
            <a:pPr marL="342900" lvl="1" indent="-342900" algn="just">
              <a:buFont typeface="Wingdings" panose="05000000000000000000" pitchFamily="2" charset="2"/>
              <a:buChar char="§"/>
            </a:pPr>
            <a:r>
              <a:rPr lang="en-US" dirty="0" smtClean="0">
                <a:solidFill>
                  <a:schemeClr val="tx1"/>
                </a:solidFill>
                <a:cs typeface="Trebuchet MS"/>
              </a:rPr>
              <a:t>En la RUTA A, </a:t>
            </a:r>
            <a:r>
              <a:rPr lang="es-ES" dirty="0" smtClean="0">
                <a:solidFill>
                  <a:schemeClr val="tx1"/>
                </a:solidFill>
                <a:cs typeface="Trebuchet MS"/>
              </a:rPr>
              <a:t>el centro de formación forma al socio asociado</a:t>
            </a:r>
            <a:r>
              <a:rPr lang="en-US" dirty="0" smtClean="0">
                <a:solidFill>
                  <a:schemeClr val="tx1"/>
                </a:solidFill>
                <a:cs typeface="Trebuchet MS"/>
              </a:rPr>
              <a:t>; en la RUTA B, </a:t>
            </a:r>
            <a:r>
              <a:rPr lang="es-ES" dirty="0" smtClean="0">
                <a:solidFill>
                  <a:schemeClr val="tx1"/>
                </a:solidFill>
                <a:cs typeface="Trebuchet MS"/>
              </a:rPr>
              <a:t>el socio asociado forma al usuario final</a:t>
            </a:r>
          </a:p>
          <a:p>
            <a:pPr marL="342900" lvl="1" indent="-342900" algn="just">
              <a:buFont typeface="Wingdings" panose="05000000000000000000" pitchFamily="2" charset="2"/>
              <a:buChar char="§"/>
            </a:pPr>
            <a:endParaRPr lang="it-IT" sz="2000" dirty="0">
              <a:solidFill>
                <a:schemeClr val="tx1"/>
              </a:solidFill>
              <a:cs typeface="Trebuchet MS"/>
            </a:endParaRPr>
          </a:p>
        </p:txBody>
      </p:sp>
    </p:spTree>
    <p:extLst>
      <p:ext uri="{BB962C8B-B14F-4D97-AF65-F5344CB8AC3E}">
        <p14:creationId xmlns:p14="http://schemas.microsoft.com/office/powerpoint/2010/main" val="1877617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anim calcmode="lin" valueType="num">
                                      <p:cBhvr>
                                        <p:cTn id="1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1000"/>
                                        <p:tgtEl>
                                          <p:spTgt spid="6">
                                            <p:txEl>
                                              <p:pRg st="4" end="4"/>
                                            </p:txEl>
                                          </p:spTgt>
                                        </p:tgtEl>
                                      </p:cBhvr>
                                    </p:animEffect>
                                    <p:anim calcmode="lin" valueType="num">
                                      <p:cBhvr>
                                        <p:cTn id="23"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1000"/>
                                        <p:tgtEl>
                                          <p:spTgt spid="6">
                                            <p:txEl>
                                              <p:pRg st="5" end="5"/>
                                            </p:txEl>
                                          </p:spTgt>
                                        </p:tgtEl>
                                      </p:cBhvr>
                                    </p:animEffect>
                                    <p:anim calcmode="lin" valueType="num">
                                      <p:cBhvr>
                                        <p:cTn id="28"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fade">
                                      <p:cBhvr>
                                        <p:cTn id="32" dur="1000"/>
                                        <p:tgtEl>
                                          <p:spTgt spid="6">
                                            <p:txEl>
                                              <p:pRg st="6" end="6"/>
                                            </p:txEl>
                                          </p:spTgt>
                                        </p:tgtEl>
                                      </p:cBhvr>
                                    </p:animEffect>
                                    <p:anim calcmode="lin" valueType="num">
                                      <p:cBhvr>
                                        <p:cTn id="33"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6">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1000"/>
                                        <p:tgtEl>
                                          <p:spTgt spid="6">
                                            <p:txEl>
                                              <p:pRg st="8" end="8"/>
                                            </p:txEl>
                                          </p:spTgt>
                                        </p:tgtEl>
                                      </p:cBhvr>
                                    </p:animEffect>
                                    <p:anim calcmode="lin" valueType="num">
                                      <p:cBhvr>
                                        <p:cTn id="38"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39" dur="1000" fill="hold"/>
                                        <p:tgtEl>
                                          <p:spTgt spid="6">
                                            <p:txEl>
                                              <p:pRg st="8" end="8"/>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txEl>
                                              <p:pRg st="9" end="9"/>
                                            </p:txEl>
                                          </p:spTgt>
                                        </p:tgtEl>
                                        <p:attrNameLst>
                                          <p:attrName>style.visibility</p:attrName>
                                        </p:attrNameLst>
                                      </p:cBhvr>
                                      <p:to>
                                        <p:strVal val="visible"/>
                                      </p:to>
                                    </p:set>
                                    <p:animEffect transition="in" filter="fade">
                                      <p:cBhvr>
                                        <p:cTn id="42" dur="1000"/>
                                        <p:tgtEl>
                                          <p:spTgt spid="6">
                                            <p:txEl>
                                              <p:pRg st="9" end="9"/>
                                            </p:txEl>
                                          </p:spTgt>
                                        </p:tgtEl>
                                      </p:cBhvr>
                                    </p:animEffect>
                                    <p:anim calcmode="lin" valueType="num">
                                      <p:cBhvr>
                                        <p:cTn id="43"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9" end="9"/>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10" end="10"/>
                                            </p:txEl>
                                          </p:spTgt>
                                        </p:tgtEl>
                                        <p:attrNameLst>
                                          <p:attrName>style.visibility</p:attrName>
                                        </p:attrNameLst>
                                      </p:cBhvr>
                                      <p:to>
                                        <p:strVal val="visible"/>
                                      </p:to>
                                    </p:set>
                                    <p:animEffect transition="in" filter="fade">
                                      <p:cBhvr>
                                        <p:cTn id="47" dur="1000"/>
                                        <p:tgtEl>
                                          <p:spTgt spid="6">
                                            <p:txEl>
                                              <p:pRg st="10" end="10"/>
                                            </p:txEl>
                                          </p:spTgt>
                                        </p:tgtEl>
                                      </p:cBhvr>
                                    </p:animEffect>
                                    <p:anim calcmode="lin" valueType="num">
                                      <p:cBhvr>
                                        <p:cTn id="48"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49" dur="1000" fill="hold"/>
                                        <p:tgtEl>
                                          <p:spTgt spid="6">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0409" y="133278"/>
            <a:ext cx="7848872" cy="504056"/>
          </a:xfrm>
        </p:spPr>
        <p:txBody>
          <a:bodyPr>
            <a:noAutofit/>
          </a:bodyPr>
          <a:lstStyle/>
          <a:p>
            <a:pPr>
              <a:lnSpc>
                <a:spcPct val="90000"/>
              </a:lnSpc>
            </a:pPr>
            <a:r>
              <a:rPr lang="es-ES" sz="2800" b="1" spc="-80" dirty="0" smtClean="0"/>
              <a:t>Secuencia cronológica del proceso formativo</a:t>
            </a:r>
            <a:endParaRPr lang="es-ES" sz="2800" spc="-80" dirty="0"/>
          </a:p>
        </p:txBody>
      </p:sp>
      <p:sp>
        <p:nvSpPr>
          <p:cNvPr id="3" name="Rettangolo 2"/>
          <p:cNvSpPr/>
          <p:nvPr/>
        </p:nvSpPr>
        <p:spPr>
          <a:xfrm>
            <a:off x="107504" y="1268760"/>
            <a:ext cx="2808312" cy="5328592"/>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Rettangolo 5"/>
          <p:cNvSpPr/>
          <p:nvPr/>
        </p:nvSpPr>
        <p:spPr>
          <a:xfrm>
            <a:off x="2915816" y="1268760"/>
            <a:ext cx="2664296" cy="5328592"/>
          </a:xfrm>
          <a:prstGeom prst="rect">
            <a:avLst/>
          </a:prstGeom>
          <a:solidFill>
            <a:schemeClr val="accent6">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Rettangolo 6"/>
          <p:cNvSpPr/>
          <p:nvPr/>
        </p:nvSpPr>
        <p:spPr>
          <a:xfrm>
            <a:off x="5580112" y="1268760"/>
            <a:ext cx="2448272" cy="5328592"/>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aphicFrame>
        <p:nvGraphicFramePr>
          <p:cNvPr id="29" name="Diagramma 28"/>
          <p:cNvGraphicFramePr/>
          <p:nvPr>
            <p:extLst>
              <p:ext uri="{D42A27DB-BD31-4B8C-83A1-F6EECF244321}">
                <p14:modId xmlns:p14="http://schemas.microsoft.com/office/powerpoint/2010/main" val="1021928568"/>
              </p:ext>
            </p:extLst>
          </p:nvPr>
        </p:nvGraphicFramePr>
        <p:xfrm>
          <a:off x="191120" y="2060848"/>
          <a:ext cx="9997504"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asellaDiTesto 3"/>
          <p:cNvSpPr txBox="1"/>
          <p:nvPr/>
        </p:nvSpPr>
        <p:spPr>
          <a:xfrm>
            <a:off x="234779" y="1264839"/>
            <a:ext cx="2122697" cy="800219"/>
          </a:xfrm>
          <a:prstGeom prst="rect">
            <a:avLst/>
          </a:prstGeom>
          <a:noFill/>
        </p:spPr>
        <p:txBody>
          <a:bodyPr wrap="none" rtlCol="0">
            <a:spAutoFit/>
          </a:bodyPr>
          <a:lstStyle/>
          <a:p>
            <a:r>
              <a:rPr lang="en-GB" b="1" dirty="0" smtClean="0">
                <a:solidFill>
                  <a:schemeClr val="accent2"/>
                </a:solidFill>
              </a:rPr>
              <a:t>RUTA A </a:t>
            </a:r>
            <a:r>
              <a:rPr lang="en-GB" sz="1400" b="1" dirty="0" smtClean="0">
                <a:solidFill>
                  <a:schemeClr val="accent2"/>
                </a:solidFill>
              </a:rPr>
              <a:t/>
            </a:r>
            <a:br>
              <a:rPr lang="en-GB" sz="1400" b="1" dirty="0" smtClean="0">
                <a:solidFill>
                  <a:schemeClr val="accent2"/>
                </a:solidFill>
              </a:rPr>
            </a:br>
            <a:r>
              <a:rPr lang="es-ES" sz="1400" b="1" i="1" dirty="0" smtClean="0">
                <a:solidFill>
                  <a:schemeClr val="accent2"/>
                </a:solidFill>
              </a:rPr>
              <a:t>del socio del proyecto </a:t>
            </a:r>
          </a:p>
          <a:p>
            <a:r>
              <a:rPr lang="es-ES" sz="1400" b="1" i="1" dirty="0" smtClean="0">
                <a:solidFill>
                  <a:schemeClr val="accent2"/>
                </a:solidFill>
              </a:rPr>
              <a:t>al socio asociado</a:t>
            </a:r>
            <a:endParaRPr lang="es-ES" sz="1400" i="1" dirty="0">
              <a:solidFill>
                <a:schemeClr val="accent2"/>
              </a:solidFill>
            </a:endParaRPr>
          </a:p>
        </p:txBody>
      </p:sp>
      <p:sp>
        <p:nvSpPr>
          <p:cNvPr id="9" name="CasellaDiTesto 8"/>
          <p:cNvSpPr txBox="1"/>
          <p:nvPr/>
        </p:nvSpPr>
        <p:spPr>
          <a:xfrm>
            <a:off x="2910818" y="1268759"/>
            <a:ext cx="2458268" cy="800219"/>
          </a:xfrm>
          <a:prstGeom prst="rect">
            <a:avLst/>
          </a:prstGeom>
          <a:noFill/>
        </p:spPr>
        <p:txBody>
          <a:bodyPr wrap="square" rtlCol="0">
            <a:spAutoFit/>
          </a:bodyPr>
          <a:lstStyle/>
          <a:p>
            <a:r>
              <a:rPr lang="en-GB" b="1" dirty="0" smtClean="0">
                <a:solidFill>
                  <a:srgbClr val="008000"/>
                </a:solidFill>
              </a:rPr>
              <a:t>RUTA B </a:t>
            </a:r>
            <a:br>
              <a:rPr lang="en-GB" b="1" dirty="0" smtClean="0">
                <a:solidFill>
                  <a:srgbClr val="008000"/>
                </a:solidFill>
              </a:rPr>
            </a:br>
            <a:r>
              <a:rPr lang="es-ES" sz="1400" b="1" i="1" dirty="0" smtClean="0">
                <a:solidFill>
                  <a:srgbClr val="008000"/>
                </a:solidFill>
              </a:rPr>
              <a:t>del socio asociado</a:t>
            </a:r>
          </a:p>
          <a:p>
            <a:r>
              <a:rPr lang="es-ES" sz="1400" b="1" i="1" dirty="0" smtClean="0">
                <a:solidFill>
                  <a:srgbClr val="008000"/>
                </a:solidFill>
              </a:rPr>
              <a:t>al usuario final</a:t>
            </a:r>
            <a:endParaRPr lang="es-ES" sz="1400" i="1" dirty="0">
              <a:solidFill>
                <a:srgbClr val="008000"/>
              </a:solidFill>
            </a:endParaRPr>
          </a:p>
        </p:txBody>
      </p:sp>
      <p:sp>
        <p:nvSpPr>
          <p:cNvPr id="10" name="CasellaDiTesto 9"/>
          <p:cNvSpPr txBox="1"/>
          <p:nvPr/>
        </p:nvSpPr>
        <p:spPr>
          <a:xfrm>
            <a:off x="5526384" y="1268758"/>
            <a:ext cx="2068640" cy="800219"/>
          </a:xfrm>
          <a:prstGeom prst="rect">
            <a:avLst/>
          </a:prstGeom>
          <a:noFill/>
        </p:spPr>
        <p:txBody>
          <a:bodyPr wrap="none" rtlCol="0">
            <a:spAutoFit/>
          </a:bodyPr>
          <a:lstStyle/>
          <a:p>
            <a:r>
              <a:rPr lang="en-GB" b="1" dirty="0" smtClean="0">
                <a:solidFill>
                  <a:schemeClr val="accent2"/>
                </a:solidFill>
              </a:rPr>
              <a:t>RUTA A/</a:t>
            </a:r>
            <a:r>
              <a:rPr lang="en-GB" b="1" dirty="0" smtClean="0">
                <a:solidFill>
                  <a:srgbClr val="008000"/>
                </a:solidFill>
              </a:rPr>
              <a:t>RUTA</a:t>
            </a:r>
            <a:r>
              <a:rPr lang="en-GB" b="1" dirty="0" smtClean="0">
                <a:solidFill>
                  <a:schemeClr val="accent2"/>
                </a:solidFill>
              </a:rPr>
              <a:t> </a:t>
            </a:r>
            <a:r>
              <a:rPr lang="en-GB" b="1" dirty="0">
                <a:solidFill>
                  <a:srgbClr val="008000"/>
                </a:solidFill>
              </a:rPr>
              <a:t>B </a:t>
            </a:r>
            <a:r>
              <a:rPr lang="en-GB" b="1" dirty="0">
                <a:solidFill>
                  <a:schemeClr val="accent2"/>
                </a:solidFill>
              </a:rPr>
              <a:t/>
            </a:r>
            <a:br>
              <a:rPr lang="en-GB" b="1" dirty="0">
                <a:solidFill>
                  <a:schemeClr val="accent2"/>
                </a:solidFill>
              </a:rPr>
            </a:br>
            <a:r>
              <a:rPr lang="es-ES" sz="1400" b="1" i="1" dirty="0" smtClean="0">
                <a:solidFill>
                  <a:schemeClr val="accent2"/>
                </a:solidFill>
              </a:rPr>
              <a:t>del socio del proyecto</a:t>
            </a:r>
          </a:p>
          <a:p>
            <a:r>
              <a:rPr lang="es-ES" sz="1400" b="1" i="1" dirty="0" smtClean="0">
                <a:solidFill>
                  <a:schemeClr val="accent2"/>
                </a:solidFill>
              </a:rPr>
              <a:t>al socio asociado</a:t>
            </a:r>
            <a:endParaRPr lang="es-ES" sz="1400" i="1" dirty="0">
              <a:solidFill>
                <a:schemeClr val="accent2"/>
              </a:solidFill>
            </a:endParaRPr>
          </a:p>
        </p:txBody>
      </p:sp>
      <p:sp>
        <p:nvSpPr>
          <p:cNvPr id="5" name="CasellaDiTesto 4"/>
          <p:cNvSpPr txBox="1"/>
          <p:nvPr/>
        </p:nvSpPr>
        <p:spPr>
          <a:xfrm>
            <a:off x="244848" y="2957750"/>
            <a:ext cx="1512168" cy="3323987"/>
          </a:xfrm>
          <a:prstGeom prst="rect">
            <a:avLst/>
          </a:prstGeom>
          <a:noFill/>
        </p:spPr>
        <p:txBody>
          <a:bodyPr wrap="square" rtlCol="0">
            <a:spAutoFit/>
          </a:bodyPr>
          <a:lstStyle/>
          <a:p>
            <a:pPr lvl="0"/>
            <a:r>
              <a:rPr lang="it-IT" sz="1200" b="1" dirty="0" smtClean="0"/>
              <a:t>Formación en: </a:t>
            </a:r>
          </a:p>
          <a:p>
            <a:pPr lvl="0"/>
            <a:endParaRPr lang="it-IT" sz="600" dirty="0"/>
          </a:p>
          <a:p>
            <a:pPr marL="228600" lvl="0" indent="-228600">
              <a:buFont typeface="+mj-lt"/>
              <a:buAutoNum type="arabicPeriod"/>
            </a:pPr>
            <a:r>
              <a:rPr lang="it-IT" sz="1200" dirty="0" smtClean="0"/>
              <a:t>Proyecto SoMExNet</a:t>
            </a:r>
          </a:p>
          <a:p>
            <a:pPr marL="228600" lvl="0" indent="-228600">
              <a:buFont typeface="+mj-lt"/>
              <a:buAutoNum type="arabicPeriod"/>
            </a:pPr>
            <a:endParaRPr lang="it-IT" sz="600" dirty="0" smtClean="0"/>
          </a:p>
          <a:p>
            <a:pPr marL="228600" lvl="0" indent="-228600">
              <a:buFont typeface="+mj-lt"/>
              <a:buAutoNum type="arabicPeriod"/>
            </a:pPr>
            <a:r>
              <a:rPr lang="it-IT" sz="1200" dirty="0" smtClean="0"/>
              <a:t>Aplicación (App)</a:t>
            </a:r>
          </a:p>
          <a:p>
            <a:pPr marL="228600" lvl="0" indent="-228600">
              <a:buFont typeface="+mj-lt"/>
              <a:buAutoNum type="arabicPeriod"/>
            </a:pPr>
            <a:endParaRPr lang="it-IT" sz="600" dirty="0" smtClean="0"/>
          </a:p>
          <a:p>
            <a:pPr marL="228600" lvl="0" indent="-228600">
              <a:buFont typeface="+mj-lt"/>
              <a:buAutoNum type="arabicPeriod"/>
            </a:pPr>
            <a:r>
              <a:rPr lang="es-ES" sz="1200" dirty="0"/>
              <a:t>Herramienta 1 y Herramienta 2 </a:t>
            </a:r>
            <a:r>
              <a:rPr lang="es-ES" sz="1200" dirty="0" smtClean="0"/>
              <a:t>para </a:t>
            </a:r>
            <a:r>
              <a:rPr lang="es-ES" sz="1200" dirty="0"/>
              <a:t>formar a los usuarios finales</a:t>
            </a:r>
          </a:p>
          <a:p>
            <a:pPr marL="228600" lvl="0" indent="-228600">
              <a:buFont typeface="+mj-lt"/>
              <a:buAutoNum type="arabicPeriod"/>
            </a:pPr>
            <a:endParaRPr lang="en-US" sz="600" dirty="0" smtClean="0"/>
          </a:p>
          <a:p>
            <a:pPr marL="228600" lvl="0" indent="-228600">
              <a:buFont typeface="+mj-lt"/>
              <a:buAutoNum type="arabicPeriod"/>
            </a:pPr>
            <a:r>
              <a:rPr lang="es-ES" sz="1200" dirty="0"/>
              <a:t>Evaluación del proceso de la eficacia de las acciones y los herramientas </a:t>
            </a:r>
          </a:p>
        </p:txBody>
      </p:sp>
      <p:sp>
        <p:nvSpPr>
          <p:cNvPr id="13" name="CasellaDiTesto 12"/>
          <p:cNvSpPr txBox="1"/>
          <p:nvPr/>
        </p:nvSpPr>
        <p:spPr>
          <a:xfrm>
            <a:off x="5729932" y="5581689"/>
            <a:ext cx="1938412" cy="923330"/>
          </a:xfrm>
          <a:prstGeom prst="rect">
            <a:avLst/>
          </a:prstGeom>
          <a:noFill/>
        </p:spPr>
        <p:txBody>
          <a:bodyPr wrap="square" rtlCol="0">
            <a:spAutoFit/>
          </a:bodyPr>
          <a:lstStyle/>
          <a:p>
            <a:pPr lvl="0"/>
            <a:r>
              <a:rPr lang="it-IT" sz="1200" b="1" dirty="0"/>
              <a:t>Consideraciones </a:t>
            </a:r>
            <a:r>
              <a:rPr lang="it-IT" sz="1200" b="1" dirty="0" smtClean="0"/>
              <a:t>finales:</a:t>
            </a:r>
          </a:p>
          <a:p>
            <a:pPr lvl="0"/>
            <a:endParaRPr lang="it-IT" sz="600" dirty="0"/>
          </a:p>
          <a:p>
            <a:pPr lvl="0"/>
            <a:r>
              <a:rPr lang="it-IT" sz="1200" dirty="0"/>
              <a:t>Feedback de RUTA A y RUTA B</a:t>
            </a:r>
          </a:p>
          <a:p>
            <a:pPr lvl="0"/>
            <a:endParaRPr lang="it-IT" sz="1200" dirty="0"/>
          </a:p>
        </p:txBody>
      </p:sp>
      <p:sp>
        <p:nvSpPr>
          <p:cNvPr id="14" name="CasellaDiTesto 13"/>
          <p:cNvSpPr txBox="1"/>
          <p:nvPr/>
        </p:nvSpPr>
        <p:spPr>
          <a:xfrm>
            <a:off x="2915816" y="4437112"/>
            <a:ext cx="1370732" cy="2123658"/>
          </a:xfrm>
          <a:prstGeom prst="rect">
            <a:avLst/>
          </a:prstGeom>
          <a:noFill/>
        </p:spPr>
        <p:txBody>
          <a:bodyPr wrap="square" rtlCol="0">
            <a:spAutoFit/>
          </a:bodyPr>
          <a:lstStyle/>
          <a:p>
            <a:pPr lvl="0"/>
            <a:r>
              <a:rPr lang="it-IT" sz="1200" b="1" dirty="0"/>
              <a:t>Formación </a:t>
            </a:r>
            <a:r>
              <a:rPr lang="it-IT" sz="1200" b="1" dirty="0" smtClean="0"/>
              <a:t>en:</a:t>
            </a:r>
          </a:p>
          <a:p>
            <a:pPr lvl="0"/>
            <a:r>
              <a:rPr lang="it-IT" sz="1200" b="1" dirty="0" smtClean="0"/>
              <a:t> </a:t>
            </a:r>
          </a:p>
          <a:p>
            <a:pPr marL="228600" lvl="0" indent="-228600">
              <a:buFont typeface="+mj-lt"/>
              <a:buAutoNum type="arabicPeriod"/>
            </a:pPr>
            <a:r>
              <a:rPr lang="it-IT" sz="1200" dirty="0"/>
              <a:t>Proyecto SoMExNet</a:t>
            </a:r>
          </a:p>
          <a:p>
            <a:pPr marL="228600" lvl="0" indent="-228600">
              <a:buFont typeface="+mj-lt"/>
              <a:buAutoNum type="arabicPeriod"/>
            </a:pPr>
            <a:endParaRPr lang="it-IT" sz="600" dirty="0" smtClean="0"/>
          </a:p>
          <a:p>
            <a:pPr marL="228600" lvl="0" indent="-228600">
              <a:buFont typeface="+mj-lt"/>
              <a:buAutoNum type="arabicPeriod"/>
            </a:pPr>
            <a:r>
              <a:rPr lang="it-IT" sz="1200" dirty="0"/>
              <a:t>Aplicación (App)</a:t>
            </a:r>
          </a:p>
          <a:p>
            <a:pPr marL="228600" lvl="0" indent="-228600">
              <a:buFont typeface="+mj-lt"/>
              <a:buAutoNum type="arabicPeriod"/>
            </a:pPr>
            <a:endParaRPr lang="it-IT" sz="600" dirty="0"/>
          </a:p>
          <a:p>
            <a:pPr marL="228600" lvl="0" indent="-228600">
              <a:buFont typeface="+mj-lt"/>
              <a:buAutoNum type="arabicPeriod"/>
            </a:pPr>
            <a:r>
              <a:rPr lang="it-IT" sz="1200" dirty="0"/>
              <a:t>Herramienta 2-kit pedagógico</a:t>
            </a:r>
          </a:p>
          <a:p>
            <a:pPr lvl="0"/>
            <a:endParaRPr lang="it-IT" sz="1200" dirty="0" smtClean="0"/>
          </a:p>
        </p:txBody>
      </p:sp>
      <p:sp>
        <p:nvSpPr>
          <p:cNvPr id="15" name="CasellaDiTesto 14"/>
          <p:cNvSpPr txBox="1"/>
          <p:nvPr/>
        </p:nvSpPr>
        <p:spPr>
          <a:xfrm>
            <a:off x="1745408" y="3939802"/>
            <a:ext cx="1165410" cy="1107996"/>
          </a:xfrm>
          <a:prstGeom prst="rect">
            <a:avLst/>
          </a:prstGeom>
          <a:noFill/>
        </p:spPr>
        <p:txBody>
          <a:bodyPr wrap="square" rtlCol="0">
            <a:spAutoFit/>
          </a:bodyPr>
          <a:lstStyle/>
          <a:p>
            <a:pPr lvl="0"/>
            <a:r>
              <a:rPr lang="es-ES" sz="1200" b="1" dirty="0" smtClean="0"/>
              <a:t>Seguimiento</a:t>
            </a:r>
            <a:r>
              <a:rPr lang="en-US" sz="1200" b="1" dirty="0" smtClean="0"/>
              <a:t>: </a:t>
            </a:r>
          </a:p>
          <a:p>
            <a:pPr lvl="0"/>
            <a:endParaRPr lang="en-US" sz="600" b="1" dirty="0"/>
          </a:p>
          <a:p>
            <a:r>
              <a:rPr lang="en-US" sz="1200" dirty="0"/>
              <a:t>Feedback </a:t>
            </a:r>
            <a:r>
              <a:rPr lang="es-ES" sz="1200" dirty="0"/>
              <a:t>sobre RUTA  A Fase 1 </a:t>
            </a:r>
          </a:p>
          <a:p>
            <a:pPr lvl="0"/>
            <a:r>
              <a:rPr lang="en-US" sz="1200" dirty="0" smtClean="0"/>
              <a:t> </a:t>
            </a:r>
            <a:endParaRPr lang="en-US" sz="1200" dirty="0"/>
          </a:p>
        </p:txBody>
      </p:sp>
      <p:sp>
        <p:nvSpPr>
          <p:cNvPr id="16" name="CasellaDiTesto 15"/>
          <p:cNvSpPr txBox="1"/>
          <p:nvPr/>
        </p:nvSpPr>
        <p:spPr>
          <a:xfrm>
            <a:off x="4436368" y="5085184"/>
            <a:ext cx="1224136" cy="923330"/>
          </a:xfrm>
          <a:prstGeom prst="rect">
            <a:avLst/>
          </a:prstGeom>
          <a:noFill/>
        </p:spPr>
        <p:txBody>
          <a:bodyPr wrap="square" rtlCol="0">
            <a:spAutoFit/>
          </a:bodyPr>
          <a:lstStyle/>
          <a:p>
            <a:pPr lvl="0"/>
            <a:r>
              <a:rPr lang="es-ES" sz="1200" b="1" dirty="0" smtClean="0"/>
              <a:t>Seguimiento</a:t>
            </a:r>
            <a:r>
              <a:rPr lang="it-IT" sz="1200" b="1" dirty="0" smtClean="0"/>
              <a:t>: </a:t>
            </a:r>
          </a:p>
          <a:p>
            <a:pPr lvl="0"/>
            <a:endParaRPr lang="it-IT" sz="600" dirty="0" smtClean="0"/>
          </a:p>
          <a:p>
            <a:pPr lvl="0"/>
            <a:r>
              <a:rPr lang="it-IT" sz="1200" dirty="0"/>
              <a:t>Feedback sobre RUTA B Fase 1</a:t>
            </a:r>
          </a:p>
        </p:txBody>
      </p:sp>
    </p:spTree>
    <p:extLst>
      <p:ext uri="{BB962C8B-B14F-4D97-AF65-F5344CB8AC3E}">
        <p14:creationId xmlns:p14="http://schemas.microsoft.com/office/powerpoint/2010/main" val="3160220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s-ES" sz="3200" b="1" dirty="0" smtClean="0"/>
              <a:t>Ruta</a:t>
            </a:r>
            <a:r>
              <a:rPr lang="en-GB" sz="3200" b="1" dirty="0" smtClean="0"/>
              <a:t> A </a:t>
            </a:r>
            <a:br>
              <a:rPr lang="en-GB" sz="3200" b="1" dirty="0" smtClean="0"/>
            </a:br>
            <a:r>
              <a:rPr lang="es-ES" sz="2200" b="1" dirty="0" smtClean="0"/>
              <a:t>Del socio del proyecto al socio asociado</a:t>
            </a:r>
            <a:endParaRPr lang="es-ES" sz="2200" dirty="0"/>
          </a:p>
        </p:txBody>
      </p:sp>
      <p:graphicFrame>
        <p:nvGraphicFramePr>
          <p:cNvPr id="29" name="Diagramma 28"/>
          <p:cNvGraphicFramePr/>
          <p:nvPr>
            <p:extLst>
              <p:ext uri="{D42A27DB-BD31-4B8C-83A1-F6EECF244321}">
                <p14:modId xmlns:p14="http://schemas.microsoft.com/office/powerpoint/2010/main" val="2024153708"/>
              </p:ext>
            </p:extLst>
          </p:nvPr>
        </p:nvGraphicFramePr>
        <p:xfrm>
          <a:off x="179512" y="1196752"/>
          <a:ext cx="8175624"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asellaDiTesto 5"/>
          <p:cNvSpPr txBox="1"/>
          <p:nvPr/>
        </p:nvSpPr>
        <p:spPr>
          <a:xfrm>
            <a:off x="3779912" y="1556792"/>
            <a:ext cx="4752528" cy="1815882"/>
          </a:xfrm>
          <a:prstGeom prst="rect">
            <a:avLst/>
          </a:prstGeom>
          <a:noFill/>
        </p:spPr>
        <p:txBody>
          <a:bodyPr wrap="square" rtlCol="0">
            <a:spAutoFit/>
          </a:bodyPr>
          <a:lstStyle/>
          <a:p>
            <a:pPr lvl="0"/>
            <a:r>
              <a:rPr lang="it-IT" sz="1600" b="1" dirty="0" smtClean="0"/>
              <a:t>Formación en: </a:t>
            </a:r>
            <a:endParaRPr lang="it-IT" sz="1600" dirty="0"/>
          </a:p>
          <a:p>
            <a:pPr marL="228600" lvl="0" indent="-228600">
              <a:buFont typeface="+mj-lt"/>
              <a:buAutoNum type="arabicPeriod"/>
            </a:pPr>
            <a:r>
              <a:rPr lang="it-IT" sz="1600" dirty="0"/>
              <a:t>Proyecto SoMExNet</a:t>
            </a:r>
          </a:p>
          <a:p>
            <a:pPr marL="228600" indent="-228600">
              <a:buFont typeface="+mj-lt"/>
              <a:buAutoNum type="arabicPeriod"/>
            </a:pPr>
            <a:r>
              <a:rPr lang="it-IT" sz="1600" dirty="0" smtClean="0"/>
              <a:t>App </a:t>
            </a:r>
            <a:r>
              <a:rPr lang="it-IT" sz="1600" dirty="0"/>
              <a:t>de SoMExNet</a:t>
            </a:r>
          </a:p>
          <a:p>
            <a:pPr marL="228600" lvl="0" indent="-228600">
              <a:buFont typeface="+mj-lt"/>
              <a:buAutoNum type="arabicPeriod"/>
            </a:pPr>
            <a:r>
              <a:rPr lang="es-ES" sz="1600" dirty="0"/>
              <a:t>Herramienta 1 y </a:t>
            </a:r>
            <a:r>
              <a:rPr lang="es-ES" sz="1600" dirty="0" smtClean="0"/>
              <a:t>Herramienta 2 para </a:t>
            </a:r>
            <a:r>
              <a:rPr lang="es-ES" sz="1600" dirty="0"/>
              <a:t>la formación de los usuarios finales</a:t>
            </a:r>
          </a:p>
          <a:p>
            <a:pPr marL="228600" lvl="0" indent="-228600">
              <a:buFont typeface="+mj-lt"/>
              <a:buAutoNum type="arabicPeriod"/>
            </a:pPr>
            <a:r>
              <a:rPr lang="es-ES" sz="1600" dirty="0"/>
              <a:t>Proceso de evaluación de la eficacia de las acciones y herramientas </a:t>
            </a:r>
          </a:p>
        </p:txBody>
      </p:sp>
      <p:sp>
        <p:nvSpPr>
          <p:cNvPr id="7" name="CasellaDiTesto 6"/>
          <p:cNvSpPr txBox="1"/>
          <p:nvPr/>
        </p:nvSpPr>
        <p:spPr>
          <a:xfrm>
            <a:off x="6372200" y="4509120"/>
            <a:ext cx="1800200" cy="830997"/>
          </a:xfrm>
          <a:prstGeom prst="rect">
            <a:avLst/>
          </a:prstGeom>
          <a:noFill/>
        </p:spPr>
        <p:txBody>
          <a:bodyPr wrap="square" rtlCol="0">
            <a:spAutoFit/>
          </a:bodyPr>
          <a:lstStyle/>
          <a:p>
            <a:pPr lvl="0"/>
            <a:r>
              <a:rPr lang="es-ES" sz="1600" b="1" dirty="0" smtClean="0"/>
              <a:t>Seguimiento</a:t>
            </a:r>
            <a:r>
              <a:rPr lang="en-US" sz="1600" b="1" dirty="0" smtClean="0"/>
              <a:t>:  </a:t>
            </a:r>
          </a:p>
          <a:p>
            <a:pPr lvl="0"/>
            <a:r>
              <a:rPr lang="en-US" sz="1600" dirty="0"/>
              <a:t>Feedback de RUTA A </a:t>
            </a:r>
            <a:r>
              <a:rPr lang="es-ES" sz="1600" dirty="0"/>
              <a:t>Fase</a:t>
            </a:r>
            <a:r>
              <a:rPr lang="en-US" sz="1600" dirty="0"/>
              <a:t> 1 </a:t>
            </a:r>
          </a:p>
        </p:txBody>
      </p:sp>
    </p:spTree>
    <p:extLst>
      <p:ext uri="{BB962C8B-B14F-4D97-AF65-F5344CB8AC3E}">
        <p14:creationId xmlns:p14="http://schemas.microsoft.com/office/powerpoint/2010/main" val="3974484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s-ES" sz="3200" b="1" dirty="0" smtClean="0">
                <a:solidFill>
                  <a:schemeClr val="accent6">
                    <a:lumMod val="75000"/>
                  </a:schemeClr>
                </a:solidFill>
              </a:rPr>
              <a:t>Ruta</a:t>
            </a:r>
            <a:r>
              <a:rPr lang="en-GB" sz="3200" b="1" dirty="0" smtClean="0">
                <a:solidFill>
                  <a:schemeClr val="accent6">
                    <a:lumMod val="75000"/>
                  </a:schemeClr>
                </a:solidFill>
              </a:rPr>
              <a:t> B </a:t>
            </a:r>
            <a:br>
              <a:rPr lang="en-GB" sz="3200" b="1" dirty="0" smtClean="0">
                <a:solidFill>
                  <a:schemeClr val="accent6">
                    <a:lumMod val="75000"/>
                  </a:schemeClr>
                </a:solidFill>
              </a:rPr>
            </a:br>
            <a:r>
              <a:rPr lang="es-ES" sz="2200" b="1" dirty="0" smtClean="0">
                <a:solidFill>
                  <a:schemeClr val="accent6">
                    <a:lumMod val="75000"/>
                  </a:schemeClr>
                </a:solidFill>
              </a:rPr>
              <a:t>del socio asociado al usuario final</a:t>
            </a:r>
            <a:endParaRPr lang="es-ES" sz="2200" dirty="0">
              <a:solidFill>
                <a:schemeClr val="accent6">
                  <a:lumMod val="75000"/>
                </a:schemeClr>
              </a:solidFill>
            </a:endParaRPr>
          </a:p>
        </p:txBody>
      </p:sp>
      <p:graphicFrame>
        <p:nvGraphicFramePr>
          <p:cNvPr id="29" name="Diagramma 28"/>
          <p:cNvGraphicFramePr/>
          <p:nvPr>
            <p:extLst>
              <p:ext uri="{D42A27DB-BD31-4B8C-83A1-F6EECF244321}">
                <p14:modId xmlns:p14="http://schemas.microsoft.com/office/powerpoint/2010/main" val="1812956497"/>
              </p:ext>
            </p:extLst>
          </p:nvPr>
        </p:nvGraphicFramePr>
        <p:xfrm>
          <a:off x="332036" y="1700808"/>
          <a:ext cx="8488436" cy="3651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asellaDiTesto 3"/>
          <p:cNvSpPr txBox="1"/>
          <p:nvPr/>
        </p:nvSpPr>
        <p:spPr>
          <a:xfrm>
            <a:off x="3059832" y="1983780"/>
            <a:ext cx="2880320" cy="954107"/>
          </a:xfrm>
          <a:prstGeom prst="rect">
            <a:avLst/>
          </a:prstGeom>
          <a:noFill/>
        </p:spPr>
        <p:txBody>
          <a:bodyPr wrap="square" rtlCol="0">
            <a:spAutoFit/>
          </a:bodyPr>
          <a:lstStyle/>
          <a:p>
            <a:pPr lvl="0"/>
            <a:r>
              <a:rPr lang="it-IT" sz="1400" b="1" dirty="0"/>
              <a:t>Formación </a:t>
            </a:r>
            <a:r>
              <a:rPr lang="it-IT" sz="1400" b="1" dirty="0" smtClean="0"/>
              <a:t>en:</a:t>
            </a:r>
          </a:p>
          <a:p>
            <a:pPr marL="228600" lvl="0" indent="-228600">
              <a:buFont typeface="+mj-lt"/>
              <a:buAutoNum type="arabicPeriod"/>
            </a:pPr>
            <a:r>
              <a:rPr lang="it-IT" sz="1400" dirty="0" smtClean="0"/>
              <a:t>Proyecto SoMExNet </a:t>
            </a:r>
          </a:p>
          <a:p>
            <a:pPr marL="228600" lvl="0" indent="-228600">
              <a:buFont typeface="+mj-lt"/>
              <a:buAutoNum type="arabicPeriod"/>
            </a:pPr>
            <a:r>
              <a:rPr lang="it-IT" sz="1400" dirty="0" smtClean="0"/>
              <a:t>App de SoMExNet </a:t>
            </a:r>
            <a:endParaRPr lang="it-IT" sz="1400" dirty="0"/>
          </a:p>
          <a:p>
            <a:pPr marL="228600" lvl="0" indent="-228600">
              <a:buFont typeface="+mj-lt"/>
              <a:buAutoNum type="arabicPeriod"/>
            </a:pPr>
            <a:r>
              <a:rPr lang="it-IT" sz="1400" dirty="0" smtClean="0"/>
              <a:t>Herramienta 2-pedagogical kit</a:t>
            </a:r>
            <a:endParaRPr lang="it-IT" sz="1400" dirty="0"/>
          </a:p>
        </p:txBody>
      </p:sp>
      <p:sp>
        <p:nvSpPr>
          <p:cNvPr id="5" name="CasellaDiTesto 4"/>
          <p:cNvSpPr txBox="1"/>
          <p:nvPr/>
        </p:nvSpPr>
        <p:spPr>
          <a:xfrm>
            <a:off x="6300192" y="4149080"/>
            <a:ext cx="2319536" cy="738664"/>
          </a:xfrm>
          <a:prstGeom prst="rect">
            <a:avLst/>
          </a:prstGeom>
          <a:noFill/>
        </p:spPr>
        <p:txBody>
          <a:bodyPr wrap="square" rtlCol="0">
            <a:spAutoFit/>
          </a:bodyPr>
          <a:lstStyle/>
          <a:p>
            <a:pPr lvl="0"/>
            <a:r>
              <a:rPr lang="it-IT" sz="1400" b="1" dirty="0" smtClean="0"/>
              <a:t>Seguimiento: </a:t>
            </a:r>
            <a:endParaRPr lang="it-IT" sz="1400" dirty="0" smtClean="0"/>
          </a:p>
          <a:p>
            <a:pPr lvl="0"/>
            <a:r>
              <a:rPr lang="it-IT" sz="1400" dirty="0" smtClean="0"/>
              <a:t>Feedback sobre</a:t>
            </a:r>
          </a:p>
          <a:p>
            <a:pPr lvl="0"/>
            <a:r>
              <a:rPr lang="it-IT" sz="1400" dirty="0" smtClean="0"/>
              <a:t>RUTA B </a:t>
            </a:r>
            <a:r>
              <a:rPr lang="it-IT" sz="1400" dirty="0"/>
              <a:t>F</a:t>
            </a:r>
            <a:r>
              <a:rPr lang="it-IT" sz="1400" dirty="0" smtClean="0"/>
              <a:t>ase 1</a:t>
            </a:r>
            <a:endParaRPr lang="it-IT" sz="1400" dirty="0"/>
          </a:p>
        </p:txBody>
      </p:sp>
    </p:spTree>
    <p:extLst>
      <p:ext uri="{BB962C8B-B14F-4D97-AF65-F5344CB8AC3E}">
        <p14:creationId xmlns:p14="http://schemas.microsoft.com/office/powerpoint/2010/main" val="10637332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s-ES" sz="3200" b="1" dirty="0" smtClean="0"/>
              <a:t>Ruta</a:t>
            </a:r>
            <a:r>
              <a:rPr lang="en-GB" sz="3200" b="1" dirty="0" smtClean="0"/>
              <a:t> </a:t>
            </a:r>
            <a:r>
              <a:rPr lang="es-ES" sz="3200" b="1" dirty="0" smtClean="0"/>
              <a:t>A/</a:t>
            </a:r>
            <a:r>
              <a:rPr lang="es-ES" sz="3200" b="1" dirty="0" smtClean="0">
                <a:solidFill>
                  <a:srgbClr val="008000"/>
                </a:solidFill>
              </a:rPr>
              <a:t>Ruta</a:t>
            </a:r>
            <a:r>
              <a:rPr lang="en-GB" sz="3200" b="1" dirty="0" smtClean="0">
                <a:solidFill>
                  <a:schemeClr val="accent2"/>
                </a:solidFill>
              </a:rPr>
              <a:t> </a:t>
            </a:r>
            <a:r>
              <a:rPr lang="en-GB" sz="3200" b="1" dirty="0">
                <a:solidFill>
                  <a:srgbClr val="008000"/>
                </a:solidFill>
              </a:rPr>
              <a:t>B </a:t>
            </a:r>
            <a:r>
              <a:rPr lang="en-GB" sz="3200" b="1" dirty="0" smtClean="0"/>
              <a:t/>
            </a:r>
            <a:br>
              <a:rPr lang="en-GB" sz="3200" b="1" dirty="0" smtClean="0"/>
            </a:br>
            <a:r>
              <a:rPr lang="es-ES" sz="2200" b="1" dirty="0" smtClean="0"/>
              <a:t>Del socio del proyecto al socio asociado</a:t>
            </a:r>
            <a:endParaRPr lang="es-ES" sz="2200" dirty="0"/>
          </a:p>
        </p:txBody>
      </p:sp>
      <p:graphicFrame>
        <p:nvGraphicFramePr>
          <p:cNvPr id="29" name="Diagramma 28"/>
          <p:cNvGraphicFramePr/>
          <p:nvPr>
            <p:extLst>
              <p:ext uri="{D42A27DB-BD31-4B8C-83A1-F6EECF244321}">
                <p14:modId xmlns:p14="http://schemas.microsoft.com/office/powerpoint/2010/main" val="1905835852"/>
              </p:ext>
            </p:extLst>
          </p:nvPr>
        </p:nvGraphicFramePr>
        <p:xfrm>
          <a:off x="179512" y="1988840"/>
          <a:ext cx="8175624"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asellaDiTesto 7"/>
          <p:cNvSpPr txBox="1"/>
          <p:nvPr/>
        </p:nvSpPr>
        <p:spPr>
          <a:xfrm>
            <a:off x="4644008" y="3212976"/>
            <a:ext cx="2664296" cy="830997"/>
          </a:xfrm>
          <a:prstGeom prst="rect">
            <a:avLst/>
          </a:prstGeom>
          <a:noFill/>
        </p:spPr>
        <p:txBody>
          <a:bodyPr wrap="square" rtlCol="0">
            <a:spAutoFit/>
          </a:bodyPr>
          <a:lstStyle/>
          <a:p>
            <a:pPr lvl="0"/>
            <a:r>
              <a:rPr lang="it-IT" sz="1600" b="1" dirty="0" smtClean="0"/>
              <a:t>Consideraciones finales:</a:t>
            </a:r>
            <a:endParaRPr lang="it-IT" sz="1600" dirty="0"/>
          </a:p>
          <a:p>
            <a:pPr lvl="0"/>
            <a:r>
              <a:rPr lang="it-IT" sz="1600" dirty="0" smtClean="0"/>
              <a:t>Feedback sobre RUTA A y  RUTA B</a:t>
            </a:r>
          </a:p>
        </p:txBody>
      </p:sp>
      <p:sp>
        <p:nvSpPr>
          <p:cNvPr id="9" name="CasellaDiTesto 8"/>
          <p:cNvSpPr txBox="1"/>
          <p:nvPr/>
        </p:nvSpPr>
        <p:spPr>
          <a:xfrm>
            <a:off x="242695" y="1484784"/>
            <a:ext cx="5625449" cy="369332"/>
          </a:xfrm>
          <a:prstGeom prst="rect">
            <a:avLst/>
          </a:prstGeom>
          <a:noFill/>
        </p:spPr>
        <p:txBody>
          <a:bodyPr wrap="square" rtlCol="0">
            <a:spAutoFit/>
          </a:bodyPr>
          <a:lstStyle/>
          <a:p>
            <a:pPr lvl="0"/>
            <a:r>
              <a:rPr lang="it-IT" b="1" i="1" dirty="0" smtClean="0"/>
              <a:t>Al final de la RUTA A y RUTA B: </a:t>
            </a:r>
            <a:endParaRPr lang="it-IT" i="1" dirty="0" smtClean="0"/>
          </a:p>
        </p:txBody>
      </p:sp>
    </p:spTree>
    <p:extLst>
      <p:ext uri="{BB962C8B-B14F-4D97-AF65-F5344CB8AC3E}">
        <p14:creationId xmlns:p14="http://schemas.microsoft.com/office/powerpoint/2010/main" val="13793245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s-ES" sz="3200" b="1" dirty="0" smtClean="0"/>
              <a:t>Ruta</a:t>
            </a:r>
            <a:r>
              <a:rPr lang="en-GB" sz="3200" b="1" dirty="0" smtClean="0"/>
              <a:t> A </a:t>
            </a:r>
            <a:br>
              <a:rPr lang="en-GB" sz="3200" b="1" dirty="0" smtClean="0"/>
            </a:br>
            <a:r>
              <a:rPr lang="es-ES" sz="2200" b="1" dirty="0" smtClean="0"/>
              <a:t>Del socio del proyecto al socio asociado</a:t>
            </a:r>
            <a:endParaRPr lang="es-ES" sz="2200" dirty="0"/>
          </a:p>
        </p:txBody>
      </p:sp>
      <p:sp>
        <p:nvSpPr>
          <p:cNvPr id="30" name="Titolo 1"/>
          <p:cNvSpPr txBox="1">
            <a:spLocks/>
          </p:cNvSpPr>
          <p:nvPr/>
        </p:nvSpPr>
        <p:spPr>
          <a:xfrm>
            <a:off x="179512" y="1289646"/>
            <a:ext cx="6768752" cy="41116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b="1" u="sng" dirty="0" smtClean="0">
                <a:solidFill>
                  <a:schemeClr val="tx1"/>
                </a:solidFill>
              </a:rPr>
              <a:t>Foco en FASE 1</a:t>
            </a:r>
            <a:endParaRPr lang="it-IT" sz="1800" b="1" u="sng" dirty="0">
              <a:solidFill>
                <a:schemeClr val="tx1"/>
              </a:solidFill>
            </a:endParaRPr>
          </a:p>
        </p:txBody>
      </p:sp>
      <p:grpSp>
        <p:nvGrpSpPr>
          <p:cNvPr id="6" name="Gruppo 5"/>
          <p:cNvGrpSpPr/>
          <p:nvPr/>
        </p:nvGrpSpPr>
        <p:grpSpPr>
          <a:xfrm>
            <a:off x="324001" y="1628800"/>
            <a:ext cx="1461019" cy="1022666"/>
            <a:chOff x="599659" y="19025"/>
            <a:chExt cx="1461019" cy="1022666"/>
          </a:xfrm>
        </p:grpSpPr>
        <p:sp>
          <p:nvSpPr>
            <p:cNvPr id="7" name="Rettangolo arrotondato 6"/>
            <p:cNvSpPr/>
            <p:nvPr/>
          </p:nvSpPr>
          <p:spPr>
            <a:xfrm>
              <a:off x="599659" y="19025"/>
              <a:ext cx="1461019" cy="1022666"/>
            </a:xfrm>
            <a:prstGeom prst="roundRect">
              <a:avLst>
                <a:gd name="adj" fmla="val 16670"/>
              </a:avLst>
            </a:prstGeom>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8" name="Rettangolo 7"/>
            <p:cNvSpPr/>
            <p:nvPr/>
          </p:nvSpPr>
          <p:spPr>
            <a:xfrm>
              <a:off x="649590" y="68956"/>
              <a:ext cx="1361157" cy="9228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it-IT" sz="2500" kern="1200" dirty="0" smtClean="0"/>
                <a:t>Fase 1</a:t>
              </a:r>
              <a:endParaRPr lang="it-IT" sz="2500" kern="1200" dirty="0"/>
            </a:p>
          </p:txBody>
        </p:sp>
      </p:grpSp>
      <p:grpSp>
        <p:nvGrpSpPr>
          <p:cNvPr id="9" name="Gruppo 8"/>
          <p:cNvGrpSpPr/>
          <p:nvPr/>
        </p:nvGrpSpPr>
        <p:grpSpPr>
          <a:xfrm>
            <a:off x="1979712" y="1628800"/>
            <a:ext cx="7294140" cy="780712"/>
            <a:chOff x="1478882" y="76198"/>
            <a:chExt cx="4835590" cy="780712"/>
          </a:xfrm>
        </p:grpSpPr>
        <p:sp>
          <p:nvSpPr>
            <p:cNvPr id="10" name="Rettangolo 9"/>
            <p:cNvSpPr/>
            <p:nvPr/>
          </p:nvSpPr>
          <p:spPr>
            <a:xfrm>
              <a:off x="1478882" y="76198"/>
              <a:ext cx="4835590" cy="78071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Rettangolo 10"/>
            <p:cNvSpPr/>
            <p:nvPr/>
          </p:nvSpPr>
          <p:spPr>
            <a:xfrm>
              <a:off x="1478882" y="76198"/>
              <a:ext cx="4009917" cy="78071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marL="171450" lvl="1" indent="-171450" defTabSz="711200">
                <a:lnSpc>
                  <a:spcPct val="90000"/>
                </a:lnSpc>
                <a:spcBef>
                  <a:spcPct val="0"/>
                </a:spcBef>
                <a:spcAft>
                  <a:spcPct val="15000"/>
                </a:spcAft>
                <a:buChar char="••"/>
              </a:pPr>
              <a:r>
                <a:rPr lang="it-IT" b="1" dirty="0" smtClean="0"/>
                <a:t>Formación</a:t>
              </a:r>
              <a:endParaRPr lang="it-IT" b="1" dirty="0"/>
            </a:p>
          </p:txBody>
        </p:sp>
      </p:grpSp>
      <p:sp>
        <p:nvSpPr>
          <p:cNvPr id="3" name="CasellaDiTesto 2"/>
          <p:cNvSpPr txBox="1"/>
          <p:nvPr/>
        </p:nvSpPr>
        <p:spPr>
          <a:xfrm>
            <a:off x="344860" y="2708920"/>
            <a:ext cx="1440160" cy="369332"/>
          </a:xfrm>
          <a:prstGeom prst="rect">
            <a:avLst/>
          </a:prstGeom>
          <a:noFill/>
          <a:ln>
            <a:solidFill>
              <a:schemeClr val="accent1"/>
            </a:solidFill>
          </a:ln>
        </p:spPr>
        <p:txBody>
          <a:bodyPr wrap="square" rtlCol="0">
            <a:spAutoFit/>
          </a:bodyPr>
          <a:lstStyle/>
          <a:p>
            <a:r>
              <a:rPr lang="it-IT" dirty="0" smtClean="0"/>
              <a:t>Paso A</a:t>
            </a:r>
          </a:p>
        </p:txBody>
      </p:sp>
      <p:graphicFrame>
        <p:nvGraphicFramePr>
          <p:cNvPr id="24" name="Tabella 23"/>
          <p:cNvGraphicFramePr>
            <a:graphicFrameLocks noGrp="1"/>
          </p:cNvGraphicFramePr>
          <p:nvPr>
            <p:extLst>
              <p:ext uri="{D42A27DB-BD31-4B8C-83A1-F6EECF244321}">
                <p14:modId xmlns:p14="http://schemas.microsoft.com/office/powerpoint/2010/main" val="3528478758"/>
              </p:ext>
            </p:extLst>
          </p:nvPr>
        </p:nvGraphicFramePr>
        <p:xfrm>
          <a:off x="179511" y="3204160"/>
          <a:ext cx="8784977" cy="3246120"/>
        </p:xfrm>
        <a:graphic>
          <a:graphicData uri="http://schemas.openxmlformats.org/drawingml/2006/table">
            <a:tbl>
              <a:tblPr firstRow="1" bandRow="1">
                <a:tableStyleId>{0E3FDE45-AF77-4B5C-9715-49D594BDF05E}</a:tableStyleId>
              </a:tblPr>
              <a:tblGrid>
                <a:gridCol w="633152"/>
                <a:gridCol w="3039257"/>
                <a:gridCol w="3744416"/>
                <a:gridCol w="1368152"/>
              </a:tblGrid>
              <a:tr h="195361">
                <a:tc>
                  <a:txBody>
                    <a:bodyPr/>
                    <a:lstStyle/>
                    <a:p>
                      <a:r>
                        <a:rPr lang="it-IT" sz="1400" b="0" dirty="0" smtClean="0"/>
                        <a:t>PASO</a:t>
                      </a:r>
                      <a:endParaRPr lang="it-IT" sz="1400" b="0" dirty="0"/>
                    </a:p>
                  </a:txBody>
                  <a:tcPr/>
                </a:tc>
                <a:tc>
                  <a:txBody>
                    <a:bodyPr/>
                    <a:lstStyle/>
                    <a:p>
                      <a:r>
                        <a:rPr lang="it-IT" sz="1400" b="0" dirty="0" smtClean="0"/>
                        <a:t>CONTENIDOS</a:t>
                      </a:r>
                      <a:endParaRPr lang="it-IT" sz="1400" b="0" dirty="0"/>
                    </a:p>
                  </a:txBody>
                  <a:tcPr/>
                </a:tc>
                <a:tc>
                  <a:txBody>
                    <a:bodyPr/>
                    <a:lstStyle/>
                    <a:p>
                      <a:r>
                        <a:rPr lang="it-IT" sz="1400" b="0" dirty="0" smtClean="0"/>
                        <a:t>INSTRUMENTOS</a:t>
                      </a:r>
                      <a:endParaRPr lang="it-IT" sz="1400" b="0" dirty="0"/>
                    </a:p>
                  </a:txBody>
                  <a:tcPr/>
                </a:tc>
                <a:tc>
                  <a:txBody>
                    <a:bodyPr/>
                    <a:lstStyle/>
                    <a:p>
                      <a:r>
                        <a:rPr lang="it-IT" sz="1100" b="0" dirty="0" smtClean="0"/>
                        <a:t>METODOLOGÍA</a:t>
                      </a:r>
                      <a:endParaRPr lang="it-IT" sz="1100" b="0" dirty="0"/>
                    </a:p>
                  </a:txBody>
                  <a:tcPr>
                    <a:solidFill>
                      <a:srgbClr val="FFFFFF">
                        <a:alpha val="67000"/>
                      </a:srgbClr>
                    </a:solidFill>
                  </a:tcPr>
                </a:tc>
              </a:tr>
              <a:tr h="2108895">
                <a:tc>
                  <a:txBody>
                    <a:bodyPr/>
                    <a:lstStyle/>
                    <a:p>
                      <a:pPr algn="ctr"/>
                      <a:r>
                        <a:rPr lang="it-IT" sz="1800" b="0" dirty="0" smtClean="0"/>
                        <a:t>A</a:t>
                      </a:r>
                    </a:p>
                    <a:p>
                      <a:pPr algn="ctr"/>
                      <a:endParaRPr lang="it-IT" sz="1800" b="0" dirty="0"/>
                    </a:p>
                  </a:txBody>
                  <a:tcPr/>
                </a:tc>
                <a:tc>
                  <a:txBody>
                    <a:bodyPr/>
                    <a:lstStyle/>
                    <a:p>
                      <a:r>
                        <a:rPr lang="it-IT" sz="1500" b="0" dirty="0" smtClean="0"/>
                        <a:t>Proyectos SoMEX y SoMExNet</a:t>
                      </a:r>
                    </a:p>
                    <a:p>
                      <a:endParaRPr lang="it-IT" sz="1500" dirty="0" smtClean="0"/>
                    </a:p>
                    <a:p>
                      <a:endParaRPr lang="it-IT" sz="1500" dirty="0" smtClean="0"/>
                    </a:p>
                    <a:p>
                      <a:endParaRPr lang="it-IT" sz="1500" dirty="0" smtClean="0"/>
                    </a:p>
                    <a:p>
                      <a:endParaRPr lang="it-IT" sz="1500" dirty="0" smtClean="0"/>
                    </a:p>
                    <a:p>
                      <a:r>
                        <a:rPr lang="it-IT" sz="1500" dirty="0" smtClean="0"/>
                        <a:t>Aplicación SoMExNet</a:t>
                      </a:r>
                      <a:r>
                        <a:rPr lang="it-IT" sz="1500" baseline="0" dirty="0" smtClean="0"/>
                        <a:t>:</a:t>
                      </a:r>
                      <a:endParaRPr lang="it-IT" sz="1500" dirty="0" smtClean="0"/>
                    </a:p>
                    <a:p>
                      <a:r>
                        <a:rPr lang="it-IT" sz="1500" dirty="0" smtClean="0"/>
                        <a:t>Herramienta 1</a:t>
                      </a:r>
                      <a:r>
                        <a:rPr lang="it-IT" sz="1500" baseline="0" dirty="0" smtClean="0"/>
                        <a:t> </a:t>
                      </a:r>
                      <a:r>
                        <a:rPr lang="it-IT" sz="1500" dirty="0" smtClean="0"/>
                        <a:t>y 2</a:t>
                      </a:r>
                      <a:endParaRPr lang="it-IT" sz="1500" baseline="0" dirty="0" smtClean="0"/>
                    </a:p>
                    <a:p>
                      <a:endParaRPr lang="it-IT" sz="1500" baseline="0" dirty="0" smtClean="0"/>
                    </a:p>
                    <a:p>
                      <a:endParaRPr lang="it-IT" sz="1500" baseline="0" dirty="0" smtClean="0"/>
                    </a:p>
                    <a:p>
                      <a:endParaRPr lang="en-US" sz="1500" baseline="0" dirty="0" smtClean="0"/>
                    </a:p>
                    <a:p>
                      <a:endParaRPr lang="en-US" sz="700" baseline="0" dirty="0" smtClean="0"/>
                    </a:p>
                    <a:p>
                      <a:r>
                        <a:rPr lang="es-ES" sz="1500" baseline="0" noProof="0" dirty="0" smtClean="0"/>
                        <a:t>Proceso de evaluación</a:t>
                      </a:r>
                    </a:p>
                    <a:p>
                      <a:endParaRPr lang="en-US" sz="1500" baseline="0" dirty="0" smtClean="0"/>
                    </a:p>
                  </a:txBody>
                  <a:tcPr/>
                </a:tc>
                <a:tc>
                  <a:txBody>
                    <a:bodyPr/>
                    <a:lstStyle/>
                    <a:p>
                      <a:pPr marL="285750" indent="-285750">
                        <a:buFont typeface="Arial"/>
                        <a:buChar char="•"/>
                      </a:pPr>
                      <a:r>
                        <a:rPr lang="es-ES" sz="1500" b="0" i="0" baseline="0" noProof="0" dirty="0" smtClean="0"/>
                        <a:t>Diapositiva sobre </a:t>
                      </a:r>
                      <a:r>
                        <a:rPr lang="en-US" sz="1500" b="0" i="0" baseline="0" dirty="0" err="1" smtClean="0"/>
                        <a:t>SoMEX</a:t>
                      </a:r>
                      <a:r>
                        <a:rPr lang="en-US" sz="1500" b="0" i="0" baseline="0" dirty="0" smtClean="0"/>
                        <a:t> y </a:t>
                      </a:r>
                      <a:r>
                        <a:rPr lang="en-US" sz="1500" b="0" i="0" baseline="0" dirty="0" err="1" smtClean="0"/>
                        <a:t>SoMEXnet</a:t>
                      </a:r>
                      <a:r>
                        <a:rPr lang="en-US" sz="1500" b="0" i="0" baseline="0" dirty="0" smtClean="0"/>
                        <a:t> y </a:t>
                      </a:r>
                      <a:r>
                        <a:rPr lang="es-ES" sz="1500" b="0" i="0" baseline="0" noProof="0" dirty="0" smtClean="0"/>
                        <a:t>sobre formación </a:t>
                      </a:r>
                      <a:endParaRPr lang="es-ES" sz="1500" u="sng" noProof="0" dirty="0" smtClean="0">
                        <a:solidFill>
                          <a:schemeClr val="tx1"/>
                        </a:solidFill>
                      </a:endParaRPr>
                    </a:p>
                    <a:p>
                      <a:pPr marL="285750" indent="-285750">
                        <a:buFont typeface="Arial"/>
                        <a:buChar char="•"/>
                      </a:pPr>
                      <a:endParaRPr lang="it-IT" sz="1500" u="sng" dirty="0" smtClean="0">
                        <a:solidFill>
                          <a:schemeClr val="tx1"/>
                        </a:solidFill>
                      </a:endParaRPr>
                    </a:p>
                    <a:p>
                      <a:pPr marL="285750" indent="-285750">
                        <a:buFont typeface="Arial"/>
                        <a:buChar char="•"/>
                      </a:pPr>
                      <a:endParaRPr lang="it-IT" sz="400" u="sng" dirty="0" smtClean="0">
                        <a:solidFill>
                          <a:schemeClr val="tx1"/>
                        </a:solidFill>
                      </a:endParaRPr>
                    </a:p>
                    <a:p>
                      <a:pPr marL="285750" indent="-285750">
                        <a:buFont typeface="Arial"/>
                        <a:buChar char="•"/>
                      </a:pPr>
                      <a:r>
                        <a:rPr lang="it-IT" sz="1500" u="sng" dirty="0" smtClean="0">
                          <a:solidFill>
                            <a:schemeClr val="tx1"/>
                          </a:solidFill>
                        </a:rPr>
                        <a:t>Herramienta 1- kit de usuarios</a:t>
                      </a:r>
                      <a:endParaRPr lang="it-IT" sz="1500" u="none" dirty="0" smtClean="0">
                        <a:solidFill>
                          <a:schemeClr val="tx1"/>
                        </a:solidFill>
                      </a:endParaRPr>
                    </a:p>
                    <a:p>
                      <a:pPr marL="0" indent="0">
                        <a:buFont typeface="Arial"/>
                        <a:buNone/>
                      </a:pPr>
                      <a:r>
                        <a:rPr lang="it-IT" sz="1500" u="none" baseline="0" dirty="0" smtClean="0">
                          <a:solidFill>
                            <a:schemeClr val="tx1"/>
                          </a:solidFill>
                        </a:rPr>
                        <a:t>     </a:t>
                      </a:r>
                      <a:r>
                        <a:rPr lang="it-IT" sz="1500" dirty="0" smtClean="0">
                          <a:solidFill>
                            <a:schemeClr val="tx1"/>
                          </a:solidFill>
                        </a:rPr>
                        <a:t>guía</a:t>
                      </a:r>
                      <a:r>
                        <a:rPr lang="it-IT" sz="1500" baseline="0" dirty="0" smtClean="0">
                          <a:solidFill>
                            <a:schemeClr val="tx1"/>
                          </a:solidFill>
                        </a:rPr>
                        <a:t> de usuarios y </a:t>
                      </a:r>
                      <a:r>
                        <a:rPr lang="it-IT" sz="1500" dirty="0" smtClean="0">
                          <a:solidFill>
                            <a:schemeClr val="tx1"/>
                          </a:solidFill>
                        </a:rPr>
                        <a:t>tutorial</a:t>
                      </a:r>
                    </a:p>
                    <a:p>
                      <a:pPr marL="0" indent="0">
                        <a:buFont typeface="Arial"/>
                        <a:buNone/>
                      </a:pPr>
                      <a:endParaRPr lang="it-IT" sz="1500" dirty="0" smtClean="0">
                        <a:solidFill>
                          <a:schemeClr val="tx1"/>
                        </a:solidFill>
                      </a:endParaRPr>
                    </a:p>
                    <a:p>
                      <a:pPr marL="285750" indent="-285750">
                        <a:buFont typeface="Arial"/>
                        <a:buChar char="•"/>
                      </a:pPr>
                      <a:r>
                        <a:rPr lang="it-IT" sz="1500" u="sng" dirty="0" smtClean="0">
                          <a:solidFill>
                            <a:schemeClr val="tx1"/>
                          </a:solidFill>
                        </a:rPr>
                        <a:t>Herramienta</a:t>
                      </a:r>
                      <a:r>
                        <a:rPr lang="it-IT" sz="1500" u="sng" baseline="0" dirty="0" smtClean="0">
                          <a:solidFill>
                            <a:schemeClr val="tx1"/>
                          </a:solidFill>
                        </a:rPr>
                        <a:t> 2 – kit pedagógico</a:t>
                      </a:r>
                      <a:endParaRPr lang="it-IT" sz="1500" u="none" baseline="0" dirty="0" smtClean="0">
                        <a:solidFill>
                          <a:schemeClr val="tx1"/>
                        </a:solidFill>
                      </a:endParaRPr>
                    </a:p>
                    <a:p>
                      <a:pPr marL="266700" indent="-266700">
                        <a:buFont typeface="Arial"/>
                        <a:buNone/>
                      </a:pPr>
                      <a:r>
                        <a:rPr lang="it-IT" sz="1500" u="none" baseline="0" dirty="0" smtClean="0">
                          <a:solidFill>
                            <a:schemeClr val="tx1"/>
                          </a:solidFill>
                        </a:rPr>
                        <a:t>     </a:t>
                      </a:r>
                      <a:r>
                        <a:rPr lang="es-ES" sz="1500" u="none" baseline="0" dirty="0" smtClean="0">
                          <a:solidFill>
                            <a:schemeClr val="tx1"/>
                          </a:solidFill>
                        </a:rPr>
                        <a:t>Presentación de la App</a:t>
                      </a:r>
                      <a:r>
                        <a:rPr lang="en-US" sz="1500" baseline="0" dirty="0" smtClean="0">
                          <a:solidFill>
                            <a:schemeClr val="tx1"/>
                          </a:solidFill>
                        </a:rPr>
                        <a:t>; </a:t>
                      </a:r>
                      <a:r>
                        <a:rPr lang="es-ES" sz="1500" baseline="0" noProof="0" dirty="0" smtClean="0">
                          <a:solidFill>
                            <a:schemeClr val="tx1"/>
                          </a:solidFill>
                        </a:rPr>
                        <a:t>presentación </a:t>
                      </a:r>
                      <a:r>
                        <a:rPr lang="en-US" sz="1500" kern="1200" dirty="0" smtClean="0">
                          <a:solidFill>
                            <a:schemeClr val="tx1"/>
                          </a:solidFill>
                          <a:latin typeface="+mn-lt"/>
                          <a:ea typeface="+mn-ea"/>
                          <a:cs typeface="+mn-cs"/>
                        </a:rPr>
                        <a:t>Prezi</a:t>
                      </a:r>
                      <a:r>
                        <a:rPr lang="en-US" sz="1500" baseline="0" dirty="0" smtClean="0">
                          <a:solidFill>
                            <a:schemeClr val="tx1"/>
                          </a:solidFill>
                        </a:rPr>
                        <a:t>; </a:t>
                      </a:r>
                      <a:r>
                        <a:rPr lang="es-ES" sz="1500" baseline="0" noProof="0" dirty="0" smtClean="0">
                          <a:solidFill>
                            <a:schemeClr val="tx1"/>
                          </a:solidFill>
                        </a:rPr>
                        <a:t>infografía </a:t>
                      </a:r>
                    </a:p>
                    <a:p>
                      <a:pPr marL="266700" indent="-266700">
                        <a:buFont typeface="Arial"/>
                        <a:buNone/>
                      </a:pPr>
                      <a:endParaRPr lang="en-US" sz="1500" dirty="0" smtClean="0"/>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lang="es-ES" sz="1500" noProof="0" dirty="0" smtClean="0"/>
                        <a:t>Diapositivas</a:t>
                      </a: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lang="en-US" sz="1500" dirty="0" smtClean="0"/>
                        <a:t>Kit de </a:t>
                      </a:r>
                      <a:r>
                        <a:rPr lang="es-ES" sz="1500" noProof="0" dirty="0" smtClean="0"/>
                        <a:t>instrumentos de evaluación</a:t>
                      </a:r>
                    </a:p>
                  </a:txBody>
                  <a:tcPr/>
                </a:tc>
                <a:tc>
                  <a:txBody>
                    <a:bodyPr/>
                    <a:lstStyle/>
                    <a:p>
                      <a:pPr algn="l"/>
                      <a:r>
                        <a:rPr lang="it-IT" sz="1500" b="0" dirty="0" smtClean="0"/>
                        <a:t>E-mail</a:t>
                      </a:r>
                      <a:endParaRPr lang="it-IT" sz="1500" b="0" dirty="0"/>
                    </a:p>
                  </a:txBody>
                  <a:tcPr>
                    <a:solidFill>
                      <a:srgbClr val="FFFFFF">
                        <a:alpha val="67000"/>
                      </a:srgbClr>
                    </a:solidFill>
                  </a:tcPr>
                </a:tc>
              </a:tr>
            </a:tbl>
          </a:graphicData>
        </a:graphic>
      </p:graphicFrame>
      <p:sp>
        <p:nvSpPr>
          <p:cNvPr id="13" name="Rettangolo 12"/>
          <p:cNvSpPr/>
          <p:nvPr/>
        </p:nvSpPr>
        <p:spPr>
          <a:xfrm>
            <a:off x="1785020" y="2571581"/>
            <a:ext cx="7107460" cy="569387"/>
          </a:xfrm>
          <a:prstGeom prst="rect">
            <a:avLst/>
          </a:prstGeom>
        </p:spPr>
        <p:txBody>
          <a:bodyPr wrap="square">
            <a:spAutoFit/>
          </a:bodyPr>
          <a:lstStyle/>
          <a:p>
            <a:r>
              <a:rPr lang="en-US" sz="1600" b="1" i="1" dirty="0" smtClean="0">
                <a:solidFill>
                  <a:srgbClr val="FF0000"/>
                </a:solidFill>
              </a:rPr>
              <a:t>Email</a:t>
            </a:r>
            <a:r>
              <a:rPr lang="en-US" sz="1600" b="1" i="1" dirty="0">
                <a:solidFill>
                  <a:srgbClr val="FF0000"/>
                </a:solidFill>
              </a:rPr>
              <a:t>: </a:t>
            </a:r>
            <a:r>
              <a:rPr lang="es-ES" sz="1500" dirty="0" smtClean="0"/>
              <a:t>envío de diapositivas, herramientas (Herramienta </a:t>
            </a:r>
            <a:r>
              <a:rPr lang="en-US" sz="1500" dirty="0" smtClean="0"/>
              <a:t>1-kit de </a:t>
            </a:r>
            <a:r>
              <a:rPr lang="es-ES" sz="1500" dirty="0" smtClean="0"/>
              <a:t>usuario</a:t>
            </a:r>
            <a:r>
              <a:rPr lang="en-US" sz="1500" dirty="0" smtClean="0"/>
              <a:t> y </a:t>
            </a:r>
            <a:r>
              <a:rPr lang="es-ES" sz="1500" dirty="0" smtClean="0"/>
              <a:t>Herramienta</a:t>
            </a:r>
            <a:r>
              <a:rPr lang="en-US" sz="1500" dirty="0" smtClean="0"/>
              <a:t> 2-kit </a:t>
            </a:r>
            <a:r>
              <a:rPr lang="es-ES" sz="1500" dirty="0" smtClean="0"/>
              <a:t>pedagógico</a:t>
            </a:r>
            <a:r>
              <a:rPr lang="en-US" sz="1500" dirty="0" smtClean="0"/>
              <a:t>) e </a:t>
            </a:r>
            <a:r>
              <a:rPr lang="es-ES" sz="1500" dirty="0" smtClean="0"/>
              <a:t>instrumentos de evaluación</a:t>
            </a:r>
            <a:endParaRPr lang="es-ES" sz="1500" dirty="0"/>
          </a:p>
        </p:txBody>
      </p:sp>
    </p:spTree>
    <p:extLst>
      <p:ext uri="{BB962C8B-B14F-4D97-AF65-F5344CB8AC3E}">
        <p14:creationId xmlns:p14="http://schemas.microsoft.com/office/powerpoint/2010/main" val="259482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s-ES" sz="3200" b="1" dirty="0" smtClean="0"/>
              <a:t>Ruta</a:t>
            </a:r>
            <a:r>
              <a:rPr lang="en-GB" sz="3200" b="1" dirty="0" smtClean="0"/>
              <a:t> A </a:t>
            </a:r>
            <a:br>
              <a:rPr lang="en-GB" sz="3200" b="1" dirty="0" smtClean="0"/>
            </a:br>
            <a:r>
              <a:rPr lang="es-ES" sz="2200" b="1" dirty="0" smtClean="0"/>
              <a:t>Del socio del proyecto al socio asociado</a:t>
            </a:r>
            <a:endParaRPr lang="es-ES" sz="2200" dirty="0"/>
          </a:p>
        </p:txBody>
      </p:sp>
      <p:sp>
        <p:nvSpPr>
          <p:cNvPr id="30" name="Titolo 1"/>
          <p:cNvSpPr txBox="1">
            <a:spLocks/>
          </p:cNvSpPr>
          <p:nvPr/>
        </p:nvSpPr>
        <p:spPr>
          <a:xfrm>
            <a:off x="179512" y="1124744"/>
            <a:ext cx="6768752" cy="41116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b="1" u="sng" dirty="0" smtClean="0">
                <a:solidFill>
                  <a:schemeClr val="tx1"/>
                </a:solidFill>
              </a:rPr>
              <a:t>Foco en FASE 1</a:t>
            </a:r>
            <a:endParaRPr lang="it-IT" sz="1800" b="1" u="sng" dirty="0">
              <a:solidFill>
                <a:schemeClr val="tx1"/>
              </a:solidFill>
            </a:endParaRPr>
          </a:p>
        </p:txBody>
      </p:sp>
      <p:grpSp>
        <p:nvGrpSpPr>
          <p:cNvPr id="6" name="Gruppo 5"/>
          <p:cNvGrpSpPr/>
          <p:nvPr/>
        </p:nvGrpSpPr>
        <p:grpSpPr>
          <a:xfrm>
            <a:off x="324001" y="1484784"/>
            <a:ext cx="1461019" cy="697990"/>
            <a:chOff x="599659" y="19025"/>
            <a:chExt cx="1461019" cy="1022666"/>
          </a:xfrm>
        </p:grpSpPr>
        <p:sp>
          <p:nvSpPr>
            <p:cNvPr id="7" name="Rettangolo arrotondato 6"/>
            <p:cNvSpPr/>
            <p:nvPr/>
          </p:nvSpPr>
          <p:spPr>
            <a:xfrm>
              <a:off x="599659" y="19025"/>
              <a:ext cx="1461019" cy="1022666"/>
            </a:xfrm>
            <a:prstGeom prst="roundRect">
              <a:avLst>
                <a:gd name="adj" fmla="val 16670"/>
              </a:avLst>
            </a:prstGeom>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8" name="Rettangolo 7"/>
            <p:cNvSpPr/>
            <p:nvPr/>
          </p:nvSpPr>
          <p:spPr>
            <a:xfrm>
              <a:off x="649590" y="68956"/>
              <a:ext cx="1361157" cy="92280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it-IT" sz="2500" kern="1200" dirty="0" smtClean="0"/>
                <a:t>Fase 1</a:t>
              </a:r>
              <a:endParaRPr lang="it-IT" sz="2500" kern="1200" dirty="0"/>
            </a:p>
          </p:txBody>
        </p:sp>
      </p:grpSp>
      <p:grpSp>
        <p:nvGrpSpPr>
          <p:cNvPr id="9" name="Gruppo 8"/>
          <p:cNvGrpSpPr/>
          <p:nvPr/>
        </p:nvGrpSpPr>
        <p:grpSpPr>
          <a:xfrm>
            <a:off x="1979712" y="1568168"/>
            <a:ext cx="7294140" cy="1284768"/>
            <a:chOff x="1478882" y="-427858"/>
            <a:chExt cx="4835590" cy="1284768"/>
          </a:xfrm>
        </p:grpSpPr>
        <p:sp>
          <p:nvSpPr>
            <p:cNvPr id="10" name="Rettangolo 9"/>
            <p:cNvSpPr/>
            <p:nvPr/>
          </p:nvSpPr>
          <p:spPr>
            <a:xfrm>
              <a:off x="1478882" y="76198"/>
              <a:ext cx="4835590" cy="78071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Rettangolo 10"/>
            <p:cNvSpPr/>
            <p:nvPr/>
          </p:nvSpPr>
          <p:spPr>
            <a:xfrm>
              <a:off x="1478882" y="-427858"/>
              <a:ext cx="4009917" cy="78071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marL="171450" lvl="1" indent="-171450" defTabSz="711200">
                <a:lnSpc>
                  <a:spcPct val="90000"/>
                </a:lnSpc>
                <a:spcBef>
                  <a:spcPct val="0"/>
                </a:spcBef>
                <a:spcAft>
                  <a:spcPct val="15000"/>
                </a:spcAft>
                <a:buChar char="••"/>
              </a:pPr>
              <a:r>
                <a:rPr lang="it-IT" b="1" dirty="0" smtClean="0"/>
                <a:t>Formación</a:t>
              </a:r>
              <a:endParaRPr lang="it-IT" b="1" dirty="0"/>
            </a:p>
          </p:txBody>
        </p:sp>
      </p:grpSp>
      <p:grpSp>
        <p:nvGrpSpPr>
          <p:cNvPr id="16" name="Gruppo 15"/>
          <p:cNvGrpSpPr/>
          <p:nvPr/>
        </p:nvGrpSpPr>
        <p:grpSpPr>
          <a:xfrm>
            <a:off x="373932" y="2276872"/>
            <a:ext cx="8816676" cy="369332"/>
            <a:chOff x="147812" y="4379912"/>
            <a:chExt cx="8816676" cy="369332"/>
          </a:xfrm>
        </p:grpSpPr>
        <p:sp>
          <p:nvSpPr>
            <p:cNvPr id="13" name="CasellaDiTesto 12"/>
            <p:cNvSpPr txBox="1"/>
            <p:nvPr/>
          </p:nvSpPr>
          <p:spPr>
            <a:xfrm>
              <a:off x="147812" y="4379912"/>
              <a:ext cx="1440160" cy="369332"/>
            </a:xfrm>
            <a:prstGeom prst="rect">
              <a:avLst/>
            </a:prstGeom>
            <a:noFill/>
            <a:ln>
              <a:solidFill>
                <a:schemeClr val="accent1"/>
              </a:solidFill>
            </a:ln>
          </p:spPr>
          <p:txBody>
            <a:bodyPr wrap="square" rtlCol="0">
              <a:spAutoFit/>
            </a:bodyPr>
            <a:lstStyle/>
            <a:p>
              <a:r>
                <a:rPr lang="it-IT" dirty="0" smtClean="0"/>
                <a:t>Paso B</a:t>
              </a:r>
            </a:p>
          </p:txBody>
        </p:sp>
        <p:sp>
          <p:nvSpPr>
            <p:cNvPr id="18" name="Rettangolo 17"/>
            <p:cNvSpPr/>
            <p:nvPr/>
          </p:nvSpPr>
          <p:spPr>
            <a:xfrm>
              <a:off x="1835696" y="4379912"/>
              <a:ext cx="7128792" cy="338554"/>
            </a:xfrm>
            <a:prstGeom prst="rect">
              <a:avLst/>
            </a:prstGeom>
          </p:spPr>
          <p:txBody>
            <a:bodyPr wrap="square">
              <a:spAutoFit/>
            </a:bodyPr>
            <a:lstStyle/>
            <a:p>
              <a:r>
                <a:rPr lang="it-IT" sz="1600" b="1" i="1" dirty="0" smtClean="0">
                  <a:solidFill>
                    <a:srgbClr val="008000"/>
                  </a:solidFill>
                </a:rPr>
                <a:t>*Presencial</a:t>
              </a:r>
            </a:p>
          </p:txBody>
        </p:sp>
      </p:grpSp>
      <p:graphicFrame>
        <p:nvGraphicFramePr>
          <p:cNvPr id="24" name="Tabella 23"/>
          <p:cNvGraphicFramePr>
            <a:graphicFrameLocks noGrp="1"/>
          </p:cNvGraphicFramePr>
          <p:nvPr>
            <p:extLst>
              <p:ext uri="{D42A27DB-BD31-4B8C-83A1-F6EECF244321}">
                <p14:modId xmlns:p14="http://schemas.microsoft.com/office/powerpoint/2010/main" val="13305075"/>
              </p:ext>
            </p:extLst>
          </p:nvPr>
        </p:nvGraphicFramePr>
        <p:xfrm>
          <a:off x="179513" y="2780928"/>
          <a:ext cx="8856983" cy="3523844"/>
        </p:xfrm>
        <a:graphic>
          <a:graphicData uri="http://schemas.openxmlformats.org/drawingml/2006/table">
            <a:tbl>
              <a:tblPr firstRow="1" bandRow="1">
                <a:tableStyleId>{0E3FDE45-AF77-4B5C-9715-49D594BDF05E}</a:tableStyleId>
              </a:tblPr>
              <a:tblGrid>
                <a:gridCol w="585585"/>
                <a:gridCol w="731982"/>
                <a:gridCol w="4757884"/>
                <a:gridCol w="1390766"/>
                <a:gridCol w="1390766"/>
              </a:tblGrid>
              <a:tr h="292271">
                <a:tc>
                  <a:txBody>
                    <a:bodyPr/>
                    <a:lstStyle/>
                    <a:p>
                      <a:r>
                        <a:rPr lang="it-IT" sz="1400" b="0" dirty="0" smtClean="0"/>
                        <a:t>PASO</a:t>
                      </a:r>
                      <a:endParaRPr lang="it-IT" sz="1400" b="0" dirty="0"/>
                    </a:p>
                  </a:txBody>
                  <a:tcPr/>
                </a:tc>
                <a:tc>
                  <a:txBody>
                    <a:bodyPr/>
                    <a:lstStyle/>
                    <a:p>
                      <a:endParaRPr lang="it-IT" sz="1400" b="0" dirty="0" smtClean="0"/>
                    </a:p>
                  </a:txBody>
                  <a:tcPr/>
                </a:tc>
                <a:tc>
                  <a:txBody>
                    <a:bodyPr/>
                    <a:lstStyle/>
                    <a:p>
                      <a:r>
                        <a:rPr lang="it-IT" sz="1400" b="0" dirty="0" smtClean="0"/>
                        <a:t>    CONTENIDOS</a:t>
                      </a:r>
                      <a:endParaRPr lang="it-IT" sz="1400" b="0" dirty="0"/>
                    </a:p>
                  </a:txBody>
                  <a:tcPr/>
                </a:tc>
                <a:tc>
                  <a:txBody>
                    <a:bodyPr/>
                    <a:lstStyle/>
                    <a:p>
                      <a:r>
                        <a:rPr lang="it-IT" sz="1400" b="0" dirty="0" smtClean="0"/>
                        <a:t>INSTRUMENTO</a:t>
                      </a:r>
                      <a:endParaRPr lang="it-IT" sz="1400" b="0" dirty="0"/>
                    </a:p>
                  </a:txBody>
                  <a:tcPr/>
                </a:tc>
                <a:tc>
                  <a:txBody>
                    <a:bodyPr/>
                    <a:lstStyle/>
                    <a:p>
                      <a:r>
                        <a:rPr lang="it-IT" sz="1200" b="0" dirty="0" smtClean="0"/>
                        <a:t>METODOLOGÍA</a:t>
                      </a:r>
                      <a:endParaRPr lang="it-IT" sz="1200" b="0" dirty="0"/>
                    </a:p>
                  </a:txBody>
                  <a:tcPr>
                    <a:solidFill>
                      <a:srgbClr val="FFFFFF">
                        <a:alpha val="67000"/>
                      </a:srgbClr>
                    </a:solidFill>
                  </a:tcPr>
                </a:tc>
              </a:tr>
              <a:tr h="2647528">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it-IT" sz="1800" b="0" baseline="0" dirty="0" smtClean="0"/>
                        <a:t>B</a:t>
                      </a:r>
                      <a:endParaRPr lang="it-IT" sz="1800" b="0" dirty="0" smtClean="0"/>
                    </a:p>
                  </a:txBody>
                  <a:tcPr/>
                </a:tc>
                <a:tc>
                  <a:txBody>
                    <a:bodyPr/>
                    <a:lstStyle/>
                    <a:p>
                      <a:r>
                        <a:rPr lang="en-US" sz="1400" i="0" dirty="0" smtClean="0"/>
                        <a:t>30 min</a:t>
                      </a:r>
                    </a:p>
                    <a:p>
                      <a:endParaRPr lang="en-US" sz="1400" i="0" dirty="0" smtClean="0"/>
                    </a:p>
                    <a:p>
                      <a:endParaRPr lang="en-US" sz="500" i="0" dirty="0" smtClean="0"/>
                    </a:p>
                    <a:p>
                      <a:endParaRPr lang="en-US" sz="1400" i="0" dirty="0" smtClean="0"/>
                    </a:p>
                    <a:p>
                      <a:r>
                        <a:rPr lang="en-US" sz="1400" i="0" dirty="0" smtClean="0"/>
                        <a:t>30 min</a:t>
                      </a:r>
                    </a:p>
                    <a:p>
                      <a:endParaRPr lang="en-US" sz="1400" i="0" dirty="0" smtClean="0"/>
                    </a:p>
                    <a:p>
                      <a:endParaRPr lang="en-US" sz="1400" i="0" dirty="0" smtClean="0"/>
                    </a:p>
                    <a:p>
                      <a:endParaRPr lang="en-US" sz="1400" i="0" dirty="0" smtClean="0"/>
                    </a:p>
                    <a:p>
                      <a:endParaRPr lang="en-US" sz="1400" i="0" dirty="0" smtClean="0"/>
                    </a:p>
                    <a:p>
                      <a:endParaRPr lang="en-US" sz="1400" i="0" baseline="0" dirty="0" smtClean="0"/>
                    </a:p>
                    <a:p>
                      <a:r>
                        <a:rPr lang="en-US" sz="1300" i="0" baseline="0" dirty="0" smtClean="0"/>
                        <a:t>120min</a:t>
                      </a:r>
                    </a:p>
                    <a:p>
                      <a:endParaRPr lang="en-US" sz="1400" i="0" baseline="0" dirty="0" smtClean="0"/>
                    </a:p>
                  </a:txBody>
                  <a:tcPr/>
                </a:tc>
                <a:tc>
                  <a:txBody>
                    <a:bodyPr/>
                    <a:lstStyle/>
                    <a:p>
                      <a:pPr marL="285750" indent="-285750">
                        <a:buFont typeface="Wingdings" panose="05000000000000000000" pitchFamily="2" charset="2"/>
                        <a:buChar char="§"/>
                      </a:pPr>
                      <a:r>
                        <a:rPr lang="en-US" sz="1500" i="0" dirty="0" err="1" smtClean="0"/>
                        <a:t>SoMEX</a:t>
                      </a:r>
                      <a:r>
                        <a:rPr lang="en-US" sz="1500" i="0" dirty="0" smtClean="0"/>
                        <a:t> and SoMExNet Project:  </a:t>
                      </a:r>
                      <a:r>
                        <a:rPr lang="en-US" sz="1500" i="1" dirty="0" smtClean="0"/>
                        <a:t>objectives and contents</a:t>
                      </a:r>
                      <a:endParaRPr lang="en-US" sz="800" i="1" dirty="0" smtClean="0"/>
                    </a:p>
                    <a:p>
                      <a:pPr marL="285750" indent="-285750">
                        <a:buFont typeface="Wingdings" panose="05000000000000000000" pitchFamily="2" charset="2"/>
                        <a:buChar char="§"/>
                      </a:pPr>
                      <a:endParaRPr lang="en-US" sz="500" i="0" dirty="0" smtClean="0"/>
                    </a:p>
                    <a:p>
                      <a:pPr marL="285750" indent="-285750">
                        <a:buFont typeface="Wingdings" panose="05000000000000000000" pitchFamily="2" charset="2"/>
                        <a:buChar char="§"/>
                      </a:pPr>
                      <a:r>
                        <a:rPr lang="en-US" sz="1500" i="0" dirty="0" smtClean="0"/>
                        <a:t>SoMExNet:</a:t>
                      </a:r>
                      <a:r>
                        <a:rPr lang="en-US" sz="1500" i="0" baseline="0" dirty="0" smtClean="0"/>
                        <a:t> </a:t>
                      </a:r>
                      <a:r>
                        <a:rPr lang="es-ES" sz="1500" i="1" baseline="0" noProof="0" dirty="0" smtClean="0"/>
                        <a:t>el proceso de formación</a:t>
                      </a:r>
                    </a:p>
                    <a:p>
                      <a:pPr marL="0" indent="0">
                        <a:buFont typeface="Wingdings" panose="05000000000000000000" pitchFamily="2" charset="2"/>
                        <a:buNone/>
                      </a:pPr>
                      <a:endParaRPr lang="en-US" sz="500" i="0" dirty="0" smtClean="0"/>
                    </a:p>
                    <a:p>
                      <a:pPr marL="285750" indent="-285750">
                        <a:buFont typeface="Wingdings" panose="05000000000000000000" pitchFamily="2" charset="2"/>
                        <a:buChar char="§"/>
                      </a:pPr>
                      <a:r>
                        <a:rPr lang="en-US" sz="1500" i="0" dirty="0" smtClean="0"/>
                        <a:t>App de SoMExNet: </a:t>
                      </a:r>
                      <a:r>
                        <a:rPr lang="es-ES" sz="1500" i="1" noProof="0" dirty="0" smtClean="0"/>
                        <a:t>objetivos y contenido</a:t>
                      </a:r>
                    </a:p>
                    <a:p>
                      <a:pPr marL="0" indent="0">
                        <a:buFont typeface="Wingdings" panose="05000000000000000000" pitchFamily="2" charset="2"/>
                        <a:buNone/>
                      </a:pPr>
                      <a:endParaRPr lang="en-US" sz="500" i="1" dirty="0" smtClean="0"/>
                    </a:p>
                    <a:p>
                      <a:pPr marL="285750" indent="-285750">
                        <a:buFont typeface="Wingdings" panose="05000000000000000000" pitchFamily="2" charset="2"/>
                        <a:buChar char="§"/>
                      </a:pPr>
                      <a:r>
                        <a:rPr lang="es-ES" sz="1500" i="0" noProof="0" dirty="0" smtClean="0"/>
                        <a:t>Herramienta</a:t>
                      </a:r>
                      <a:r>
                        <a:rPr lang="en-US" sz="1500" i="0" dirty="0" smtClean="0"/>
                        <a:t> 1:</a:t>
                      </a:r>
                      <a:r>
                        <a:rPr lang="en-US" sz="1500" i="0" baseline="0" dirty="0" smtClean="0"/>
                        <a:t> </a:t>
                      </a:r>
                      <a:r>
                        <a:rPr lang="en-US" sz="1500" i="1" dirty="0" smtClean="0"/>
                        <a:t>kit de </a:t>
                      </a:r>
                      <a:r>
                        <a:rPr lang="es-ES" sz="1500" i="1" noProof="0" dirty="0" smtClean="0"/>
                        <a:t>usuario</a:t>
                      </a:r>
                    </a:p>
                    <a:p>
                      <a:pPr marL="285750" indent="-285750">
                        <a:buFont typeface="Wingdings" panose="05000000000000000000" pitchFamily="2" charset="2"/>
                        <a:buChar char="§"/>
                      </a:pPr>
                      <a:r>
                        <a:rPr lang="es-ES" sz="1500" i="0" noProof="0" dirty="0" smtClean="0"/>
                        <a:t>Herramienta</a:t>
                      </a:r>
                      <a:r>
                        <a:rPr lang="en-US" sz="1500" i="0" dirty="0" smtClean="0"/>
                        <a:t>  2:</a:t>
                      </a:r>
                      <a:r>
                        <a:rPr lang="en-US" sz="1500" i="0" baseline="0" dirty="0" smtClean="0"/>
                        <a:t> </a:t>
                      </a:r>
                      <a:r>
                        <a:rPr lang="en-US" sz="1500" i="1" dirty="0" smtClean="0"/>
                        <a:t>kit </a:t>
                      </a:r>
                      <a:r>
                        <a:rPr lang="es-ES" sz="1500" i="1" noProof="0" dirty="0" smtClean="0"/>
                        <a:t>pedagógico </a:t>
                      </a:r>
                    </a:p>
                    <a:p>
                      <a:pPr marL="285750" indent="-285750">
                        <a:buFont typeface="Wingdings" panose="05000000000000000000" pitchFamily="2" charset="2"/>
                        <a:buChar char="§"/>
                      </a:pPr>
                      <a:endParaRPr lang="en-US" sz="1500" i="1" baseline="0" dirty="0" smtClean="0"/>
                    </a:p>
                    <a:p>
                      <a:pPr marL="285750" indent="-285750">
                        <a:buFont typeface="Wingdings" panose="05000000000000000000" pitchFamily="2" charset="2"/>
                        <a:buChar char="§"/>
                      </a:pPr>
                      <a:endParaRPr lang="en-US" sz="500" i="0" baseline="0" dirty="0" smtClean="0"/>
                    </a:p>
                    <a:p>
                      <a:pPr marL="285750" marR="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s-ES" sz="1500" baseline="0" noProof="0" dirty="0" smtClean="0"/>
                        <a:t>Proceso de evaluación: </a:t>
                      </a:r>
                      <a:r>
                        <a:rPr lang="es-ES" sz="1500" i="1" baseline="0" noProof="0" dirty="0" smtClean="0"/>
                        <a:t>objetivos y contenido/tipo de cuestionario; modalidad de administración</a:t>
                      </a:r>
                    </a:p>
                  </a:txBody>
                  <a:tcPr/>
                </a:tc>
                <a:tc>
                  <a:txBody>
                    <a:bodyPr/>
                    <a:lstStyle/>
                    <a:p>
                      <a:pPr marL="177800" indent="-177800" algn="l">
                        <a:buFont typeface="Arial" panose="020B0604020202020204" pitchFamily="34" charset="0"/>
                        <a:buChar char="•"/>
                      </a:pPr>
                      <a:r>
                        <a:rPr lang="it-IT" sz="1200" baseline="0" dirty="0" smtClean="0"/>
                        <a:t>Diapositivas</a:t>
                      </a:r>
                    </a:p>
                    <a:p>
                      <a:pPr algn="l"/>
                      <a:endParaRPr lang="it-IT" sz="1200" baseline="0" dirty="0" smtClean="0"/>
                    </a:p>
                    <a:p>
                      <a:pPr algn="l"/>
                      <a:endParaRPr lang="it-IT" sz="1200" baseline="0" dirty="0" smtClean="0"/>
                    </a:p>
                    <a:p>
                      <a:pPr marL="177800" marR="0" indent="-1778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baseline="0" dirty="0" smtClean="0"/>
                        <a:t>Diapositivas</a:t>
                      </a:r>
                    </a:p>
                    <a:p>
                      <a:pPr algn="l"/>
                      <a:endParaRPr lang="it-IT" sz="1200" dirty="0" smtClean="0"/>
                    </a:p>
                    <a:p>
                      <a:pPr algn="l"/>
                      <a:endParaRPr lang="it-IT" sz="1200" dirty="0" smtClean="0"/>
                    </a:p>
                    <a:p>
                      <a:pPr marL="177800" indent="-177800" algn="l">
                        <a:buFont typeface="Arial" panose="020B0604020202020204" pitchFamily="34" charset="0"/>
                        <a:buChar char="•"/>
                      </a:pPr>
                      <a:r>
                        <a:rPr lang="it-IT" sz="1200" dirty="0" smtClean="0"/>
                        <a:t>Demostración web</a:t>
                      </a:r>
                    </a:p>
                    <a:p>
                      <a:pPr marL="177800" indent="-177800" algn="l">
                        <a:buFont typeface="Arial" panose="020B0604020202020204" pitchFamily="34" charset="0"/>
                        <a:buChar char="•"/>
                      </a:pPr>
                      <a:r>
                        <a:rPr lang="it-IT" sz="1200" dirty="0" smtClean="0"/>
                        <a:t>Herramientas </a:t>
                      </a:r>
                    </a:p>
                    <a:p>
                      <a:pPr algn="l"/>
                      <a:endParaRPr lang="it-IT" sz="1200" baseline="0" dirty="0" smtClean="0"/>
                    </a:p>
                    <a:p>
                      <a:pPr algn="l"/>
                      <a:endParaRPr lang="it-IT" sz="1200" baseline="0" dirty="0" smtClean="0"/>
                    </a:p>
                    <a:p>
                      <a:pPr marL="177800" indent="-177800" algn="l">
                        <a:buFont typeface="Arial" panose="020B0604020202020204" pitchFamily="34" charset="0"/>
                        <a:buChar char="•"/>
                      </a:pPr>
                      <a:r>
                        <a:rPr lang="it-IT" sz="1200" baseline="0" dirty="0" smtClean="0"/>
                        <a:t>Diapositivas</a:t>
                      </a:r>
                    </a:p>
                    <a:p>
                      <a:pPr marL="177800" indent="-177800" algn="l">
                        <a:buFont typeface="Arial" panose="020B0604020202020204" pitchFamily="34" charset="0"/>
                        <a:buChar char="•"/>
                      </a:pPr>
                      <a:r>
                        <a:rPr lang="it-IT" sz="1200" dirty="0" smtClean="0"/>
                        <a:t>Kit de instrumentos</a:t>
                      </a:r>
                      <a:r>
                        <a:rPr lang="it-IT" sz="1200" baseline="0" dirty="0" smtClean="0"/>
                        <a:t> de evaluación</a:t>
                      </a:r>
                      <a:endParaRPr lang="it-IT" sz="1200" dirty="0" smtClean="0"/>
                    </a:p>
                  </a:txBody>
                  <a:tcPr/>
                </a:tc>
                <a:tc rowSpan="2">
                  <a:txBody>
                    <a:bodyPr/>
                    <a:lstStyle/>
                    <a:p>
                      <a:pPr algn="l"/>
                      <a:r>
                        <a:rPr lang="it-IT" sz="1500" dirty="0" smtClean="0"/>
                        <a:t>Presencial</a:t>
                      </a:r>
                      <a:r>
                        <a:rPr lang="it-IT" sz="1500" baseline="0" dirty="0" smtClean="0"/>
                        <a:t>* </a:t>
                      </a:r>
                      <a:br>
                        <a:rPr lang="it-IT" sz="1500" baseline="0" dirty="0" smtClean="0"/>
                      </a:br>
                      <a:endParaRPr lang="it-IT" sz="1500" baseline="0" dirty="0" smtClean="0"/>
                    </a:p>
                    <a:p>
                      <a:pPr algn="l"/>
                      <a:endParaRPr lang="it-IT" sz="1500" baseline="0" dirty="0" smtClean="0"/>
                    </a:p>
                    <a:p>
                      <a:pPr algn="l"/>
                      <a:endParaRPr lang="it-IT" sz="1500" baseline="0" dirty="0" smtClean="0"/>
                    </a:p>
                    <a:p>
                      <a:pPr algn="l"/>
                      <a:endParaRPr lang="it-IT" sz="1500" baseline="0" dirty="0" smtClean="0"/>
                    </a:p>
                    <a:p>
                      <a:pPr algn="l"/>
                      <a:endParaRPr lang="it-IT" sz="1500" baseline="0" dirty="0" smtClean="0"/>
                    </a:p>
                    <a:p>
                      <a:pPr algn="l"/>
                      <a:endParaRPr lang="it-IT" sz="1500" baseline="0" dirty="0" smtClean="0"/>
                    </a:p>
                    <a:p>
                      <a:pPr algn="l"/>
                      <a:endParaRPr lang="it-IT" sz="1500" dirty="0"/>
                    </a:p>
                  </a:txBody>
                  <a:tcPr>
                    <a:solidFill>
                      <a:srgbClr val="FFFFFF">
                        <a:alpha val="67000"/>
                      </a:srgbClr>
                    </a:solidFill>
                  </a:tcPr>
                </a:tc>
              </a:tr>
              <a:tr h="384404">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it-IT" sz="1800" b="0" dirty="0" smtClean="0"/>
                    </a:p>
                  </a:txBody>
                  <a:tcPr/>
                </a:tc>
                <a:tc>
                  <a:txBody>
                    <a:bodyPr/>
                    <a:lstStyle/>
                    <a:p>
                      <a:r>
                        <a:rPr lang="en-US" sz="1400" i="0" dirty="0" smtClean="0"/>
                        <a:t>30 min</a:t>
                      </a:r>
                    </a:p>
                  </a:txBody>
                  <a:tcPr/>
                </a:tc>
                <a:tc>
                  <a:txBody>
                    <a:bodyPr/>
                    <a:lstStyle/>
                    <a:p>
                      <a:pPr marL="285750" indent="-285750">
                        <a:buFont typeface="Wingdings" panose="05000000000000000000" pitchFamily="2" charset="2"/>
                        <a:buChar char="§"/>
                      </a:pPr>
                      <a:r>
                        <a:rPr lang="es-ES" sz="1500" i="0" noProof="0" dirty="0" smtClean="0"/>
                        <a:t>Preguntas</a:t>
                      </a:r>
                      <a:r>
                        <a:rPr lang="en-US" sz="1500" i="0" baseline="0" dirty="0" smtClean="0"/>
                        <a:t> finales</a:t>
                      </a:r>
                      <a:endParaRPr lang="en-US" sz="1500" i="0" dirty="0" smtClean="0"/>
                    </a:p>
                  </a:txBody>
                  <a:tcPr/>
                </a:tc>
                <a:tc>
                  <a:txBody>
                    <a:bodyPr/>
                    <a:lstStyle/>
                    <a:p>
                      <a:pPr algn="ctr"/>
                      <a:endParaRPr lang="it-IT" sz="1500" dirty="0"/>
                    </a:p>
                  </a:txBody>
                  <a:tcPr/>
                </a:tc>
                <a:tc vMerge="1">
                  <a:txBody>
                    <a:bodyPr/>
                    <a:lstStyle/>
                    <a:p>
                      <a:pPr algn="l"/>
                      <a:endParaRPr lang="it-IT" sz="1500" dirty="0"/>
                    </a:p>
                  </a:txBody>
                  <a:tcPr>
                    <a:solidFill>
                      <a:srgbClr val="FFFFFF">
                        <a:alpha val="67000"/>
                      </a:srgbClr>
                    </a:solidFill>
                  </a:tcPr>
                </a:tc>
              </a:tr>
            </a:tbl>
          </a:graphicData>
        </a:graphic>
      </p:graphicFrame>
      <p:sp>
        <p:nvSpPr>
          <p:cNvPr id="14" name="Rettangolo 13"/>
          <p:cNvSpPr/>
          <p:nvPr/>
        </p:nvSpPr>
        <p:spPr>
          <a:xfrm>
            <a:off x="365675" y="6274187"/>
            <a:ext cx="8547296" cy="323165"/>
          </a:xfrm>
          <a:prstGeom prst="rect">
            <a:avLst/>
          </a:prstGeom>
        </p:spPr>
        <p:txBody>
          <a:bodyPr wrap="square">
            <a:spAutoFit/>
          </a:bodyPr>
          <a:lstStyle/>
          <a:p>
            <a:r>
              <a:rPr lang="en-US" sz="1500" i="1" dirty="0" smtClean="0"/>
              <a:t>* </a:t>
            </a:r>
            <a:r>
              <a:rPr lang="es-ES" sz="1500" i="1" dirty="0" smtClean="0"/>
              <a:t>Alternativamente se podrá hacer formación a distancia, por ejemplo por </a:t>
            </a:r>
            <a:r>
              <a:rPr lang="en-US" sz="1500" i="1" dirty="0" smtClean="0"/>
              <a:t>Skype</a:t>
            </a:r>
            <a:endParaRPr lang="it-IT" sz="1500" i="1" dirty="0"/>
          </a:p>
        </p:txBody>
      </p:sp>
    </p:spTree>
    <p:extLst>
      <p:ext uri="{BB962C8B-B14F-4D97-AF65-F5344CB8AC3E}">
        <p14:creationId xmlns:p14="http://schemas.microsoft.com/office/powerpoint/2010/main" val="38460673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373616" cy="504056"/>
          </a:xfrm>
        </p:spPr>
        <p:txBody>
          <a:bodyPr>
            <a:noAutofit/>
          </a:bodyPr>
          <a:lstStyle/>
          <a:p>
            <a:r>
              <a:rPr lang="es-ES" sz="3200" b="1" dirty="0" smtClean="0"/>
              <a:t>Ruta</a:t>
            </a:r>
            <a:r>
              <a:rPr lang="en-GB" sz="3200" b="1" dirty="0" smtClean="0"/>
              <a:t> A </a:t>
            </a:r>
            <a:br>
              <a:rPr lang="en-GB" sz="3200" b="1" dirty="0" smtClean="0"/>
            </a:br>
            <a:r>
              <a:rPr lang="es-ES" sz="2200" b="1" dirty="0" smtClean="0"/>
              <a:t>Del socio del proyecto al socio asociado</a:t>
            </a:r>
            <a:endParaRPr lang="es-ES" sz="2200" dirty="0"/>
          </a:p>
        </p:txBody>
      </p:sp>
      <p:sp>
        <p:nvSpPr>
          <p:cNvPr id="30" name="Titolo 1"/>
          <p:cNvSpPr txBox="1">
            <a:spLocks/>
          </p:cNvSpPr>
          <p:nvPr/>
        </p:nvSpPr>
        <p:spPr>
          <a:xfrm>
            <a:off x="179512" y="1124744"/>
            <a:ext cx="6768752" cy="41116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b="1" u="sng" dirty="0" smtClean="0">
                <a:solidFill>
                  <a:schemeClr val="tx1"/>
                </a:solidFill>
              </a:rPr>
              <a:t>Foco en FASE 2</a:t>
            </a:r>
            <a:endParaRPr lang="it-IT" sz="1800" b="1" u="sng" dirty="0">
              <a:solidFill>
                <a:schemeClr val="tx1"/>
              </a:solidFill>
            </a:endParaRPr>
          </a:p>
        </p:txBody>
      </p:sp>
      <p:grpSp>
        <p:nvGrpSpPr>
          <p:cNvPr id="6" name="Gruppo 5"/>
          <p:cNvGrpSpPr/>
          <p:nvPr/>
        </p:nvGrpSpPr>
        <p:grpSpPr>
          <a:xfrm>
            <a:off x="324001" y="1484784"/>
            <a:ext cx="1461019" cy="729686"/>
            <a:chOff x="599659" y="19025"/>
            <a:chExt cx="1461019" cy="863591"/>
          </a:xfrm>
        </p:grpSpPr>
        <p:sp>
          <p:nvSpPr>
            <p:cNvPr id="7" name="Rettangolo arrotondato 6"/>
            <p:cNvSpPr/>
            <p:nvPr/>
          </p:nvSpPr>
          <p:spPr>
            <a:xfrm>
              <a:off x="599659" y="19025"/>
              <a:ext cx="1461019" cy="863591"/>
            </a:xfrm>
            <a:prstGeom prst="roundRect">
              <a:avLst>
                <a:gd name="adj" fmla="val 16670"/>
              </a:avLst>
            </a:prstGeom>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8" name="Rettangolo 7"/>
            <p:cNvSpPr/>
            <p:nvPr/>
          </p:nvSpPr>
          <p:spPr>
            <a:xfrm>
              <a:off x="649590" y="68955"/>
              <a:ext cx="1361157" cy="81366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it-IT" sz="2500" kern="1200" dirty="0" smtClean="0"/>
                <a:t>Fase 2</a:t>
              </a:r>
              <a:endParaRPr lang="it-IT" sz="2500" kern="1200" dirty="0"/>
            </a:p>
          </p:txBody>
        </p:sp>
      </p:grpSp>
      <p:grpSp>
        <p:nvGrpSpPr>
          <p:cNvPr id="9" name="Gruppo 8"/>
          <p:cNvGrpSpPr/>
          <p:nvPr/>
        </p:nvGrpSpPr>
        <p:grpSpPr>
          <a:xfrm>
            <a:off x="1979712" y="1568168"/>
            <a:ext cx="7294140" cy="1284768"/>
            <a:chOff x="1478882" y="-427858"/>
            <a:chExt cx="4835590" cy="1284768"/>
          </a:xfrm>
        </p:grpSpPr>
        <p:sp>
          <p:nvSpPr>
            <p:cNvPr id="10" name="Rettangolo 9"/>
            <p:cNvSpPr/>
            <p:nvPr/>
          </p:nvSpPr>
          <p:spPr>
            <a:xfrm>
              <a:off x="1478882" y="76198"/>
              <a:ext cx="4835590" cy="78071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Rettangolo 10"/>
            <p:cNvSpPr/>
            <p:nvPr/>
          </p:nvSpPr>
          <p:spPr>
            <a:xfrm>
              <a:off x="1478882" y="-427858"/>
              <a:ext cx="4009917" cy="78071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marL="171450" lvl="1" indent="-171450" defTabSz="711200">
                <a:lnSpc>
                  <a:spcPct val="90000"/>
                </a:lnSpc>
                <a:spcBef>
                  <a:spcPct val="0"/>
                </a:spcBef>
                <a:spcAft>
                  <a:spcPct val="15000"/>
                </a:spcAft>
                <a:buChar char="••"/>
              </a:pPr>
              <a:r>
                <a:rPr lang="it-IT" b="1" dirty="0" smtClean="0"/>
                <a:t>Seguimiento</a:t>
              </a:r>
              <a:endParaRPr lang="it-IT" b="1" dirty="0"/>
            </a:p>
          </p:txBody>
        </p:sp>
      </p:grpSp>
      <p:sp>
        <p:nvSpPr>
          <p:cNvPr id="13" name="CasellaDiTesto 12"/>
          <p:cNvSpPr txBox="1"/>
          <p:nvPr/>
        </p:nvSpPr>
        <p:spPr>
          <a:xfrm>
            <a:off x="324001" y="2348880"/>
            <a:ext cx="1223663" cy="369332"/>
          </a:xfrm>
          <a:prstGeom prst="rect">
            <a:avLst/>
          </a:prstGeom>
          <a:noFill/>
          <a:ln>
            <a:solidFill>
              <a:schemeClr val="accent1"/>
            </a:solidFill>
          </a:ln>
        </p:spPr>
        <p:txBody>
          <a:bodyPr wrap="square" rtlCol="0">
            <a:spAutoFit/>
          </a:bodyPr>
          <a:lstStyle/>
          <a:p>
            <a:r>
              <a:rPr lang="it-IT" dirty="0" smtClean="0"/>
              <a:t>Paso A</a:t>
            </a:r>
          </a:p>
        </p:txBody>
      </p:sp>
      <p:sp>
        <p:nvSpPr>
          <p:cNvPr id="14" name="Rettangolo 13"/>
          <p:cNvSpPr/>
          <p:nvPr/>
        </p:nvSpPr>
        <p:spPr>
          <a:xfrm>
            <a:off x="1619672" y="2370366"/>
            <a:ext cx="7344816" cy="338554"/>
          </a:xfrm>
          <a:prstGeom prst="rect">
            <a:avLst/>
          </a:prstGeom>
        </p:spPr>
        <p:txBody>
          <a:bodyPr wrap="square">
            <a:spAutoFit/>
          </a:bodyPr>
          <a:lstStyle/>
          <a:p>
            <a:r>
              <a:rPr lang="it-IT" sz="1600" b="1" i="1" dirty="0" smtClean="0">
                <a:solidFill>
                  <a:srgbClr val="008000"/>
                </a:solidFill>
              </a:rPr>
              <a:t>Presencial*:</a:t>
            </a:r>
            <a:endParaRPr lang="it-IT" sz="1600" i="1" dirty="0">
              <a:solidFill>
                <a:srgbClr val="008000"/>
              </a:solidFill>
            </a:endParaRPr>
          </a:p>
        </p:txBody>
      </p:sp>
      <p:graphicFrame>
        <p:nvGraphicFramePr>
          <p:cNvPr id="16" name="Tabella 15"/>
          <p:cNvGraphicFramePr>
            <a:graphicFrameLocks noGrp="1"/>
          </p:cNvGraphicFramePr>
          <p:nvPr>
            <p:extLst>
              <p:ext uri="{D42A27DB-BD31-4B8C-83A1-F6EECF244321}">
                <p14:modId xmlns:p14="http://schemas.microsoft.com/office/powerpoint/2010/main" val="421377037"/>
              </p:ext>
            </p:extLst>
          </p:nvPr>
        </p:nvGraphicFramePr>
        <p:xfrm>
          <a:off x="307481" y="3356993"/>
          <a:ext cx="8568953" cy="2510986"/>
        </p:xfrm>
        <a:graphic>
          <a:graphicData uri="http://schemas.openxmlformats.org/drawingml/2006/table">
            <a:tbl>
              <a:tblPr firstRow="1" bandRow="1">
                <a:tableStyleId>{0E3FDE45-AF77-4B5C-9715-49D594BDF05E}</a:tableStyleId>
              </a:tblPr>
              <a:tblGrid>
                <a:gridCol w="676497"/>
                <a:gridCol w="901996"/>
                <a:gridCol w="2705984"/>
                <a:gridCol w="2459495"/>
                <a:gridCol w="1824981"/>
              </a:tblGrid>
              <a:tr h="507342">
                <a:tc>
                  <a:txBody>
                    <a:bodyPr/>
                    <a:lstStyle/>
                    <a:p>
                      <a:pPr algn="ctr"/>
                      <a:r>
                        <a:rPr lang="it-IT" sz="1400" b="0" dirty="0" smtClean="0"/>
                        <a:t>PASO</a:t>
                      </a:r>
                      <a:endParaRPr lang="it-IT" sz="1400" b="0" dirty="0"/>
                    </a:p>
                  </a:txBody>
                  <a:tcPr/>
                </a:tc>
                <a:tc>
                  <a:txBody>
                    <a:bodyPr/>
                    <a:lstStyle/>
                    <a:p>
                      <a:pPr algn="ctr"/>
                      <a:endParaRPr lang="it-IT" sz="1400" b="0" dirty="0"/>
                    </a:p>
                  </a:txBody>
                  <a:tcPr/>
                </a:tc>
                <a:tc>
                  <a:txBody>
                    <a:bodyPr/>
                    <a:lstStyle/>
                    <a:p>
                      <a:pPr algn="ctr"/>
                      <a:r>
                        <a:rPr lang="it-IT" sz="1400" b="0" dirty="0" smtClean="0"/>
                        <a:t>CONTENIDOS</a:t>
                      </a:r>
                      <a:endParaRPr lang="it-IT" sz="1400" b="0" dirty="0"/>
                    </a:p>
                  </a:txBody>
                  <a:tcPr/>
                </a:tc>
                <a:tc>
                  <a:txBody>
                    <a:bodyPr/>
                    <a:lstStyle/>
                    <a:p>
                      <a:pPr algn="ctr"/>
                      <a:r>
                        <a:rPr lang="it-IT" sz="1400" b="0" dirty="0" smtClean="0"/>
                        <a:t>INSTRUMENTOS</a:t>
                      </a:r>
                      <a:endParaRPr lang="it-IT" sz="1400" b="0" dirty="0"/>
                    </a:p>
                  </a:txBody>
                  <a:tcPr/>
                </a:tc>
                <a:tc>
                  <a:txBody>
                    <a:bodyPr/>
                    <a:lstStyle/>
                    <a:p>
                      <a:pPr algn="ctr"/>
                      <a:r>
                        <a:rPr lang="it-IT" sz="1400" b="0" dirty="0" smtClean="0"/>
                        <a:t>METODOLOGÍA</a:t>
                      </a:r>
                      <a:endParaRPr lang="it-IT" sz="1400" b="0" dirty="0"/>
                    </a:p>
                  </a:txBody>
                  <a:tcPr>
                    <a:solidFill>
                      <a:srgbClr val="FFFFFF">
                        <a:alpha val="67000"/>
                      </a:srgbClr>
                    </a:solidFill>
                  </a:tcPr>
                </a:tc>
              </a:tr>
              <a:tr h="355485">
                <a:tc rowSpan="4">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it-IT" sz="1800" b="0" dirty="0" smtClean="0"/>
                        <a:t>C</a:t>
                      </a:r>
                    </a:p>
                    <a:p>
                      <a:pPr marL="0" marR="0" indent="0" algn="ctr" defTabSz="457200" rtl="0" eaLnBrk="1" fontAlgn="auto" latinLnBrk="0" hangingPunct="1">
                        <a:lnSpc>
                          <a:spcPct val="100000"/>
                        </a:lnSpc>
                        <a:spcBef>
                          <a:spcPts val="0"/>
                        </a:spcBef>
                        <a:spcAft>
                          <a:spcPts val="0"/>
                        </a:spcAft>
                        <a:buClrTx/>
                        <a:buSzTx/>
                        <a:buFontTx/>
                        <a:buNone/>
                        <a:tabLst/>
                        <a:defRPr/>
                      </a:pPr>
                      <a:endParaRPr lang="it-IT" sz="1800" b="0" dirty="0" smtClean="0"/>
                    </a:p>
                  </a:txBody>
                  <a:tcPr/>
                </a:tc>
                <a:tc>
                  <a: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i="0" dirty="0" smtClean="0"/>
                        <a:t>30 min</a:t>
                      </a:r>
                    </a:p>
                  </a:txBody>
                  <a:tcPr/>
                </a:tc>
                <a:tc>
                  <a:txBody>
                    <a:bodyPr/>
                    <a:lstStyle/>
                    <a:p>
                      <a:pPr marL="0" lvl="0" indent="0">
                        <a:buFont typeface="Arial" panose="020B0604020202020204" pitchFamily="34" charset="0"/>
                        <a:buNone/>
                      </a:pPr>
                      <a:r>
                        <a:rPr lang="it-IT" sz="1500" b="0" kern="1200" baseline="0" dirty="0" smtClean="0">
                          <a:solidFill>
                            <a:schemeClr val="tx1"/>
                          </a:solidFill>
                          <a:latin typeface="+mn-lt"/>
                          <a:ea typeface="+mn-ea"/>
                          <a:cs typeface="+mn-cs"/>
                        </a:rPr>
                        <a:t>Proyecto SoMEXNet  </a:t>
                      </a:r>
                    </a:p>
                  </a:txBody>
                  <a:tcPr/>
                </a:tc>
                <a:tc rowSpan="3">
                  <a:txBody>
                    <a:bodyPr/>
                    <a:lstStyle/>
                    <a:p>
                      <a:pPr algn="ctr"/>
                      <a:endParaRPr lang="it-IT" sz="1500" dirty="0" smtClean="0"/>
                    </a:p>
                    <a:p>
                      <a:pPr marL="88900" indent="-88900" algn="l">
                        <a:buFont typeface="Arial" panose="020B0604020202020204" pitchFamily="34" charset="0"/>
                        <a:buChar char="•"/>
                      </a:pPr>
                      <a:r>
                        <a:rPr lang="en-US" sz="1500" dirty="0" smtClean="0"/>
                        <a:t> </a:t>
                      </a:r>
                      <a:r>
                        <a:rPr lang="es-ES" sz="1500" noProof="0" dirty="0" smtClean="0"/>
                        <a:t>Entrevista</a:t>
                      </a:r>
                      <a:r>
                        <a:rPr lang="en-US" sz="1500" baseline="0" dirty="0" smtClean="0"/>
                        <a:t> </a:t>
                      </a:r>
                      <a:r>
                        <a:rPr lang="es-ES" sz="1500" baseline="0" noProof="0" dirty="0" err="1" smtClean="0"/>
                        <a:t>semi</a:t>
                      </a:r>
                      <a:r>
                        <a:rPr lang="es-ES" sz="1500" baseline="0" noProof="0" dirty="0" smtClean="0"/>
                        <a:t>-estructurada</a:t>
                      </a:r>
                      <a:endParaRPr lang="es-ES" sz="1500" noProof="0" dirty="0" smtClean="0"/>
                    </a:p>
                    <a:p>
                      <a:pPr algn="ctr"/>
                      <a:endParaRPr lang="it-IT" sz="1500" dirty="0"/>
                    </a:p>
                  </a:txBody>
                  <a:tcPr/>
                </a:tc>
                <a:tc rowSpan="3">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500" dirty="0" smtClean="0"/>
                        <a:t>Presencial</a:t>
                      </a:r>
                      <a:r>
                        <a:rPr lang="it-IT" sz="1500" baseline="0" dirty="0" smtClean="0"/>
                        <a:t>* </a:t>
                      </a:r>
                      <a:br>
                        <a:rPr lang="it-IT" sz="1500" baseline="0" dirty="0" smtClean="0"/>
                      </a:br>
                      <a:endParaRPr lang="it-IT" sz="1500" dirty="0" smtClean="0"/>
                    </a:p>
                  </a:txBody>
                  <a:tcPr>
                    <a:solidFill>
                      <a:srgbClr val="FFFFFF">
                        <a:alpha val="67000"/>
                      </a:srgbClr>
                    </a:solidFill>
                  </a:tcPr>
                </a:tc>
              </a:tr>
              <a:tr h="339327">
                <a:tc vMerge="1">
                  <a:txBody>
                    <a:bodyPr/>
                    <a:lstStyle/>
                    <a:p>
                      <a:endParaRPr lang="it-IT"/>
                    </a:p>
                  </a:txBody>
                  <a:tcPr/>
                </a:tc>
                <a:tc>
                  <a:txBody>
                    <a:bodyPr/>
                    <a:lstStyle/>
                    <a:p>
                      <a:pPr marL="0" lvl="0" indent="0">
                        <a:buFont typeface="Arial" panose="020B0604020202020204" pitchFamily="34" charset="0"/>
                        <a:buNone/>
                      </a:pPr>
                      <a:r>
                        <a:rPr lang="it-IT" sz="1500" b="0" kern="1200" dirty="0" smtClean="0">
                          <a:solidFill>
                            <a:schemeClr val="tx1"/>
                          </a:solidFill>
                          <a:latin typeface="+mn-lt"/>
                          <a:ea typeface="+mn-ea"/>
                          <a:cs typeface="+mn-cs"/>
                        </a:rPr>
                        <a:t>30 min</a:t>
                      </a:r>
                    </a:p>
                  </a:txBody>
                  <a:tcPr/>
                </a:tc>
                <a:tc>
                  <a:txBody>
                    <a:bodyPr/>
                    <a:lstStyle/>
                    <a:p>
                      <a:pPr marL="0" lvl="0" indent="0">
                        <a:buFont typeface="Arial" panose="020B0604020202020204" pitchFamily="34" charset="0"/>
                        <a:buNone/>
                      </a:pPr>
                      <a:r>
                        <a:rPr lang="it-IT" sz="1500" b="0" kern="1200" baseline="0" dirty="0" smtClean="0">
                          <a:solidFill>
                            <a:schemeClr val="tx1"/>
                          </a:solidFill>
                          <a:latin typeface="+mn-lt"/>
                          <a:ea typeface="+mn-ea"/>
                          <a:cs typeface="+mn-cs"/>
                        </a:rPr>
                        <a:t>App de SoMExNet</a:t>
                      </a:r>
                    </a:p>
                  </a:txBody>
                  <a:tcPr/>
                </a:tc>
                <a:tc vMerge="1">
                  <a:txBody>
                    <a:bodyPr/>
                    <a:lstStyle/>
                    <a:p>
                      <a:endParaRPr lang="it-IT"/>
                    </a:p>
                  </a:txBody>
                  <a:tcPr/>
                </a:tc>
                <a:tc vMerge="1">
                  <a:txBody>
                    <a:bodyPr/>
                    <a:lstStyle/>
                    <a:p>
                      <a:endParaRPr lang="it-IT"/>
                    </a:p>
                  </a:txBody>
                  <a:tcPr/>
                </a:tc>
              </a:tr>
              <a:tr h="727129">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it-IT" sz="1800" b="0" dirty="0" smtClean="0"/>
                    </a:p>
                  </a:txBody>
                  <a:tcPr/>
                </a:tc>
                <a:tc>
                  <a:txBody>
                    <a:bodyPr/>
                    <a:lstStyle/>
                    <a:p>
                      <a:pPr marL="0" lvl="0" indent="0">
                        <a:buFont typeface="Arial" panose="020B0604020202020204" pitchFamily="34" charset="0"/>
                        <a:buNone/>
                      </a:pPr>
                      <a:r>
                        <a:rPr lang="it-IT" sz="1500" b="0" kern="1200" dirty="0" smtClean="0">
                          <a:solidFill>
                            <a:schemeClr val="tx1"/>
                          </a:solidFill>
                          <a:latin typeface="+mn-lt"/>
                          <a:ea typeface="+mn-ea"/>
                          <a:cs typeface="+mn-cs"/>
                        </a:rPr>
                        <a:t>30 min</a:t>
                      </a:r>
                    </a:p>
                    <a:p>
                      <a:pPr marL="0" lvl="0" indent="0">
                        <a:buFont typeface="Arial" panose="020B0604020202020204" pitchFamily="34" charset="0"/>
                        <a:buNone/>
                      </a:pPr>
                      <a:endParaRPr lang="it-IT" sz="1500" b="0" kern="1200" dirty="0" smtClean="0">
                        <a:solidFill>
                          <a:schemeClr val="tx1"/>
                        </a:solidFill>
                        <a:latin typeface="+mn-lt"/>
                        <a:ea typeface="+mn-ea"/>
                        <a:cs typeface="+mn-cs"/>
                      </a:endParaRPr>
                    </a:p>
                  </a:txBody>
                  <a:tcPr/>
                </a:tc>
                <a:tc>
                  <a:txBody>
                    <a:bodyPr/>
                    <a:lstStyle/>
                    <a:p>
                      <a:pPr marL="0" lvl="0" indent="0">
                        <a:buFont typeface="Arial" panose="020B0604020202020204" pitchFamily="34" charset="0"/>
                        <a:buNone/>
                      </a:pPr>
                      <a:r>
                        <a:rPr lang="it-IT" sz="1500" b="0" kern="1200" baseline="0" dirty="0" smtClean="0">
                          <a:solidFill>
                            <a:schemeClr val="tx1"/>
                          </a:solidFill>
                          <a:latin typeface="+mn-lt"/>
                          <a:ea typeface="+mn-ea"/>
                          <a:cs typeface="+mn-cs"/>
                        </a:rPr>
                        <a:t>Herramientas SoMExNet </a:t>
                      </a:r>
                      <a:r>
                        <a:rPr lang="it-IT" sz="1200" b="0" kern="1200" baseline="0" dirty="0" smtClean="0">
                          <a:solidFill>
                            <a:schemeClr val="tx1"/>
                          </a:solidFill>
                          <a:latin typeface="+mn-lt"/>
                          <a:ea typeface="+mn-ea"/>
                          <a:cs typeface="+mn-cs"/>
                        </a:rPr>
                        <a:t>(Herramienta 1-kit de usuarios; Herramienta 2-kit pedagógico)</a:t>
                      </a:r>
                    </a:p>
                  </a:txBody>
                  <a:tcPr/>
                </a:tc>
                <a:tc vMerge="1">
                  <a:txBody>
                    <a:bodyPr/>
                    <a:lstStyle/>
                    <a:p>
                      <a:pPr algn="ctr"/>
                      <a:endParaRPr lang="it-IT" sz="1500" dirty="0"/>
                    </a:p>
                  </a:txBody>
                  <a:tcPr/>
                </a:tc>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it-IT" sz="1500" dirty="0" smtClean="0"/>
                    </a:p>
                  </a:txBody>
                  <a:tcPr>
                    <a:solidFill>
                      <a:srgbClr val="FFFFFF">
                        <a:alpha val="67000"/>
                      </a:srgbClr>
                    </a:solidFill>
                  </a:tcPr>
                </a:tc>
              </a:tr>
              <a:tr h="581703">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it-IT" sz="1800" b="0" dirty="0" smtClean="0"/>
                    </a:p>
                  </a:txBody>
                  <a:tcPr/>
                </a:tc>
                <a:tc>
                  <a:txBody>
                    <a:bodyPr/>
                    <a:lstStyle/>
                    <a:p>
                      <a:pPr marL="0" lvl="0" indent="0">
                        <a:buFont typeface="Arial" panose="020B0604020202020204" pitchFamily="34" charset="0"/>
                        <a:buNone/>
                      </a:pPr>
                      <a:r>
                        <a:rPr lang="it-IT" sz="1500" b="0" kern="1200" dirty="0" smtClean="0">
                          <a:solidFill>
                            <a:schemeClr val="tx1"/>
                          </a:solidFill>
                          <a:latin typeface="+mn-lt"/>
                          <a:ea typeface="+mn-ea"/>
                          <a:cs typeface="+mn-cs"/>
                        </a:rPr>
                        <a:t>30 min</a:t>
                      </a:r>
                    </a:p>
                  </a:txBody>
                  <a:tcPr/>
                </a:tc>
                <a:tc>
                  <a:txBody>
                    <a:bodyPr/>
                    <a:lstStyle/>
                    <a:p>
                      <a:pPr marL="0" lvl="0" indent="0">
                        <a:buFont typeface="Arial" panose="020B0604020202020204" pitchFamily="34" charset="0"/>
                        <a:buNone/>
                      </a:pPr>
                      <a:r>
                        <a:rPr lang="it-IT" sz="1500" b="0" kern="1200" baseline="0" dirty="0" smtClean="0">
                          <a:solidFill>
                            <a:schemeClr val="tx1"/>
                          </a:solidFill>
                          <a:latin typeface="+mn-lt"/>
                          <a:ea typeface="+mn-ea"/>
                          <a:cs typeface="+mn-cs"/>
                        </a:rPr>
                        <a:t>Contenidos formativos</a:t>
                      </a:r>
                    </a:p>
                  </a:txBody>
                  <a:tcPr/>
                </a:tc>
                <a:tc>
                  <a:txBody>
                    <a:bodyPr/>
                    <a:lstStyle/>
                    <a:p>
                      <a:pPr marL="177800" indent="-177800" algn="l">
                        <a:buFont typeface="Arial" panose="020B0604020202020204" pitchFamily="34" charset="0"/>
                        <a:buChar char="•"/>
                      </a:pPr>
                      <a:r>
                        <a:rPr lang="it-IT" sz="1500" baseline="0" dirty="0" smtClean="0"/>
                        <a:t>Cuestionario de formación</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it-IT" sz="1500" dirty="0" smtClean="0"/>
                    </a:p>
                  </a:txBody>
                  <a:tcPr>
                    <a:solidFill>
                      <a:srgbClr val="FFFFFF">
                        <a:alpha val="67000"/>
                      </a:srgbClr>
                    </a:solidFill>
                  </a:tcPr>
                </a:tc>
              </a:tr>
            </a:tbl>
          </a:graphicData>
        </a:graphic>
      </p:graphicFrame>
      <p:sp>
        <p:nvSpPr>
          <p:cNvPr id="15" name="Rettangolo 14"/>
          <p:cNvSpPr/>
          <p:nvPr/>
        </p:nvSpPr>
        <p:spPr>
          <a:xfrm>
            <a:off x="361365" y="5877272"/>
            <a:ext cx="8547296" cy="323165"/>
          </a:xfrm>
          <a:prstGeom prst="rect">
            <a:avLst/>
          </a:prstGeom>
        </p:spPr>
        <p:txBody>
          <a:bodyPr wrap="square">
            <a:spAutoFit/>
          </a:bodyPr>
          <a:lstStyle/>
          <a:p>
            <a:r>
              <a:rPr lang="en-US" sz="1500" i="1" dirty="0" smtClean="0"/>
              <a:t>* </a:t>
            </a:r>
            <a:r>
              <a:rPr lang="es-ES" sz="1500" i="1" dirty="0" smtClean="0"/>
              <a:t>Alternativamente se podrá poner en marcha formación a </a:t>
            </a:r>
            <a:r>
              <a:rPr lang="es-ES" sz="1500" i="1" dirty="0"/>
              <a:t>distancia, por ejemplo </a:t>
            </a:r>
            <a:r>
              <a:rPr lang="es-ES" sz="1500" i="1" dirty="0" smtClean="0"/>
              <a:t>por </a:t>
            </a:r>
            <a:r>
              <a:rPr lang="en-US" sz="1500" i="1" dirty="0" smtClean="0"/>
              <a:t>Skype</a:t>
            </a:r>
            <a:endParaRPr lang="es-ES" sz="1500" i="1" dirty="0"/>
          </a:p>
        </p:txBody>
      </p:sp>
    </p:spTree>
    <p:extLst>
      <p:ext uri="{BB962C8B-B14F-4D97-AF65-F5344CB8AC3E}">
        <p14:creationId xmlns:p14="http://schemas.microsoft.com/office/powerpoint/2010/main" val="881518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te">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4362</TotalTime>
  <Words>1043</Words>
  <Application>Microsoft Office PowerPoint</Application>
  <PresentationFormat>Presentación en pantalla (4:3)</PresentationFormat>
  <Paragraphs>365</Paragraphs>
  <Slides>15</Slides>
  <Notes>15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15</vt:i4>
      </vt:variant>
    </vt:vector>
  </HeadingPairs>
  <TitlesOfParts>
    <vt:vector size="22" baseType="lpstr">
      <vt:lpstr>Arial</vt:lpstr>
      <vt:lpstr>Calibri</vt:lpstr>
      <vt:lpstr>Times New Roman</vt:lpstr>
      <vt:lpstr>Trebuchet MS</vt:lpstr>
      <vt:lpstr>Wingdings</vt:lpstr>
      <vt:lpstr>Wingdings 3</vt:lpstr>
      <vt:lpstr>Facette</vt:lpstr>
      <vt:lpstr>            SoMExNet  </vt:lpstr>
      <vt:lpstr>Presentación de PowerPoint</vt:lpstr>
      <vt:lpstr>Secuencia cronológica del proceso formativo</vt:lpstr>
      <vt:lpstr>Ruta A  Del socio del proyecto al socio asociado</vt:lpstr>
      <vt:lpstr>Ruta B  del socio asociado al usuario final</vt:lpstr>
      <vt:lpstr>Ruta A/Ruta B  Del socio del proyecto al socio asociado</vt:lpstr>
      <vt:lpstr>Ruta A  Del socio del proyecto al socio asociado</vt:lpstr>
      <vt:lpstr>Ruta A  Del socio del proyecto al socio asociado</vt:lpstr>
      <vt:lpstr>Ruta A  Del socio del proyecto al socio asociado</vt:lpstr>
      <vt:lpstr>Ruta B  del socio asociado a los usuarios finales</vt:lpstr>
      <vt:lpstr>Ruta B  del socio asociado a los usuarios finales</vt:lpstr>
      <vt:lpstr>Ruta B  del socio asociado a los usuarios finales</vt:lpstr>
      <vt:lpstr>Ruta A/ Ruta B  del socio del proyecto al socio asociado</vt:lpstr>
      <vt:lpstr>Ruta A  Del socio del proyecto al socio asociado</vt:lpstr>
      <vt:lpstr>Ruta A/Ruta B  del socio del proyecto al socio asociado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SOMEX</dc:title>
  <dc:creator>Secretaire Direction</dc:creator>
  <cp:lastModifiedBy>Belén Blanco Martín</cp:lastModifiedBy>
  <cp:revision>499</cp:revision>
  <cp:lastPrinted>2019-02-05T11:20:17Z</cp:lastPrinted>
  <dcterms:created xsi:type="dcterms:W3CDTF">2014-10-06T10:05:01Z</dcterms:created>
  <dcterms:modified xsi:type="dcterms:W3CDTF">2019-09-03T07:12:30Z</dcterms:modified>
</cp:coreProperties>
</file>