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11"/>
  </p:notesMasterIdLst>
  <p:handoutMasterIdLst>
    <p:handoutMasterId r:id="rId12"/>
  </p:handoutMasterIdLst>
  <p:sldIdLst>
    <p:sldId id="271" r:id="rId2"/>
    <p:sldId id="313" r:id="rId3"/>
    <p:sldId id="315" r:id="rId4"/>
    <p:sldId id="318" r:id="rId5"/>
    <p:sldId id="312" r:id="rId6"/>
    <p:sldId id="316" r:id="rId7"/>
    <p:sldId id="317" r:id="rId8"/>
    <p:sldId id="319" r:id="rId9"/>
    <p:sldId id="320" r:id="rId10"/>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Stile con tema 2 - Color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5" autoAdjust="0"/>
  </p:normalViewPr>
  <p:slideViewPr>
    <p:cSldViewPr>
      <p:cViewPr varScale="1">
        <p:scale>
          <a:sx n="113" d="100"/>
          <a:sy n="113" d="100"/>
        </p:scale>
        <p:origin x="1554" y="102"/>
      </p:cViewPr>
      <p:guideLst>
        <p:guide orient="horz" pos="2160"/>
        <p:guide pos="2880"/>
      </p:guideLst>
    </p:cSldViewPr>
  </p:slideViewPr>
  <p:outlineViewPr>
    <p:cViewPr>
      <p:scale>
        <a:sx n="33" d="100"/>
        <a:sy n="33" d="100"/>
      </p:scale>
      <p:origin x="0" y="694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fld id="{926BC57D-2E86-432E-8E9C-CAC50EA2E1F3}" type="datetimeFigureOut">
              <a:rPr lang="it-IT" smtClean="0"/>
              <a:t>12/09/2019</a:t>
            </a:fld>
            <a:endParaRPr lang="it-IT"/>
          </a:p>
        </p:txBody>
      </p:sp>
      <p:sp>
        <p:nvSpPr>
          <p:cNvPr id="4" name="Segnaposto piè di pagina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a:lvl1pPr>
          </a:lstStyle>
          <a:p>
            <a:fld id="{11745262-354C-4EA9-9A41-010323C61AF1}" type="slidenum">
              <a:rPr lang="it-IT" smtClean="0"/>
              <a:t>‹N°›</a:t>
            </a:fld>
            <a:endParaRPr lang="it-IT"/>
          </a:p>
        </p:txBody>
      </p:sp>
    </p:spTree>
    <p:extLst>
      <p:ext uri="{BB962C8B-B14F-4D97-AF65-F5344CB8AC3E}">
        <p14:creationId xmlns:p14="http://schemas.microsoft.com/office/powerpoint/2010/main" val="2676830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50444" y="0"/>
            <a:ext cx="2945659" cy="498055"/>
          </a:xfrm>
          <a:prstGeom prst="rect">
            <a:avLst/>
          </a:prstGeom>
        </p:spPr>
        <p:txBody>
          <a:bodyPr vert="horz" lIns="91440" tIns="45720" rIns="91440" bIns="45720" rtlCol="0"/>
          <a:lstStyle>
            <a:lvl1pPr algn="r">
              <a:defRPr sz="1200"/>
            </a:lvl1pPr>
          </a:lstStyle>
          <a:p>
            <a:fld id="{E4778454-2244-4C86-BE07-D0E62A06848D}" type="datetimeFigureOut">
              <a:rPr lang="fr-BE" smtClean="0"/>
              <a:t>12/09/2019</a:t>
            </a:fld>
            <a:endParaRPr lang="fr-BE"/>
          </a:p>
        </p:txBody>
      </p:sp>
      <p:sp>
        <p:nvSpPr>
          <p:cNvPr id="4" name="Espace réservé de l'image des diapositives 3"/>
          <p:cNvSpPr>
            <a:spLocks noGrp="1" noRot="1" noChangeAspect="1"/>
          </p:cNvSpPr>
          <p:nvPr>
            <p:ph type="sldImg" idx="2"/>
          </p:nvPr>
        </p:nvSpPr>
        <p:spPr>
          <a:xfrm>
            <a:off x="1168400" y="1243013"/>
            <a:ext cx="4460875" cy="334645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1"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50444" y="9428584"/>
            <a:ext cx="2945659" cy="498055"/>
          </a:xfrm>
          <a:prstGeom prst="rect">
            <a:avLst/>
          </a:prstGeom>
        </p:spPr>
        <p:txBody>
          <a:bodyPr vert="horz" lIns="91440" tIns="45720" rIns="91440" bIns="45720" rtlCol="0" anchor="b"/>
          <a:lstStyle>
            <a:lvl1pPr algn="r">
              <a:defRPr sz="1200"/>
            </a:lvl1pPr>
          </a:lstStyle>
          <a:p>
            <a:fld id="{C746FCCB-04B7-4BAF-B50E-2370C8461BA7}" type="slidenum">
              <a:rPr lang="fr-BE" smtClean="0"/>
              <a:t>‹N°›</a:t>
            </a:fld>
            <a:endParaRPr lang="fr-BE"/>
          </a:p>
        </p:txBody>
      </p:sp>
    </p:spTree>
    <p:extLst>
      <p:ext uri="{BB962C8B-B14F-4D97-AF65-F5344CB8AC3E}">
        <p14:creationId xmlns:p14="http://schemas.microsoft.com/office/powerpoint/2010/main" val="397408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t>1</a:t>
            </a:fld>
            <a:endParaRPr lang="fr-BE"/>
          </a:p>
        </p:txBody>
      </p:sp>
    </p:spTree>
    <p:extLst>
      <p:ext uri="{BB962C8B-B14F-4D97-AF65-F5344CB8AC3E}">
        <p14:creationId xmlns:p14="http://schemas.microsoft.com/office/powerpoint/2010/main" val="2925490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2</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3</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4</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5</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6</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7</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8</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9</a:t>
            </a:fld>
            <a:endParaRPr lang="fr-BE"/>
          </a:p>
        </p:txBody>
      </p:sp>
    </p:spTree>
    <p:extLst>
      <p:ext uri="{BB962C8B-B14F-4D97-AF65-F5344CB8AC3E}">
        <p14:creationId xmlns:p14="http://schemas.microsoft.com/office/powerpoint/2010/main" val="2082949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17834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679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4840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477166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8677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03256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517517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82515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870391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12/09/2019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72570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t>12/09/2019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580981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t>12/09/2019</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82831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t>12/09/2019</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13280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t>12/09/2019</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23257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12/09/2019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19369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12/09/2019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82325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309A6D-C09C-4548-B29A-6CF363A7E532}" type="datetimeFigureOut">
              <a:rPr lang="fr-FR" smtClean="0"/>
              <a:t>12/09/2019</a:t>
            </a:fld>
            <a:endParaRPr lang="fr-BE"/>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F4668DC-857F-487D-BFFA-8C0CA5037977}" type="slidenum">
              <a:rPr lang="fr-BE" smtClean="0"/>
              <a:t>‹N°›</a:t>
            </a:fld>
            <a:endParaRPr lang="fr-BE"/>
          </a:p>
        </p:txBody>
      </p:sp>
    </p:spTree>
    <p:extLst>
      <p:ext uri="{BB962C8B-B14F-4D97-AF65-F5344CB8AC3E}">
        <p14:creationId xmlns:p14="http://schemas.microsoft.com/office/powerpoint/2010/main" val="15398473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7624" y="3068960"/>
            <a:ext cx="5829300" cy="1463040"/>
          </a:xfrm>
        </p:spPr>
        <p:txBody>
          <a:bodyPr/>
          <a:lstStyle/>
          <a:p>
            <a:r>
              <a:rPr lang="fr-BE" dirty="0"/>
              <a:t>            SoMEx SoMExNet		</a:t>
            </a:r>
          </a:p>
        </p:txBody>
      </p:sp>
      <p:sp>
        <p:nvSpPr>
          <p:cNvPr id="3" name="Sous-titre 2"/>
          <p:cNvSpPr>
            <a:spLocks noGrp="1"/>
          </p:cNvSpPr>
          <p:nvPr>
            <p:ph type="subTitle" idx="1"/>
          </p:nvPr>
        </p:nvSpPr>
        <p:spPr>
          <a:xfrm>
            <a:off x="323528" y="4221088"/>
            <a:ext cx="6400800" cy="2636912"/>
          </a:xfrm>
        </p:spPr>
        <p:txBody>
          <a:bodyPr>
            <a:normAutofit lnSpcReduction="10000"/>
          </a:bodyPr>
          <a:lstStyle/>
          <a:p>
            <a:endParaRPr lang="fr-BE" dirty="0">
              <a:solidFill>
                <a:schemeClr val="accent2"/>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1000" i="1" dirty="0">
              <a:solidFill>
                <a:schemeClr val="tx1"/>
              </a:solidFill>
            </a:endParaRPr>
          </a:p>
          <a:p>
            <a:r>
              <a:rPr lang="en-GB" sz="1000" i="1" dirty="0">
                <a:solidFill>
                  <a:schemeClr val="tx1"/>
                </a:solidFill>
              </a:rPr>
              <a:t>This project has been funded with support from the European Commission.</a:t>
            </a:r>
            <a:endParaRPr lang="fr-BE" sz="1000" dirty="0">
              <a:solidFill>
                <a:schemeClr val="tx1"/>
              </a:solidFill>
            </a:endParaRPr>
          </a:p>
          <a:p>
            <a:r>
              <a:rPr lang="en-GB" sz="1000" i="1" dirty="0">
                <a:solidFill>
                  <a:schemeClr val="tx1"/>
                </a:solidFill>
              </a:rPr>
              <a:t>This publication reflects the views only of the author, and the Commission cannot be held responsible for any use which may be made of the information contained therein</a:t>
            </a:r>
            <a:r>
              <a:rPr lang="en-GB" sz="900" i="1" dirty="0">
                <a:solidFill>
                  <a:schemeClr val="tx1"/>
                </a:solidFill>
              </a:rPr>
              <a:t>.</a:t>
            </a:r>
            <a:endParaRPr lang="fr-BE" sz="900" dirty="0">
              <a:solidFill>
                <a:schemeClr val="tx1"/>
              </a:solidFill>
            </a:endParaRPr>
          </a:p>
          <a:p>
            <a:endParaRPr lang="fr-BE" i="1" dirty="0">
              <a:solidFill>
                <a:schemeClr val="tx1"/>
              </a:solidFill>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66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a:ln>
                  <a:noFill/>
                </a:ln>
                <a:solidFill>
                  <a:schemeClr val="tx1"/>
                </a:solidFill>
                <a:effectLst/>
                <a:latin typeface="Arial" pitchFamily="34" charset="0"/>
                <a:cs typeface="Arial" pitchFamily="34" charset="0"/>
              </a:rPr>
              <a:t> </a:t>
            </a:r>
            <a:endParaRPr kumimoji="0" lang="fr-BE" altLang="fr-FR" sz="1800" b="0" i="0" u="none" strike="noStrike" cap="none" normalizeH="0" baseline="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42750"/>
            <a:ext cx="5554953" cy="169615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5445224"/>
            <a:ext cx="2627784" cy="750604"/>
          </a:xfrm>
          <a:prstGeom prst="rect">
            <a:avLst/>
          </a:prstGeom>
        </p:spPr>
      </p:pic>
    </p:spTree>
    <p:extLst>
      <p:ext uri="{BB962C8B-B14F-4D97-AF65-F5344CB8AC3E}">
        <p14:creationId xmlns:p14="http://schemas.microsoft.com/office/powerpoint/2010/main" val="4000195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3200" b="1" dirty="0" err="1"/>
              <a:t>SoMEx</a:t>
            </a:r>
            <a:r>
              <a:rPr lang="en-GB" sz="3200" b="1" dirty="0"/>
              <a:t> - </a:t>
            </a:r>
            <a:r>
              <a:rPr lang="en-GB" sz="2500" b="1" dirty="0"/>
              <a:t>Social Media in Exchanges</a:t>
            </a:r>
            <a:endParaRPr lang="en-GB" sz="2500" dirty="0"/>
          </a:p>
        </p:txBody>
      </p:sp>
      <p:sp>
        <p:nvSpPr>
          <p:cNvPr id="3" name="Espace réservé du contenu 2"/>
          <p:cNvSpPr>
            <a:spLocks noGrp="1"/>
          </p:cNvSpPr>
          <p:nvPr>
            <p:ph idx="1"/>
          </p:nvPr>
        </p:nvSpPr>
        <p:spPr>
          <a:xfrm>
            <a:off x="2411760" y="1484784"/>
            <a:ext cx="4896544" cy="1944216"/>
          </a:xfrm>
        </p:spPr>
        <p:txBody>
          <a:bodyPr>
            <a:noAutofit/>
          </a:bodyPr>
          <a:lstStyle/>
          <a:p>
            <a:pPr marL="0" indent="0" algn="just">
              <a:buNone/>
            </a:pPr>
            <a:r>
              <a:rPr lang="it-IT" sz="2000" spc="-20" dirty="0"/>
              <a:t>Le projet européen Erasmus+ «SOMEX» - Social Media in Exchanges»- a démarré en septembre 2014. Six organismes partenaires du secteur de la construction de la Belgique, de l’Allemagne, de l’Espagne, du Portugal et de l’ Italie participaient au projet. </a:t>
            </a:r>
          </a:p>
          <a:p>
            <a:pPr marL="0" indent="0" algn="just">
              <a:buNone/>
            </a:pPr>
            <a:endParaRPr lang="it-IT" sz="2000" spc="-20" dirty="0"/>
          </a:p>
          <a:p>
            <a:pPr marL="0" indent="0" algn="just">
              <a:buNone/>
            </a:pPr>
            <a:endParaRPr lang="it-IT" sz="2000" spc="-20" dirty="0"/>
          </a:p>
          <a:p>
            <a:pPr marL="0" indent="0" algn="just">
              <a:buNone/>
            </a:pPr>
            <a:endParaRPr lang="it-IT" sz="2000" spc="-20" dirty="0"/>
          </a:p>
        </p:txBody>
      </p:sp>
      <p:pic>
        <p:nvPicPr>
          <p:cNvPr id="5" name="Immagine 4" descr="logo_hea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556792"/>
            <a:ext cx="1800200" cy="1800200"/>
          </a:xfrm>
          <a:prstGeom prst="rect">
            <a:avLst/>
          </a:prstGeom>
          <a:effectLst>
            <a:outerShdw blurRad="50800" dist="38100" dir="2700000" algn="tl" rotWithShape="0">
              <a:prstClr val="black">
                <a:alpha val="40000"/>
              </a:prstClr>
            </a:outerShdw>
          </a:effectLst>
        </p:spPr>
      </p:pic>
      <p:sp>
        <p:nvSpPr>
          <p:cNvPr id="6" name="CasellaDiTesto 5"/>
          <p:cNvSpPr txBox="1"/>
          <p:nvPr/>
        </p:nvSpPr>
        <p:spPr>
          <a:xfrm>
            <a:off x="323528" y="3717032"/>
            <a:ext cx="7056784" cy="1292662"/>
          </a:xfrm>
          <a:prstGeom prst="rect">
            <a:avLst/>
          </a:prstGeom>
          <a:noFill/>
        </p:spPr>
        <p:txBody>
          <a:bodyPr wrap="square" rtlCol="0">
            <a:spAutoFit/>
          </a:bodyPr>
          <a:lstStyle/>
          <a:p>
            <a:pPr algn="just"/>
            <a:r>
              <a:rPr lang="it-IT" sz="2000" spc="-20" dirty="0"/>
              <a:t>Ce dernier s’est conclu en 2017. Son objectif était de produire une véritable innovation technologique dans le secteur de la mobilité europénne.</a:t>
            </a:r>
          </a:p>
          <a:p>
            <a:endParaRPr lang="it-IT" dirty="0"/>
          </a:p>
        </p:txBody>
      </p:sp>
    </p:spTree>
    <p:extLst>
      <p:ext uri="{BB962C8B-B14F-4D97-AF65-F5344CB8AC3E}">
        <p14:creationId xmlns:p14="http://schemas.microsoft.com/office/powerpoint/2010/main" val="2531778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3200" b="1" dirty="0" err="1"/>
              <a:t>SoMEx</a:t>
            </a:r>
            <a:r>
              <a:rPr lang="en-GB" sz="3200" b="1" dirty="0"/>
              <a:t> - </a:t>
            </a:r>
            <a:r>
              <a:rPr lang="en-GB" sz="2500" b="1" dirty="0"/>
              <a:t>Social Media in Exchanges</a:t>
            </a:r>
            <a:endParaRPr lang="en-GB" sz="2500" dirty="0"/>
          </a:p>
        </p:txBody>
      </p:sp>
      <p:sp>
        <p:nvSpPr>
          <p:cNvPr id="3" name="Espace réservé du contenu 2"/>
          <p:cNvSpPr>
            <a:spLocks noGrp="1"/>
          </p:cNvSpPr>
          <p:nvPr>
            <p:ph idx="1"/>
          </p:nvPr>
        </p:nvSpPr>
        <p:spPr>
          <a:xfrm>
            <a:off x="323528" y="1484784"/>
            <a:ext cx="4248472" cy="5112568"/>
          </a:xfrm>
        </p:spPr>
        <p:txBody>
          <a:bodyPr>
            <a:noAutofit/>
          </a:bodyPr>
          <a:lstStyle/>
          <a:p>
            <a:pPr marL="0" indent="0" algn="just">
              <a:buNone/>
            </a:pPr>
            <a:r>
              <a:rPr lang="it-IT" sz="2000" dirty="0"/>
              <a:t>L’objectif principal du projet SOMEX était de créer une application androide incluant une boîte à outils complète pour la planification, la réalisation et l’analyse des résultats des mobilités des apprentis et les échanges du personnel.</a:t>
            </a:r>
          </a:p>
          <a:p>
            <a:pPr marL="0" indent="0" algn="just">
              <a:buNone/>
            </a:pPr>
            <a:r>
              <a:rPr lang="it-IT" sz="2000" dirty="0"/>
              <a:t>Le projet SoMEx s’adresse aux «digital natives» qui constituent la majorité des apprentis dans le secteur de l’apprentissage aujourd’hui. </a:t>
            </a:r>
          </a:p>
        </p:txBody>
      </p:sp>
      <p:pic>
        <p:nvPicPr>
          <p:cNvPr id="4" name="Immagine 3"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6257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3200" b="1" dirty="0" err="1"/>
              <a:t>SoMEx</a:t>
            </a:r>
            <a:r>
              <a:rPr lang="en-GB" sz="3200" b="1" dirty="0"/>
              <a:t> - </a:t>
            </a:r>
            <a:r>
              <a:rPr lang="en-GB" sz="2500" b="1" dirty="0"/>
              <a:t>Social Media in Exchanges</a:t>
            </a:r>
            <a:endParaRPr lang="en-GB" sz="2500" dirty="0"/>
          </a:p>
        </p:txBody>
      </p:sp>
      <p:sp>
        <p:nvSpPr>
          <p:cNvPr id="3" name="Espace réservé du contenu 2"/>
          <p:cNvSpPr>
            <a:spLocks noGrp="1"/>
          </p:cNvSpPr>
          <p:nvPr>
            <p:ph idx="1"/>
          </p:nvPr>
        </p:nvSpPr>
        <p:spPr>
          <a:xfrm>
            <a:off x="323528" y="1052736"/>
            <a:ext cx="4392488" cy="5688632"/>
          </a:xfrm>
        </p:spPr>
        <p:txBody>
          <a:bodyPr>
            <a:noAutofit/>
          </a:bodyPr>
          <a:lstStyle/>
          <a:p>
            <a:pPr marL="0" indent="0" algn="just">
              <a:buNone/>
            </a:pPr>
            <a:r>
              <a:rPr lang="it-IT" dirty="0"/>
              <a:t>Grâce à l’application web SoMEx, les participants pouvaient acceder facilement et rapidement aux informations concernant leur séjour dans le pays d’accueil: des téléphones utiles, des moyens de transport ou des activités à réaliser pendant leur temps libre. </a:t>
            </a:r>
          </a:p>
          <a:p>
            <a:pPr marL="0" indent="0" algn="just">
              <a:buNone/>
            </a:pPr>
            <a:r>
              <a:rPr lang="it-IT" dirty="0"/>
              <a:t>Les informations avaient été personnalisées selon le pays de destination et peuvaient être consultées avant, pendant ou après la mobilité. </a:t>
            </a:r>
          </a:p>
          <a:p>
            <a:pPr marL="0" indent="0" algn="just">
              <a:buNone/>
            </a:pPr>
            <a:r>
              <a:rPr lang="it-IT" dirty="0"/>
              <a:t>L’application a été traduite en plusieurs langues. </a:t>
            </a:r>
          </a:p>
          <a:p>
            <a:pPr marL="0" indent="0" algn="just">
              <a:buNone/>
            </a:pPr>
            <a:r>
              <a:rPr lang="it-IT" dirty="0"/>
              <a:t>Afin de mieux adapter le contenu de l’application SoMEx, des réunions ont été organisées entre les partenaires ainsi qu’une phase d’expérimentation de l’application. </a:t>
            </a:r>
          </a:p>
        </p:txBody>
      </p:sp>
      <p:pic>
        <p:nvPicPr>
          <p:cNvPr id="4" name="Immagine 3"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9452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3200" b="1" dirty="0"/>
              <a:t>"</a:t>
            </a:r>
            <a:r>
              <a:rPr lang="it-IT" sz="3200" b="1" dirty="0" err="1"/>
              <a:t>SoMExNet</a:t>
            </a:r>
            <a:r>
              <a:rPr lang="it-IT" sz="3200" b="1" dirty="0"/>
              <a:t> - </a:t>
            </a:r>
            <a:r>
              <a:rPr lang="it-IT" sz="2400" b="1" dirty="0"/>
              <a:t>Network </a:t>
            </a:r>
            <a:r>
              <a:rPr lang="it-IT" sz="2400" b="1" dirty="0" err="1"/>
              <a:t>enhancing</a:t>
            </a:r>
            <a:r>
              <a:rPr lang="it-IT" sz="2400" b="1" dirty="0"/>
              <a:t> the </a:t>
            </a:r>
            <a:r>
              <a:rPr lang="it-IT" sz="2400" b="1" dirty="0" err="1"/>
              <a:t>SoMEx</a:t>
            </a:r>
            <a:r>
              <a:rPr lang="it-IT" sz="2400" b="1" dirty="0"/>
              <a:t> </a:t>
            </a:r>
            <a:r>
              <a:rPr lang="it-IT" sz="2400" b="1" dirty="0" err="1"/>
              <a:t>app</a:t>
            </a:r>
            <a:r>
              <a:rPr lang="it-IT" sz="2400" b="1" dirty="0"/>
              <a:t>"</a:t>
            </a:r>
            <a:endParaRPr lang="en-GB" sz="2400" dirty="0"/>
          </a:p>
        </p:txBody>
      </p:sp>
      <p:sp>
        <p:nvSpPr>
          <p:cNvPr id="5" name="Espace réservé du contenu 2"/>
          <p:cNvSpPr>
            <a:spLocks noGrp="1"/>
          </p:cNvSpPr>
          <p:nvPr>
            <p:ph idx="1"/>
          </p:nvPr>
        </p:nvSpPr>
        <p:spPr>
          <a:xfrm>
            <a:off x="2339752" y="1484784"/>
            <a:ext cx="4968552" cy="2952328"/>
          </a:xfrm>
        </p:spPr>
        <p:txBody>
          <a:bodyPr>
            <a:noAutofit/>
          </a:bodyPr>
          <a:lstStyle/>
          <a:p>
            <a:pPr marL="0" indent="0" algn="just">
              <a:buNone/>
            </a:pPr>
            <a:r>
              <a:rPr lang="en-US" sz="2000" dirty="0" err="1"/>
              <a:t>SoMExNet</a:t>
            </a:r>
            <a:r>
              <a:rPr lang="en-US" sz="2000" dirty="0"/>
              <a:t> </a:t>
            </a:r>
            <a:r>
              <a:rPr lang="en-US" sz="2000" dirty="0" err="1"/>
              <a:t>est</a:t>
            </a:r>
            <a:r>
              <a:rPr lang="en-US" sz="2000" dirty="0"/>
              <a:t> un </a:t>
            </a:r>
            <a:r>
              <a:rPr lang="en-US" sz="2000" dirty="0" err="1"/>
              <a:t>projet</a:t>
            </a:r>
            <a:r>
              <a:rPr lang="en-US" sz="2000" dirty="0"/>
              <a:t> qui propose la mise </a:t>
            </a:r>
            <a:r>
              <a:rPr lang="en-US" sz="2000" dirty="0" err="1"/>
              <a:t>en</a:t>
            </a:r>
            <a:r>
              <a:rPr lang="en-US" sz="2000" dirty="0"/>
              <a:t> oeuvre d’un </a:t>
            </a:r>
            <a:r>
              <a:rPr lang="en-US" sz="2000" dirty="0" err="1"/>
              <a:t>processus</a:t>
            </a:r>
            <a:r>
              <a:rPr lang="en-US" sz="2000" dirty="0"/>
              <a:t> plus </a:t>
            </a:r>
            <a:r>
              <a:rPr lang="en-US" sz="2000" dirty="0" err="1"/>
              <a:t>avancé</a:t>
            </a:r>
            <a:r>
              <a:rPr lang="en-US" sz="2000" dirty="0"/>
              <a:t> </a:t>
            </a:r>
            <a:r>
              <a:rPr lang="en-US" sz="2000" dirty="0" err="1"/>
              <a:t>s’appuyant</a:t>
            </a:r>
            <a:r>
              <a:rPr lang="en-US" sz="2000" dirty="0"/>
              <a:t> sur un </a:t>
            </a:r>
            <a:r>
              <a:rPr lang="en-US" sz="2000" dirty="0" err="1"/>
              <a:t>outil</a:t>
            </a:r>
            <a:r>
              <a:rPr lang="en-US" sz="2000" dirty="0"/>
              <a:t> </a:t>
            </a:r>
            <a:r>
              <a:rPr lang="en-US" sz="2000" dirty="0" err="1"/>
              <a:t>existant</a:t>
            </a:r>
            <a:r>
              <a:rPr lang="en-US" sz="2000" dirty="0"/>
              <a:t>.</a:t>
            </a:r>
          </a:p>
          <a:p>
            <a:pPr marL="0" indent="0" algn="just">
              <a:buNone/>
            </a:pPr>
            <a:r>
              <a:rPr lang="it-IT" sz="2000" spc="-40" dirty="0"/>
              <a:t>Cette application android fournit aux participants d’un projet de mobilité, toutes les informations nécessaires (informations générales, voyage, horaires, culture, contacts, évluation, certificaion, etc.)</a:t>
            </a:r>
          </a:p>
          <a:p>
            <a:pPr marL="0" indent="0">
              <a:buNone/>
            </a:pPr>
            <a:endParaRPr lang="it-IT" sz="2000" spc="-40" dirty="0"/>
          </a:p>
          <a:p>
            <a:pPr marL="0" indent="0">
              <a:buNone/>
            </a:pPr>
            <a:endParaRPr lang="it-IT" sz="2000" spc="-40" dirty="0">
              <a:hlinkClick r:id="rId3"/>
            </a:endParaRPr>
          </a:p>
          <a:p>
            <a:pPr marL="0" indent="0" algn="just">
              <a:buNone/>
            </a:pPr>
            <a:endParaRPr lang="it-IT" sz="2000" spc="-40" dirty="0"/>
          </a:p>
        </p:txBody>
      </p:sp>
      <p:pic>
        <p:nvPicPr>
          <p:cNvPr id="3" name="Immagine 2" descr="logo_SomexNet-300x300.png"/>
          <p:cNvPicPr>
            <a:picLocks noChangeAspect="1"/>
          </p:cNvPicPr>
          <p:nvPr/>
        </p:nvPicPr>
        <p:blipFill rotWithShape="1">
          <a:blip r:embed="rId4">
            <a:extLst>
              <a:ext uri="{28A0092B-C50C-407E-A947-70E740481C1C}">
                <a14:useLocalDpi xmlns:a14="http://schemas.microsoft.com/office/drawing/2010/main" val="0"/>
              </a:ext>
            </a:extLst>
          </a:blip>
          <a:srcRect l="15822" r="14031"/>
          <a:stretch/>
        </p:blipFill>
        <p:spPr>
          <a:xfrm>
            <a:off x="251520" y="1412776"/>
            <a:ext cx="1827129" cy="2604725"/>
          </a:xfrm>
          <a:prstGeom prst="rect">
            <a:avLst/>
          </a:prstGeom>
          <a:solidFill>
            <a:schemeClr val="bg1"/>
          </a:solidFill>
        </p:spPr>
      </p:pic>
      <p:sp>
        <p:nvSpPr>
          <p:cNvPr id="4" name="CasellaDiTesto 3"/>
          <p:cNvSpPr txBox="1"/>
          <p:nvPr/>
        </p:nvSpPr>
        <p:spPr>
          <a:xfrm>
            <a:off x="251520" y="4581128"/>
            <a:ext cx="7056784" cy="923330"/>
          </a:xfrm>
          <a:prstGeom prst="rect">
            <a:avLst/>
          </a:prstGeom>
          <a:noFill/>
        </p:spPr>
        <p:txBody>
          <a:bodyPr wrap="square" rtlCol="0">
            <a:spAutoFit/>
          </a:bodyPr>
          <a:lstStyle/>
          <a:p>
            <a:pPr algn="just"/>
            <a:r>
              <a:rPr lang="it-IT" dirty="0"/>
              <a:t>L’application permettra aux partenaires SoMEx (les centres de formation professionnelle et une assocation nationale) d’incrementer le nombre des mobilités dans le secteur BTP. </a:t>
            </a:r>
          </a:p>
        </p:txBody>
      </p:sp>
    </p:spTree>
    <p:extLst>
      <p:ext uri="{BB962C8B-B14F-4D97-AF65-F5344CB8AC3E}">
        <p14:creationId xmlns:p14="http://schemas.microsoft.com/office/powerpoint/2010/main" val="279782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3200" b="1" dirty="0"/>
              <a:t>"</a:t>
            </a:r>
            <a:r>
              <a:rPr lang="it-IT" sz="3200" b="1" dirty="0" err="1"/>
              <a:t>SoMExNet</a:t>
            </a:r>
            <a:r>
              <a:rPr lang="it-IT" sz="3200" b="1" dirty="0"/>
              <a:t> - </a:t>
            </a:r>
            <a:r>
              <a:rPr lang="it-IT" sz="2400" b="1" dirty="0"/>
              <a:t>Network </a:t>
            </a:r>
            <a:r>
              <a:rPr lang="it-IT" sz="2400" b="1" dirty="0" err="1"/>
              <a:t>enhancing</a:t>
            </a:r>
            <a:r>
              <a:rPr lang="it-IT" sz="2400" b="1" dirty="0"/>
              <a:t> the </a:t>
            </a:r>
            <a:r>
              <a:rPr lang="it-IT" sz="2400" b="1" dirty="0" err="1"/>
              <a:t>SoMEx</a:t>
            </a:r>
            <a:r>
              <a:rPr lang="it-IT" sz="2400" b="1" dirty="0"/>
              <a:t> </a:t>
            </a:r>
            <a:r>
              <a:rPr lang="it-IT" sz="2400" b="1" dirty="0" err="1"/>
              <a:t>app</a:t>
            </a:r>
            <a:r>
              <a:rPr lang="it-IT" sz="2400" b="1" dirty="0"/>
              <a:t>"</a:t>
            </a:r>
            <a:endParaRPr lang="en-GB" sz="2400" dirty="0"/>
          </a:p>
        </p:txBody>
      </p:sp>
      <p:sp>
        <p:nvSpPr>
          <p:cNvPr id="5" name="Espace réservé du contenu 2"/>
          <p:cNvSpPr>
            <a:spLocks noGrp="1"/>
          </p:cNvSpPr>
          <p:nvPr>
            <p:ph idx="1"/>
          </p:nvPr>
        </p:nvSpPr>
        <p:spPr>
          <a:xfrm>
            <a:off x="323528" y="1484784"/>
            <a:ext cx="6984776" cy="5112568"/>
          </a:xfrm>
        </p:spPr>
        <p:txBody>
          <a:bodyPr>
            <a:noAutofit/>
          </a:bodyPr>
          <a:lstStyle/>
          <a:p>
            <a:pPr marL="0" indent="0" algn="just">
              <a:buNone/>
            </a:pPr>
            <a:r>
              <a:rPr lang="it-IT" sz="2000" dirty="0"/>
              <a:t>SoMExNet a débuté le 16 octobre 2017 et se terminera le 15 octobre 2019. </a:t>
            </a:r>
          </a:p>
          <a:p>
            <a:pPr marL="0" indent="0" algn="just">
              <a:buNone/>
            </a:pPr>
            <a:r>
              <a:rPr lang="it-IT" sz="2000" dirty="0"/>
              <a:t>Son objectif est d’accroître le nombre d’établissements utilisant l’application ainsi que le nombre des mobilités européennes. En sensibilisant les apprentis au processus de mobilité, nous visons à atteindre l’objectif premier d’augmenter la mobilité des apprentis du BTP.  </a:t>
            </a:r>
          </a:p>
          <a:p>
            <a:pPr marL="0" indent="0" algn="just">
              <a:buNone/>
            </a:pPr>
            <a:endParaRPr lang="it-IT" sz="2000" dirty="0"/>
          </a:p>
          <a:p>
            <a:pPr marL="0" indent="0">
              <a:buNone/>
            </a:pPr>
            <a:endParaRPr lang="it-IT" sz="2000" dirty="0"/>
          </a:p>
          <a:p>
            <a:pPr marL="0" indent="0">
              <a:buNone/>
            </a:pPr>
            <a:endParaRPr lang="it-IT" sz="2000" dirty="0"/>
          </a:p>
          <a:p>
            <a:pPr marL="0" indent="0">
              <a:buNone/>
            </a:pPr>
            <a:r>
              <a:rPr lang="it-IT" sz="2000" dirty="0"/>
              <a:t> </a:t>
            </a:r>
          </a:p>
          <a:p>
            <a:pPr marL="0" indent="0">
              <a:buNone/>
            </a:pPr>
            <a:endParaRPr lang="it-IT" sz="2000" dirty="0"/>
          </a:p>
          <a:p>
            <a:pPr marL="0" indent="0">
              <a:buNone/>
            </a:pPr>
            <a:endParaRPr lang="it-IT" sz="2000" dirty="0"/>
          </a:p>
          <a:p>
            <a:pPr marL="0" indent="0">
              <a:buNone/>
            </a:pPr>
            <a:endParaRPr lang="it-IT" sz="2000" dirty="0">
              <a:hlinkClick r:id="rId3"/>
            </a:endParaRPr>
          </a:p>
          <a:p>
            <a:pPr marL="0" indent="0" algn="just">
              <a:buNone/>
            </a:pPr>
            <a:endParaRPr lang="it-IT" sz="2000" dirty="0"/>
          </a:p>
        </p:txBody>
      </p:sp>
    </p:spTree>
    <p:extLst>
      <p:ext uri="{BB962C8B-B14F-4D97-AF65-F5344CB8AC3E}">
        <p14:creationId xmlns:p14="http://schemas.microsoft.com/office/powerpoint/2010/main" val="67388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Effect transition="in" filter="fade">
                                      <p:cBhvr>
                                        <p:cTn id="7" dur="1000"/>
                                        <p:tgtEl>
                                          <p:spTgt spid="5">
                                            <p:txEl>
                                              <p:pRg st="5" end="5"/>
                                            </p:txEl>
                                          </p:spTgt>
                                        </p:tgtEl>
                                      </p:cBhvr>
                                    </p:animEffect>
                                    <p:anim calcmode="lin" valueType="num">
                                      <p:cBhvr>
                                        <p:cTn id="8"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3200" b="1" dirty="0"/>
              <a:t>"</a:t>
            </a:r>
            <a:r>
              <a:rPr lang="it-IT" sz="3200" b="1" dirty="0" err="1"/>
              <a:t>SoMExNet</a:t>
            </a:r>
            <a:r>
              <a:rPr lang="it-IT" sz="3200" b="1" dirty="0"/>
              <a:t> - </a:t>
            </a:r>
            <a:r>
              <a:rPr lang="it-IT" sz="2400" b="1" dirty="0"/>
              <a:t>Network </a:t>
            </a:r>
            <a:r>
              <a:rPr lang="it-IT" sz="2400" b="1" dirty="0" err="1"/>
              <a:t>enhancing</a:t>
            </a:r>
            <a:r>
              <a:rPr lang="it-IT" sz="2400" b="1" dirty="0"/>
              <a:t> the </a:t>
            </a:r>
            <a:r>
              <a:rPr lang="it-IT" sz="2400" b="1" dirty="0" err="1"/>
              <a:t>SoMEx</a:t>
            </a:r>
            <a:r>
              <a:rPr lang="it-IT" sz="2400" b="1" dirty="0"/>
              <a:t> </a:t>
            </a:r>
            <a:r>
              <a:rPr lang="it-IT" sz="2400" b="1" dirty="0" err="1"/>
              <a:t>app</a:t>
            </a:r>
            <a:r>
              <a:rPr lang="it-IT" sz="2400" b="1" dirty="0"/>
              <a:t>"</a:t>
            </a:r>
            <a:endParaRPr lang="en-GB" sz="2400" dirty="0"/>
          </a:p>
        </p:txBody>
      </p:sp>
      <p:sp>
        <p:nvSpPr>
          <p:cNvPr id="5" name="Espace réservé du contenu 2"/>
          <p:cNvSpPr>
            <a:spLocks noGrp="1"/>
          </p:cNvSpPr>
          <p:nvPr>
            <p:ph idx="1"/>
          </p:nvPr>
        </p:nvSpPr>
        <p:spPr>
          <a:xfrm>
            <a:off x="323528" y="1196752"/>
            <a:ext cx="6984776" cy="5112568"/>
          </a:xfrm>
        </p:spPr>
        <p:txBody>
          <a:bodyPr>
            <a:noAutofit/>
          </a:bodyPr>
          <a:lstStyle/>
          <a:p>
            <a:pPr marL="0" indent="0" algn="just">
              <a:buNone/>
            </a:pPr>
            <a:r>
              <a:rPr lang="it-IT" sz="2000" dirty="0"/>
              <a:t>L’équipe de projet élaborera un processus et une boîte à outils pour que l’application soit adaptée à tout organisme du BTP interéssé. Pour ce faire, il faudra: </a:t>
            </a:r>
            <a:endParaRPr lang="it-IT" sz="2000" b="1" dirty="0"/>
          </a:p>
          <a:p>
            <a:pPr algn="just"/>
            <a:r>
              <a:rPr lang="it-IT" sz="2000" dirty="0"/>
              <a:t>Transferer l’application android (nouveau partenaire technique) </a:t>
            </a:r>
          </a:p>
          <a:p>
            <a:pPr algn="just"/>
            <a:r>
              <a:rPr lang="it-IT" sz="2000" dirty="0"/>
              <a:t>Rendre l’application disponible sur IOS</a:t>
            </a:r>
          </a:p>
          <a:p>
            <a:pPr algn="just"/>
            <a:r>
              <a:rPr lang="it-IT" sz="2000" dirty="0"/>
              <a:t>Assurer la bonne diffusion de l’application au plus grand nombre en s’appuyant sur une charte d’adhésion</a:t>
            </a:r>
          </a:p>
          <a:p>
            <a:pPr algn="just"/>
            <a:r>
              <a:rPr lang="it-IT" sz="2000" dirty="0"/>
              <a:t>Développer des outils (plateforme collaborative, kit utilisateur, kit pédagogique et processus pédagogique) afin de permettre aux partnaires associés d’utiliser l’application pour leurs mobilités de manière autonome. </a:t>
            </a:r>
          </a:p>
        </p:txBody>
      </p:sp>
    </p:spTree>
    <p:extLst>
      <p:ext uri="{BB962C8B-B14F-4D97-AF65-F5344CB8AC3E}">
        <p14:creationId xmlns:p14="http://schemas.microsoft.com/office/powerpoint/2010/main" val="555411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3200" b="1" dirty="0" err="1"/>
              <a:t>SoMEx</a:t>
            </a:r>
            <a:r>
              <a:rPr lang="en-GB" sz="3200" b="1" dirty="0"/>
              <a:t> - </a:t>
            </a:r>
            <a:r>
              <a:rPr lang="en-GB" sz="2500" b="1" dirty="0"/>
              <a:t>Social Media in Exchanges</a:t>
            </a:r>
            <a:endParaRPr lang="en-GB" sz="2500" dirty="0"/>
          </a:p>
        </p:txBody>
      </p:sp>
      <p:sp>
        <p:nvSpPr>
          <p:cNvPr id="3" name="Espace réservé du contenu 2"/>
          <p:cNvSpPr>
            <a:spLocks noGrp="1"/>
          </p:cNvSpPr>
          <p:nvPr>
            <p:ph idx="1"/>
          </p:nvPr>
        </p:nvSpPr>
        <p:spPr>
          <a:xfrm>
            <a:off x="323528" y="1124744"/>
            <a:ext cx="4248472" cy="5544616"/>
          </a:xfrm>
        </p:spPr>
        <p:txBody>
          <a:bodyPr>
            <a:noAutofit/>
          </a:bodyPr>
          <a:lstStyle/>
          <a:p>
            <a:pPr marL="0" indent="0" algn="just">
              <a:buNone/>
            </a:pPr>
            <a:r>
              <a:rPr lang="it-IT" sz="1600" b="1" dirty="0">
                <a:solidFill>
                  <a:schemeClr val="accent2"/>
                </a:solidFill>
              </a:rPr>
              <a:t>AVANTAGES POUR LES PARTICIPANTS </a:t>
            </a:r>
          </a:p>
          <a:p>
            <a:pPr marL="0" indent="0" algn="just">
              <a:buNone/>
            </a:pPr>
            <a:r>
              <a:rPr lang="it-IT" sz="1600" dirty="0"/>
              <a:t>SomexNet innove pour la mobilité européenne. </a:t>
            </a:r>
          </a:p>
          <a:p>
            <a:pPr marL="0" indent="0" algn="just">
              <a:buNone/>
            </a:pPr>
            <a:r>
              <a:rPr lang="it-IT" sz="1600" dirty="0"/>
              <a:t>En plus du contenu présent dans la version précédente de SoMEx, les participants pourront acceder à une section avec des informations non seulement sur les pays d’accueil mais aussi sur leur formation à l’étranger (agenda, programme de la formation, matériel pédagogique, contacts utiles,etc.).</a:t>
            </a:r>
          </a:p>
          <a:p>
            <a:pPr marL="0" indent="0" algn="just">
              <a:buNone/>
            </a:pPr>
            <a:r>
              <a:rPr lang="it-IT" sz="1600" dirty="0"/>
              <a:t>Comme pour SoMExNet, les participants peuvent également communiquer entre eux  par chat. Par exemple, pour prendre un rendez-vous ou échanger des points de vue sur leurs expériences. </a:t>
            </a:r>
          </a:p>
          <a:p>
            <a:pPr marL="0" indent="0" algn="just">
              <a:buNone/>
            </a:pPr>
            <a:r>
              <a:rPr lang="it-IT" sz="1600" dirty="0"/>
              <a:t>C’est donc une application qui ajoute beaucoup d’interaction à la version précédente de SoMEx et qui renforce encore la dimension «sociale». </a:t>
            </a:r>
            <a:endParaRPr lang="it-IT" sz="1600" spc="-30" dirty="0"/>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2008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3200" b="1" dirty="0" err="1"/>
              <a:t>SoMEx</a:t>
            </a:r>
            <a:r>
              <a:rPr lang="en-GB" sz="3200" b="1" dirty="0"/>
              <a:t> - </a:t>
            </a:r>
            <a:r>
              <a:rPr lang="en-GB" sz="2500" b="1" dirty="0"/>
              <a:t>Social Media in Exchanges</a:t>
            </a:r>
            <a:endParaRPr lang="en-GB" sz="2500" dirty="0"/>
          </a:p>
        </p:txBody>
      </p:sp>
      <p:sp>
        <p:nvSpPr>
          <p:cNvPr id="3" name="Espace réservé du contenu 2"/>
          <p:cNvSpPr>
            <a:spLocks noGrp="1"/>
          </p:cNvSpPr>
          <p:nvPr>
            <p:ph idx="1"/>
          </p:nvPr>
        </p:nvSpPr>
        <p:spPr>
          <a:xfrm>
            <a:off x="323528" y="1484784"/>
            <a:ext cx="4248472" cy="3816424"/>
          </a:xfrm>
        </p:spPr>
        <p:txBody>
          <a:bodyPr>
            <a:noAutofit/>
          </a:bodyPr>
          <a:lstStyle/>
          <a:p>
            <a:pPr marL="0" indent="0">
              <a:buNone/>
            </a:pPr>
            <a:r>
              <a:rPr lang="it-IT" sz="1600" b="1" dirty="0">
                <a:solidFill>
                  <a:srgbClr val="2E83C3"/>
                </a:solidFill>
              </a:rPr>
              <a:t>AVANTAGES POUR LE PERSONNEL</a:t>
            </a:r>
          </a:p>
          <a:p>
            <a:pPr marL="0" indent="0" algn="just">
              <a:buNone/>
            </a:pPr>
            <a:r>
              <a:rPr lang="it-IT" sz="1600" dirty="0"/>
              <a:t>Grâce à SoMExtNet, le personnel peut communiquer directement et immédiatement avec les apprentis. </a:t>
            </a:r>
          </a:p>
          <a:p>
            <a:pPr marL="0" indent="0" algn="just">
              <a:buNone/>
            </a:pPr>
            <a:r>
              <a:rPr lang="it-IT" sz="1600" spc="-30" dirty="0"/>
              <a:t>Le personnel peut avoir accès aux informations des participants, et leurs envoyer leurs calendriers d’activités, les méthodes de formation et le matériel pédagogique, tout en rendant la communication plus facile et afficace. </a:t>
            </a:r>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3541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487</TotalTime>
  <Words>739</Words>
  <Application>Microsoft Office PowerPoint</Application>
  <PresentationFormat>Affichage à l'écran (4:3)</PresentationFormat>
  <Paragraphs>67</Paragraphs>
  <Slides>9</Slides>
  <Notes>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Trebuchet MS</vt:lpstr>
      <vt:lpstr>Wingdings 3</vt:lpstr>
      <vt:lpstr>Facette</vt:lpstr>
      <vt:lpstr>            SoMEx SoMExNet  </vt:lpstr>
      <vt:lpstr>SoMEx - Social Media in Exchanges</vt:lpstr>
      <vt:lpstr>SoMEx - Social Media in Exchanges</vt:lpstr>
      <vt:lpstr>SoMEx - Social Media in Exchanges</vt:lpstr>
      <vt:lpstr>"SoMExNet - Network enhancing the SoMEx app"</vt:lpstr>
      <vt:lpstr>"SoMExNet - Network enhancing the SoMEx app"</vt:lpstr>
      <vt:lpstr>"SoMExNet - Network enhancing the SoMEx app"</vt:lpstr>
      <vt:lpstr>SoMEx - Social Media in Exchanges</vt:lpstr>
      <vt:lpstr>SoMEx - Social Media in Exchanges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SOMEX</dc:title>
  <dc:creator>Secretaire Direction</dc:creator>
  <cp:lastModifiedBy>ARIAS SEBASTIAN Sara</cp:lastModifiedBy>
  <cp:revision>385</cp:revision>
  <cp:lastPrinted>2019-02-05T11:19:54Z</cp:lastPrinted>
  <dcterms:created xsi:type="dcterms:W3CDTF">2014-10-06T10:05:01Z</dcterms:created>
  <dcterms:modified xsi:type="dcterms:W3CDTF">2019-09-12T14:11:15Z</dcterms:modified>
</cp:coreProperties>
</file>