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1"/>
  </p:notesMasterIdLst>
  <p:handoutMasterIdLst>
    <p:handoutMasterId r:id="rId12"/>
  </p:handoutMasterIdLst>
  <p:sldIdLst>
    <p:sldId id="271" r:id="rId2"/>
    <p:sldId id="313" r:id="rId3"/>
    <p:sldId id="315" r:id="rId4"/>
    <p:sldId id="318" r:id="rId5"/>
    <p:sldId id="312" r:id="rId6"/>
    <p:sldId id="316" r:id="rId7"/>
    <p:sldId id="317" r:id="rId8"/>
    <p:sldId id="319" r:id="rId9"/>
    <p:sldId id="320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108" d="100"/>
          <a:sy n="108" d="100"/>
        </p:scale>
        <p:origin x="170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t>19/02/2019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t>19-02-19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B372D778-C3B9-47BE-B352-7BACC1931BD8}" type="slidenum">
              <a:r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r>
              <a:rPr b="0" i="0" u="none" baseline="0" lang="pt-pt"/>
              <a:t/>
            </a:r>
            <a:fld id="{C746FCCB-04B7-4BAF-B50E-2370C8461BA7}" type="slidenum">
              <a:rPr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94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19/02/2019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t>‹N›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;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3068960"/>
            <a:ext cx="5829300" cy="1463040"/>
          </a:xfrm>
        </p:spPr>
        <p:txBody>
          <a:bodyPr/>
          <a:lstStyle/>
          <a:p>
            <a:pPr algn="r" rtl="0"/>
            <a:r>
              <a:rPr b="0" i="0" u="none" baseline="0" lang="pt-pt"/>
              <a:t>            SoMEx SoMExNet		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6400800" cy="2636912"/>
          </a:xfrm>
        </p:spPr>
        <p:txBody>
          <a:bodyPr>
            <a:normAutofit lnSpcReduction="10000"/>
          </a:bodyPr>
          <a:lstStyle/>
          <a:p>
            <a:endParaRPr lang="pt-pt" dirty="0">
              <a:solidFill>
                <a:schemeClr val="accent2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900" i="1" dirty="0">
              <a:solidFill>
                <a:schemeClr val="tx1"/>
              </a:solidFill>
            </a:endParaRPr>
          </a:p>
          <a:p>
            <a:endParaRPr lang="pt-pt" sz="1000" i="1" dirty="0">
              <a:solidFill>
                <a:schemeClr val="tx1"/>
              </a:solidFill>
            </a:endParaRPr>
          </a:p>
          <a:p>
            <a:pPr algn="r" rtl="0"/>
            <a:r>
              <a:rPr sz="1000" b="0" i="1" u="none" baseline="0" lang="pt-pt">
                <a:solidFill>
                  <a:schemeClr val="tx1"/>
                </a:solidFill>
              </a:rPr>
              <a:t>Este projeto foi financiado com o apoio da Comissão Europeia.</a:t>
            </a:r>
            <a:endParaRPr lang="pt-pt" sz="1000" dirty="0">
              <a:solidFill>
                <a:schemeClr val="tx1"/>
              </a:solidFill>
            </a:endParaRPr>
          </a:p>
          <a:p>
            <a:pPr algn="r" rtl="0"/>
            <a:r>
              <a:rPr sz="1000" b="0" i="1" u="none" baseline="0" lang="pt-pt">
                <a:solidFill>
                  <a:schemeClr val="tx1"/>
                </a:solidFill>
              </a:rPr>
              <a:t>Esta publicação reflete apenas as opiniões do autor e a Comissão não poderá ser responsabilizada por qualquer uso das informações nela contidas</a:t>
            </a:r>
            <a:r>
              <a:rPr sz="900" b="0" i="1" u="none" baseline="0" lang="pt-pt">
                <a:solidFill>
                  <a:schemeClr val="tx1"/>
                </a:solidFill>
              </a:rPr>
              <a:t>.</a:t>
            </a:r>
            <a:endParaRPr lang="pt-pt" sz="900" dirty="0">
              <a:solidFill>
                <a:schemeClr val="tx1"/>
              </a:solidFill>
            </a:endParaRPr>
          </a:p>
          <a:p>
            <a:endParaRPr lang="pt-pt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2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600" strike="noStrike" cap="none" normalizeH="0" b="0" i="0" u="none" baseline="0" lang="pt-pt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pt-pt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45224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SoMEx - </a:t>
            </a:r>
            <a:r>
              <a:rPr sz="2500" b="1" i="0" u="none" baseline="0" lang="pt-pt"/>
              <a:t>Social Media in Exchanges</a:t>
            </a:r>
            <a:endParaRPr lang="pt-pt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11760" y="1484784"/>
            <a:ext cx="4896544" cy="5112568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sz="2000" spc="-20" b="0" i="0" u="none" baseline="0" lang="pt-pt"/>
              <a:t>O projeto europeu Erasmus + "SOMEX - Social Media in Exchanges" começou em setembro de 2014 com uma parceria entre 6 instituições que atuam no setor da construção na Bélgica, Alemanha, Espanha, Portugal e Itália. </a:t>
            </a:r>
          </a:p>
          <a:p>
            <a:pPr marL="0" indent="0" algn="just" rtl="0">
              <a:buNone/>
            </a:pPr>
            <a:endParaRPr lang="pt-pt" sz="2000" spc="-20" dirty="0"/>
          </a:p>
          <a:p>
            <a:pPr marL="0" indent="0" algn="just" rtl="0">
              <a:buNone/>
            </a:pPr>
            <a:endParaRPr lang="pt-pt" sz="2000" spc="-20" dirty="0"/>
          </a:p>
          <a:p>
            <a:pPr marL="0" indent="0" algn="just" rtl="0">
              <a:buNone/>
            </a:pPr>
            <a:endParaRPr lang="pt-pt" sz="2000" spc="-20" dirty="0"/>
          </a:p>
          <a:p>
            <a:pPr marL="0" indent="0" algn="just" rtl="0">
              <a:buNone/>
            </a:pPr>
            <a:endParaRPr lang="pt-pt" sz="2000" spc="-20" dirty="0"/>
          </a:p>
        </p:txBody>
      </p:sp>
      <p:pic>
        <p:nvPicPr>
          <p:cNvPr id="5" name="Immagine 4" descr="logo_hea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1800200" cy="1800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asellaDiTesto 5"/>
          <p:cNvSpPr txBox="1"/>
          <p:nvPr/>
        </p:nvSpPr>
        <p:spPr>
          <a:xfrm>
            <a:off x="323528" y="3501008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/>
            <a:r>
              <a:rPr sz="2000" spc="-20" b="0" i="0" u="none" baseline="0" lang="pt-pt"/>
              <a:t>O projeto terminou em 2017 e teve como objetivo introduzir uma inovação tecnológica concreta com vista a facilitar a mobilidade.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3177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SoMEx - </a:t>
            </a:r>
            <a:r>
              <a:rPr sz="2500" b="1" i="0" u="none" baseline="0" lang="pt-pt"/>
              <a:t>Social Media in Exchanges</a:t>
            </a:r>
            <a:endParaRPr lang="pt-pt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5112568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sz="2000" spc="-30" b="0" i="0" u="none" baseline="0" lang="pt-pt"/>
              <a:t>O principal objetivo do projeto SOMEX era criar uma aplicação Android baseada num extenso kit de ferramentas para a preparação, operação e pós-processamento de formandos e trocas de funcionários relacionados com meios de comunicação atualizados, ou seja, as redes sociais em utilização.</a:t>
            </a:r>
          </a:p>
          <a:p>
            <a:pPr marL="0" indent="0" algn="just" rtl="0">
              <a:buNone/>
            </a:pPr>
            <a:r>
              <a:rPr sz="2000" b="0" i="0" u="none" baseline="0" lang="pt-pt"/>
              <a:t>O projeto SoMEx aborda os nativos digitais, que são atualmente a maioria esmagadora em formação/aprendizagem e no futuro também.</a:t>
            </a:r>
          </a:p>
        </p:txBody>
      </p:sp>
      <p:pic>
        <p:nvPicPr>
          <p:cNvPr id="4" name="Immagine 3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257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SoMEx - </a:t>
            </a:r>
            <a:r>
              <a:rPr sz="2500" b="1" i="0" u="none" baseline="0" lang="pt-pt"/>
              <a:t>Social Media in Exchanges</a:t>
            </a:r>
            <a:endParaRPr lang="pt-pt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6"/>
            <a:ext cx="4392488" cy="4752528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b="0" i="0" u="none" baseline="0" lang="pt-pt"/>
              <a:t>Através da aplicação Web SoMEx, os participantes da mobilidade podem aceder rápida e facilmente a informações sobre a sua estadia no país anfitrião: números de telefone, transporte, lazer.</a:t>
            </a:r>
          </a:p>
          <a:p>
            <a:pPr marL="0" indent="0" algn="just" rtl="0">
              <a:buNone/>
            </a:pPr>
            <a:r>
              <a:rPr b="0" i="0" u="none" baseline="0" lang="pt-pt"/>
              <a:t>As informações foram personalizadas de acordo com o país de destino e podem ser consultadas antes, durante e após a mobilidade.</a:t>
            </a:r>
          </a:p>
          <a:p>
            <a:pPr marL="0" indent="0" algn="just" rtl="0">
              <a:buNone/>
            </a:pPr>
            <a:r>
              <a:rPr b="0" i="0" u="none" baseline="0" lang="pt-pt"/>
              <a:t>A aplicação foi traduzida para várias línguas.</a:t>
            </a:r>
          </a:p>
          <a:p>
            <a:pPr marL="0" indent="0" algn="just" rtl="0">
              <a:buNone/>
            </a:pPr>
            <a:r>
              <a:rPr b="0" i="0" u="none" baseline="0" lang="pt-pt"/>
              <a:t>Para melhor calibrar o conteúdo da aplicação Somex, foram realizadas reuniões específicas entre os Parceiros e iniciado um período de experiência.</a:t>
            </a:r>
          </a:p>
        </p:txBody>
      </p:sp>
      <p:pic>
        <p:nvPicPr>
          <p:cNvPr id="4" name="Immagine 3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452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"SoMExNet - </a:t>
            </a:r>
            <a:r>
              <a:rPr sz="2400" b="1" i="0" u="none" baseline="0" lang="pt-pt"/>
              <a:t>Network enhancing the SoMEx app"</a:t>
            </a:r>
            <a:endParaRPr lang="pt-pt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339752" y="1484784"/>
            <a:ext cx="4968552" cy="5112568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sz="2000" b="0" i="0" u="none" baseline="0" lang="pt-pt"/>
              <a:t>SoMExNet – Network enhancing the SoMEx app é um projeto que </a:t>
            </a:r>
            <a:r>
              <a:rPr sz="2000" spc="-40" b="0" i="0" u="none" baseline="0" lang="pt-pt"/>
              <a:t>propõe implementar um processo extenso que suporta uma ferramenta existente: a aplicação SoMEx. </a:t>
            </a:r>
          </a:p>
          <a:p>
            <a:pPr marL="0" indent="0" algn="just" rtl="0">
              <a:buNone/>
            </a:pPr>
            <a:r>
              <a:rPr sz="2000" spc="-40" b="0" i="0" u="none" baseline="0" lang="pt-pt"/>
              <a:t>Esta aplicação Android fornece todas as informações necessárias (informações gerais, viagens, horários, cultura, língua, contactos, avaliação, certificação etc.) às pessoas que participam em intercâmbios em matéria de mobilidade. </a:t>
            </a:r>
          </a:p>
          <a:p>
            <a:pPr marL="0" indent="0" algn="l" rtl="0">
              <a:buNone/>
            </a:pPr>
            <a:endParaRPr lang="pt-pt" sz="2000" spc="-40" dirty="0"/>
          </a:p>
          <a:p>
            <a:pPr marL="0" indent="0" algn="l" rtl="0">
              <a:buNone/>
            </a:pPr>
            <a:endParaRPr lang="pt-pt" sz="2000" spc="-40" dirty="0"/>
          </a:p>
          <a:p>
            <a:pPr marL="0" indent="0" algn="l" rtl="0">
              <a:buNone/>
            </a:pPr>
            <a:endParaRPr lang="pt-pt" sz="2000" spc="-40" dirty="0">
              <a:hlinkClick r:id="rId3"/>
            </a:endParaRPr>
          </a:p>
          <a:p>
            <a:pPr marL="0" indent="0" algn="just" rtl="0">
              <a:buNone/>
            </a:pPr>
            <a:endParaRPr lang="pt-pt" sz="2000" spc="-40" dirty="0"/>
          </a:p>
        </p:txBody>
      </p:sp>
      <p:pic>
        <p:nvPicPr>
          <p:cNvPr id="3" name="Immagine 2" descr="logo_SomexNet-300x3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2" r="14031"/>
          <a:stretch/>
        </p:blipFill>
        <p:spPr>
          <a:xfrm>
            <a:off x="251520" y="1412776"/>
            <a:ext cx="1827129" cy="26047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CasellaDiTesto 3"/>
          <p:cNvSpPr txBox="1"/>
          <p:nvPr/>
        </p:nvSpPr>
        <p:spPr>
          <a:xfrm>
            <a:off x="251520" y="4581128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/>
            <a:r>
              <a:rPr sz="2000" spc="-40" b="0" i="0" u="none" baseline="0" lang="pt-pt"/>
              <a:t>A aplicação ajudou os parceiros SoMEx (centros de formação de EFP e uma associação nacional) a aumentar o número de intercâmbios em matéria de mobilidade no setor da construção.</a:t>
            </a:r>
          </a:p>
          <a:p>
            <a:pPr algn="just" rtl="0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9782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"SoMExNet - </a:t>
            </a:r>
            <a:r>
              <a:rPr sz="2400" b="1" i="0" u="none" baseline="0" lang="pt-pt"/>
              <a:t>Network enhancing the SoMEx app"</a:t>
            </a:r>
            <a:endParaRPr lang="pt-pt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sz="2000" b="0" i="0" u="none" baseline="0" lang="pt-pt"/>
              <a:t>A SoMExNet começou a 16 de outubro de 2017 e terminará a 15 de outubro de 2019.</a:t>
            </a:r>
          </a:p>
          <a:p>
            <a:pPr marL="0" indent="0" algn="just" rtl="0">
              <a:buNone/>
            </a:pPr>
            <a:r>
              <a:rPr sz="2000" b="0" i="0" u="none" baseline="0" lang="pt-pt"/>
              <a:t>O objetivo específico da SoMExNet é aumentar o número de instituições que usam a aplicação e, com isso, o número de intercâmbios em matéria de mobilidade na Europa. Ao sensibilizar os formandos para o processo de mobilidade, o nosso objetivo é atingir o objetivo global de aumentar a mobilidade dos jovens trabalhadores do setor da construção no mercado de trabalho europeu.</a:t>
            </a:r>
          </a:p>
          <a:p>
            <a:pPr marL="0" indent="0" algn="l" rtl="0">
              <a:buNone/>
            </a:pPr>
            <a:endParaRPr lang="pt-pt" sz="2000" dirty="0"/>
          </a:p>
          <a:p>
            <a:pPr marL="0" indent="0" algn="l" rtl="0">
              <a:buNone/>
            </a:pPr>
            <a:endParaRPr lang="pt-pt" sz="2000" dirty="0"/>
          </a:p>
          <a:p>
            <a:pPr marL="0" indent="0" algn="l" rtl="0">
              <a:buNone/>
            </a:pPr>
            <a:r>
              <a:rPr sz="2000" b="0" i="0" u="none" baseline="0" lang="pt-pt"/>
              <a:t> </a:t>
            </a:r>
          </a:p>
          <a:p>
            <a:pPr marL="0" indent="0" algn="l" rtl="0">
              <a:buNone/>
            </a:pPr>
            <a:endParaRPr lang="pt-pt" sz="2000" dirty="0"/>
          </a:p>
          <a:p>
            <a:pPr marL="0" indent="0" algn="l" rtl="0">
              <a:buNone/>
            </a:pPr>
            <a:endParaRPr lang="pt-pt" sz="2000" dirty="0"/>
          </a:p>
          <a:p>
            <a:pPr marL="0" indent="0" algn="l" rtl="0">
              <a:buNone/>
            </a:pPr>
            <a:endParaRPr lang="pt-pt" sz="2000" dirty="0">
              <a:hlinkClick r:id="rId3"/>
            </a:endParaRPr>
          </a:p>
          <a:p>
            <a:pPr marL="0" indent="0" algn="just" rtl="0">
              <a:buNone/>
            </a:pP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67388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"SoMExNet - </a:t>
            </a:r>
            <a:r>
              <a:rPr sz="2400" b="1" i="0" u="none" baseline="0" lang="pt-pt"/>
              <a:t>Network enhancing the SoMEx app"</a:t>
            </a:r>
            <a:endParaRPr lang="pt-pt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6984776" cy="5112568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sz="2000" b="0" i="0" u="none" baseline="0" lang="pt-pt"/>
              <a:t>Os parceiros principais desenvolverão um extenso processo e kit de ferramentas para disponibilizar a aplicação a qualquer instituição do setor da construção civil que possa estar interessada no mesmo. Para conseguir isto, iremos:</a:t>
            </a:r>
            <a:endParaRPr lang="pt-pt" sz="2000" b="1" dirty="0"/>
          </a:p>
          <a:p>
            <a:pPr algn="just" rtl="0"/>
            <a:r>
              <a:rPr sz="2000" b="0" i="0" u="none" baseline="0" lang="pt-pt"/>
              <a:t>transferir a aplicação Android (novo parceiro técnico),</a:t>
            </a:r>
          </a:p>
          <a:p>
            <a:pPr algn="just" rtl="0"/>
            <a:r>
              <a:rPr sz="2000" b="0" i="0" u="none" baseline="0" lang="pt-pt"/>
              <a:t>disponibilizar a aplicação no IOS também,</a:t>
            </a:r>
          </a:p>
          <a:p>
            <a:pPr algn="just" rtl="0"/>
            <a:r>
              <a:rPr sz="2000" b="0" i="0" u="none" baseline="0" lang="pt-pt"/>
              <a:t>garantir a maior divulgação possível para a aplicação através de uma rede de utilizadores vinculada por um termo de adesão,</a:t>
            </a:r>
          </a:p>
          <a:p>
            <a:pPr algn="just" rtl="0"/>
            <a:r>
              <a:rPr sz="2000" b="0" i="0" u="none" baseline="0" lang="pt-pt"/>
              <a:t>desenvolver ferramentas (plataforma colaborativa, kit de utilizadores, kit pedagógico e processo pedagógico) que acompanharão a aplicação e ajudarão os Parceiros Associados a utilizá-la nos seus projetos de mobilidade de forma autónoma.</a:t>
            </a:r>
          </a:p>
        </p:txBody>
      </p:sp>
    </p:spTree>
    <p:extLst>
      <p:ext uri="{BB962C8B-B14F-4D97-AF65-F5344CB8AC3E}">
        <p14:creationId xmlns:p14="http://schemas.microsoft.com/office/powerpoint/2010/main" val="555411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SoMEx - </a:t>
            </a:r>
            <a:r>
              <a:rPr sz="2500" b="1" i="0" u="none" baseline="0" lang="pt-pt"/>
              <a:t>Social Media in Exchanges</a:t>
            </a:r>
            <a:endParaRPr lang="pt-pt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5184576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sz="1600" b="1" i="0" u="none" baseline="0" lang="pt-pt">
                <a:solidFill>
                  <a:schemeClr val="accent2"/>
                </a:solidFill>
              </a:rPr>
              <a:t>VANTAGENS PARA OS PARTICIPANTES</a:t>
            </a:r>
          </a:p>
          <a:p>
            <a:pPr marL="0" indent="0" algn="just" rtl="0">
              <a:buNone/>
            </a:pPr>
            <a:r>
              <a:rPr sz="1600" b="0" i="0" u="none" baseline="0" lang="pt-pt"/>
              <a:t>SomexNet é uma inovação para uma maior mobilidade.</a:t>
            </a:r>
          </a:p>
          <a:p>
            <a:pPr marL="0" indent="0" algn="just" rtl="0">
              <a:buNone/>
            </a:pPr>
            <a:r>
              <a:rPr sz="1600" b="0" i="0" u="none" baseline="0" lang="pt-pt"/>
              <a:t>Além do conteúdo presente na versão anterior do Somex, os participantes beneficiarão de uma área reservada onde estarão presentes informações não apenas sobre o país de destino, mas também sobre a experiência de formação (agenda, programa de formação, material didático, contactos úteis, etc.)</a:t>
            </a:r>
          </a:p>
          <a:p>
            <a:pPr marL="0" indent="0" algn="just" rtl="0">
              <a:buNone/>
            </a:pPr>
            <a:r>
              <a:rPr sz="1600" b="0" i="0" u="none" baseline="0" lang="pt-pt"/>
              <a:t>Quanto à SoMExNet, os participantes também podem comunicar por chat para marcar uma reunião e trocar opiniões e pontos de vista sobre experiências.</a:t>
            </a:r>
          </a:p>
          <a:p>
            <a:pPr marL="0" indent="0" algn="just" rtl="0">
              <a:buNone/>
            </a:pPr>
            <a:r>
              <a:rPr sz="1600" b="0" i="0" u="none" baseline="0" lang="pt-pt"/>
              <a:t>Assim sendo, é uma aplicação que adiciona muita interação à versão anterior do Somex e melhora ainda mais a perspetiva "social".</a:t>
            </a:r>
            <a:endParaRPr lang="pt-pt" sz="1600" spc="-30" dirty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008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73616" cy="504056"/>
          </a:xfrm>
        </p:spPr>
        <p:txBody>
          <a:bodyPr>
            <a:noAutofit/>
          </a:bodyPr>
          <a:lstStyle/>
          <a:p>
            <a:pPr algn="l" rtl="0"/>
            <a:r>
              <a:rPr sz="3200" b="1" i="0" u="none" baseline="0" lang="pt-pt"/>
              <a:t>SoMEx - </a:t>
            </a:r>
            <a:r>
              <a:rPr sz="2500" b="1" i="0" u="none" baseline="0" lang="pt-pt"/>
              <a:t>Social Media in Exchanges</a:t>
            </a:r>
            <a:endParaRPr lang="pt-pt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4248472" cy="3816424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sz="1600" b="1" i="0" u="none" baseline="0" lang="pt-pt">
                <a:solidFill>
                  <a:srgbClr val="2E83C3"/>
                </a:solidFill>
              </a:rPr>
              <a:t>VANTAGENS PARA O PESSOAL</a:t>
            </a:r>
          </a:p>
          <a:p>
            <a:pPr marL="0" indent="0" algn="just" rtl="0">
              <a:buNone/>
            </a:pPr>
            <a:r>
              <a:rPr sz="1600" b="0" i="0" u="none" baseline="0" lang="pt-pt"/>
              <a:t>Através da SomexNet, a equipa poderá comunicar direta e imediatamente com os participantes.</a:t>
            </a:r>
          </a:p>
          <a:p>
            <a:pPr marL="0" indent="0" algn="just" rtl="0">
              <a:buNone/>
            </a:pPr>
            <a:r>
              <a:rPr sz="1600" b="0" i="0" u="none" baseline="0" lang="pt-pt"/>
              <a:t>Através do sistema de inscrição dos participantes, é possível conhecer as informações de cada participante, enviar aos participantes os calendários das atividades, os métodos de formação ministrados e o material didático, facilitando e tornando mais eficaz a comunicação.</a:t>
            </a:r>
            <a:endParaRPr lang="pt-pt" sz="1600" spc="-30" dirty="0"/>
          </a:p>
        </p:txBody>
      </p:sp>
      <p:pic>
        <p:nvPicPr>
          <p:cNvPr id="5" name="Immagine 4" descr="smartphone-app-350x2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784" y="1556792"/>
            <a:ext cx="3270547" cy="2541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541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767</Words>
  <Application>Microsoft Office PowerPoint</Application>
  <PresentationFormat>Presentazione su schermo (4:3)</PresentationFormat>
  <Paragraphs>68</Paragraphs>
  <Slides>9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Facette</vt:lpstr>
      <vt:lpstr>            SoMEx SoMExNet  </vt:lpstr>
      <vt:lpstr>SoMEx - Social Media in Exchanges</vt:lpstr>
      <vt:lpstr>SoMEx - Social Media in Exchanges</vt:lpstr>
      <vt:lpstr>SoMEx - Social Media in Exchanges</vt:lpstr>
      <vt:lpstr>"SoMExNet - Network enhancing the SoMEx app"</vt:lpstr>
      <vt:lpstr>"SoMExNet - Network enhancing the SoMEx app"</vt:lpstr>
      <vt:lpstr>"SoMExNet - Network enhancing the SoMEx app"</vt:lpstr>
      <vt:lpstr>SoMEx - Social Media in Exchanges</vt:lpstr>
      <vt:lpstr>SoMEx - Social Media in Exchanges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Diego</cp:lastModifiedBy>
  <cp:revision>318</cp:revision>
  <cp:lastPrinted>2019-02-05T11:19:54Z</cp:lastPrinted>
  <dcterms:created xsi:type="dcterms:W3CDTF">2014-10-06T10:05:01Z</dcterms:created>
  <dcterms:modified xsi:type="dcterms:W3CDTF">2019-02-19T17:27:34Z</dcterms:modified>
</cp:coreProperties>
</file>