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11"/>
  </p:notesMasterIdLst>
  <p:handoutMasterIdLst>
    <p:handoutMasterId r:id="rId12"/>
  </p:handoutMasterIdLst>
  <p:sldIdLst>
    <p:sldId id="271" r:id="rId2"/>
    <p:sldId id="313" r:id="rId3"/>
    <p:sldId id="315" r:id="rId4"/>
    <p:sldId id="318" r:id="rId5"/>
    <p:sldId id="312" r:id="rId6"/>
    <p:sldId id="316" r:id="rId7"/>
    <p:sldId id="317" r:id="rId8"/>
    <p:sldId id="319" r:id="rId9"/>
    <p:sldId id="320" r:id="rId10"/>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Stile con tema 2 - Color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05" autoAdjust="0"/>
  </p:normalViewPr>
  <p:slideViewPr>
    <p:cSldViewPr>
      <p:cViewPr varScale="1">
        <p:scale>
          <a:sx n="81" d="100"/>
          <a:sy n="81" d="100"/>
        </p:scale>
        <p:origin x="1426" y="58"/>
      </p:cViewPr>
      <p:guideLst>
        <p:guide orient="horz" pos="2160"/>
        <p:guide pos="2880"/>
      </p:guideLst>
    </p:cSldViewPr>
  </p:slideViewPr>
  <p:outlineViewPr>
    <p:cViewPr>
      <p:scale>
        <a:sx n="33" d="100"/>
        <a:sy n="33" d="100"/>
      </p:scale>
      <p:origin x="0" y="694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fld id="{926BC57D-2E86-432E-8E9C-CAC50EA2E1F3}" type="datetimeFigureOut">
              <a:rPr lang="it-IT" smtClean="0"/>
              <a:t>03/09/2019</a:t>
            </a:fld>
            <a:endParaRPr lang="it-IT"/>
          </a:p>
        </p:txBody>
      </p:sp>
      <p:sp>
        <p:nvSpPr>
          <p:cNvPr id="4" name="Segnaposto piè di pagina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a:lvl1pPr>
          </a:lstStyle>
          <a:p>
            <a:fld id="{11745262-354C-4EA9-9A41-010323C61AF1}" type="slidenum">
              <a:rPr lang="it-IT" smtClean="0"/>
              <a:t>‹Nº›</a:t>
            </a:fld>
            <a:endParaRPr lang="it-IT"/>
          </a:p>
        </p:txBody>
      </p:sp>
    </p:spTree>
    <p:extLst>
      <p:ext uri="{BB962C8B-B14F-4D97-AF65-F5344CB8AC3E}">
        <p14:creationId xmlns:p14="http://schemas.microsoft.com/office/powerpoint/2010/main" val="2676830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50444" y="0"/>
            <a:ext cx="2945659" cy="498055"/>
          </a:xfrm>
          <a:prstGeom prst="rect">
            <a:avLst/>
          </a:prstGeom>
        </p:spPr>
        <p:txBody>
          <a:bodyPr vert="horz" lIns="91440" tIns="45720" rIns="91440" bIns="45720" rtlCol="0"/>
          <a:lstStyle>
            <a:lvl1pPr algn="r">
              <a:defRPr sz="1200"/>
            </a:lvl1pPr>
          </a:lstStyle>
          <a:p>
            <a:fld id="{E4778454-2244-4C86-BE07-D0E62A06848D}" type="datetimeFigureOut">
              <a:rPr lang="fr-BE" smtClean="0"/>
              <a:t>03-09-19</a:t>
            </a:fld>
            <a:endParaRPr lang="fr-BE"/>
          </a:p>
        </p:txBody>
      </p:sp>
      <p:sp>
        <p:nvSpPr>
          <p:cNvPr id="4" name="Espace réservé de l'image des diapositives 3"/>
          <p:cNvSpPr>
            <a:spLocks noGrp="1" noRot="1" noChangeAspect="1"/>
          </p:cNvSpPr>
          <p:nvPr>
            <p:ph type="sldImg" idx="2"/>
          </p:nvPr>
        </p:nvSpPr>
        <p:spPr>
          <a:xfrm>
            <a:off x="1168400" y="1243013"/>
            <a:ext cx="4460875" cy="334645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1"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50444" y="9428584"/>
            <a:ext cx="2945659" cy="498055"/>
          </a:xfrm>
          <a:prstGeom prst="rect">
            <a:avLst/>
          </a:prstGeom>
        </p:spPr>
        <p:txBody>
          <a:bodyPr vert="horz" lIns="91440" tIns="45720" rIns="91440" bIns="45720" rtlCol="0" anchor="b"/>
          <a:lstStyle>
            <a:lvl1pPr algn="r">
              <a:defRPr sz="1200"/>
            </a:lvl1pPr>
          </a:lstStyle>
          <a:p>
            <a:fld id="{C746FCCB-04B7-4BAF-B50E-2370C8461BA7}" type="slidenum">
              <a:rPr lang="fr-BE" smtClean="0"/>
              <a:t>‹Nº›</a:t>
            </a:fld>
            <a:endParaRPr lang="fr-BE"/>
          </a:p>
        </p:txBody>
      </p:sp>
    </p:spTree>
    <p:extLst>
      <p:ext uri="{BB962C8B-B14F-4D97-AF65-F5344CB8AC3E}">
        <p14:creationId xmlns:p14="http://schemas.microsoft.com/office/powerpoint/2010/main" val="397408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t>1</a:t>
            </a:fld>
            <a:endParaRPr lang="fr-BE"/>
          </a:p>
        </p:txBody>
      </p:sp>
    </p:spTree>
    <p:extLst>
      <p:ext uri="{BB962C8B-B14F-4D97-AF65-F5344CB8AC3E}">
        <p14:creationId xmlns:p14="http://schemas.microsoft.com/office/powerpoint/2010/main" val="2925490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2</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3</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4</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5</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6</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7</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8</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9</a:t>
            </a:fld>
            <a:endParaRPr lang="fr-BE"/>
          </a:p>
        </p:txBody>
      </p:sp>
    </p:spTree>
    <p:extLst>
      <p:ext uri="{BB962C8B-B14F-4D97-AF65-F5344CB8AC3E}">
        <p14:creationId xmlns:p14="http://schemas.microsoft.com/office/powerpoint/2010/main" val="2082949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17834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679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4840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477166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8677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03256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517517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82515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870391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72570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580981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t>03/09/2019</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82831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t>03/09/2019</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13280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t>03/09/2019</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23257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19369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82325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309A6D-C09C-4548-B29A-6CF363A7E532}" type="datetimeFigureOut">
              <a:rPr lang="fr-FR" smtClean="0"/>
              <a:t>03/09/2019</a:t>
            </a:fld>
            <a:endParaRPr lang="fr-BE"/>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F4668DC-857F-487D-BFFA-8C0CA5037977}" type="slidenum">
              <a:rPr lang="fr-BE" smtClean="0"/>
              <a:t>‹Nº›</a:t>
            </a:fld>
            <a:endParaRPr lang="fr-BE"/>
          </a:p>
        </p:txBody>
      </p:sp>
    </p:spTree>
    <p:extLst>
      <p:ext uri="{BB962C8B-B14F-4D97-AF65-F5344CB8AC3E}">
        <p14:creationId xmlns:p14="http://schemas.microsoft.com/office/powerpoint/2010/main" val="15398473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7624" y="3068960"/>
            <a:ext cx="5829300" cy="1463040"/>
          </a:xfrm>
        </p:spPr>
        <p:txBody>
          <a:bodyPr/>
          <a:lstStyle/>
          <a:p>
            <a:r>
              <a:rPr lang="fr-BE" dirty="0"/>
              <a:t>            SoMEx SoMExNet		</a:t>
            </a:r>
          </a:p>
        </p:txBody>
      </p:sp>
      <p:sp>
        <p:nvSpPr>
          <p:cNvPr id="3" name="Sous-titre 2"/>
          <p:cNvSpPr>
            <a:spLocks noGrp="1"/>
          </p:cNvSpPr>
          <p:nvPr>
            <p:ph type="subTitle" idx="1"/>
          </p:nvPr>
        </p:nvSpPr>
        <p:spPr>
          <a:xfrm>
            <a:off x="323528" y="4221088"/>
            <a:ext cx="6400800" cy="2636912"/>
          </a:xfrm>
        </p:spPr>
        <p:txBody>
          <a:bodyPr>
            <a:normAutofit/>
          </a:bodyPr>
          <a:lstStyle/>
          <a:p>
            <a:endParaRPr lang="fr-BE" dirty="0">
              <a:solidFill>
                <a:schemeClr val="accent2"/>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1000" i="1" dirty="0">
              <a:solidFill>
                <a:schemeClr val="tx1"/>
              </a:solidFill>
            </a:endParaRPr>
          </a:p>
          <a:p>
            <a:r>
              <a:rPr lang="es-ES" sz="1000" i="1" dirty="0" smtClean="0">
                <a:solidFill>
                  <a:schemeClr val="tx1"/>
                </a:solidFill>
              </a:rPr>
              <a:t>El apoyo de la Comisión Europea para la elaboración de esta publicación no implica la aceptación de sus contenidos, que es responsabilidad exclusiva de sus autores. Por tanto, la Comisión no es responsable del uso que pueda hacerse de la información aquí difundida. </a:t>
            </a:r>
            <a:endParaRPr lang="fr-BE" sz="1000" dirty="0">
              <a:solidFill>
                <a:schemeClr val="tx1"/>
              </a:solidFill>
            </a:endParaRPr>
          </a:p>
          <a:p>
            <a:endParaRPr lang="fr-BE" i="1" dirty="0">
              <a:solidFill>
                <a:schemeClr val="tx1"/>
              </a:solidFill>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66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a:ln>
                  <a:noFill/>
                </a:ln>
                <a:solidFill>
                  <a:schemeClr val="tx1"/>
                </a:solidFill>
                <a:effectLst/>
                <a:latin typeface="Arial" pitchFamily="34" charset="0"/>
                <a:cs typeface="Arial" pitchFamily="34" charset="0"/>
              </a:rPr>
              <a:t> </a:t>
            </a:r>
            <a:endParaRPr kumimoji="0" lang="fr-BE" altLang="fr-FR" sz="1800" b="0" i="0" u="none" strike="noStrike" cap="none" normalizeH="0" baseline="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42750"/>
            <a:ext cx="5554953" cy="169615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5308826"/>
            <a:ext cx="2627784" cy="750604"/>
          </a:xfrm>
          <a:prstGeom prst="rect">
            <a:avLst/>
          </a:prstGeom>
        </p:spPr>
      </p:pic>
    </p:spTree>
    <p:extLst>
      <p:ext uri="{BB962C8B-B14F-4D97-AF65-F5344CB8AC3E}">
        <p14:creationId xmlns:p14="http://schemas.microsoft.com/office/powerpoint/2010/main" val="4000195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44624"/>
            <a:ext cx="6336704" cy="504056"/>
          </a:xfrm>
        </p:spPr>
        <p:txBody>
          <a:bodyPr>
            <a:noAutofit/>
          </a:bodyPr>
          <a:lstStyle/>
          <a:p>
            <a:r>
              <a:rPr lang="it-IT" sz="3200" b="1" dirty="0" smtClean="0"/>
              <a:t>"</a:t>
            </a:r>
            <a:r>
              <a:rPr lang="en-GB" sz="2800" b="1" dirty="0" err="1" smtClean="0"/>
              <a:t>SoMEx</a:t>
            </a:r>
            <a:r>
              <a:rPr lang="en-GB" sz="2400" b="1" dirty="0" smtClean="0"/>
              <a:t> – </a:t>
            </a:r>
            <a:r>
              <a:rPr lang="es-ES" sz="2400" b="1" dirty="0" smtClean="0"/>
              <a:t>Uso de redes en movilidades</a:t>
            </a:r>
            <a:r>
              <a:rPr lang="it-IT" sz="3200" b="1" dirty="0" smtClean="0"/>
              <a:t>"</a:t>
            </a:r>
            <a:endParaRPr lang="es-ES" sz="3200" dirty="0"/>
          </a:p>
        </p:txBody>
      </p:sp>
      <p:sp>
        <p:nvSpPr>
          <p:cNvPr id="3" name="Espace réservé du contenu 2"/>
          <p:cNvSpPr>
            <a:spLocks noGrp="1"/>
          </p:cNvSpPr>
          <p:nvPr>
            <p:ph idx="1"/>
          </p:nvPr>
        </p:nvSpPr>
        <p:spPr>
          <a:xfrm>
            <a:off x="2267744" y="1268760"/>
            <a:ext cx="6048672" cy="3672408"/>
          </a:xfrm>
        </p:spPr>
        <p:txBody>
          <a:bodyPr>
            <a:noAutofit/>
          </a:bodyPr>
          <a:lstStyle/>
          <a:p>
            <a:pPr marL="0" indent="0" algn="just">
              <a:lnSpc>
                <a:spcPct val="150000"/>
              </a:lnSpc>
              <a:buNone/>
            </a:pPr>
            <a:r>
              <a:rPr lang="it-IT" sz="2400" spc="-20" dirty="0">
                <a:sym typeface="Wingdings 2" panose="05020102010507070707" pitchFamily="18" charset="2"/>
              </a:rPr>
              <a:t> </a:t>
            </a:r>
            <a:r>
              <a:rPr lang="it-IT" spc="-20" dirty="0" smtClean="0"/>
              <a:t>Proyecto Erasmus+ "SoMEx: Uso de redes en movilidades" </a:t>
            </a:r>
          </a:p>
          <a:p>
            <a:pPr marL="0" indent="0" algn="just">
              <a:lnSpc>
                <a:spcPct val="150000"/>
              </a:lnSpc>
              <a:buNone/>
            </a:pPr>
            <a:r>
              <a:rPr lang="it-IT" sz="2400" spc="-20" dirty="0">
                <a:sym typeface="Wingdings 2" panose="05020102010507070707" pitchFamily="18" charset="2"/>
              </a:rPr>
              <a:t></a:t>
            </a:r>
            <a:r>
              <a:rPr lang="it-IT" spc="-20" dirty="0">
                <a:sym typeface="Wingdings 2" panose="05020102010507070707" pitchFamily="18" charset="2"/>
              </a:rPr>
              <a:t> </a:t>
            </a:r>
            <a:r>
              <a:rPr lang="it-IT" spc="-20" dirty="0" smtClean="0"/>
              <a:t>Septiembre 2014–agosto 2017</a:t>
            </a:r>
          </a:p>
          <a:p>
            <a:pPr marL="0" indent="0" algn="just">
              <a:lnSpc>
                <a:spcPct val="150000"/>
              </a:lnSpc>
              <a:buNone/>
            </a:pPr>
            <a:r>
              <a:rPr lang="it-IT" sz="2400" spc="-20" dirty="0">
                <a:sym typeface="Wingdings 2" panose="05020102010507070707" pitchFamily="18" charset="2"/>
              </a:rPr>
              <a:t></a:t>
            </a:r>
            <a:r>
              <a:rPr lang="it-IT" spc="-20" dirty="0">
                <a:sym typeface="Wingdings 2" panose="05020102010507070707" pitchFamily="18" charset="2"/>
              </a:rPr>
              <a:t> </a:t>
            </a:r>
            <a:r>
              <a:rPr lang="it-IT" spc="-20" dirty="0" smtClean="0"/>
              <a:t>6 organizaciones de Bélgica, Alemania, España, </a:t>
            </a:r>
            <a:r>
              <a:rPr lang="it-IT" spc="-20" dirty="0"/>
              <a:t>Portugal </a:t>
            </a:r>
            <a:r>
              <a:rPr lang="it-IT" spc="-20" dirty="0" smtClean="0"/>
              <a:t>e Italia </a:t>
            </a:r>
          </a:p>
          <a:p>
            <a:pPr marL="0" indent="0" algn="just">
              <a:lnSpc>
                <a:spcPct val="150000"/>
              </a:lnSpc>
              <a:buNone/>
            </a:pPr>
            <a:r>
              <a:rPr lang="it-IT" sz="2400" spc="-20" dirty="0" smtClean="0">
                <a:sym typeface="Wingdings 2" panose="05020102010507070707" pitchFamily="18" charset="2"/>
              </a:rPr>
              <a:t></a:t>
            </a:r>
            <a:r>
              <a:rPr lang="it-IT" spc="-20" dirty="0" smtClean="0">
                <a:sym typeface="Wingdings 2" panose="05020102010507070707" pitchFamily="18" charset="2"/>
              </a:rPr>
              <a:t> </a:t>
            </a:r>
            <a:r>
              <a:rPr lang="it-IT" spc="-20" dirty="0" smtClean="0"/>
              <a:t>Sector de la construcción</a:t>
            </a:r>
            <a:endParaRPr lang="it-IT" spc="-20" dirty="0"/>
          </a:p>
          <a:p>
            <a:pPr marL="0" indent="0" algn="just">
              <a:buNone/>
            </a:pPr>
            <a:endParaRPr lang="it-IT" sz="2000" spc="-20" dirty="0"/>
          </a:p>
          <a:p>
            <a:pPr marL="0" indent="0" algn="just">
              <a:buNone/>
            </a:pPr>
            <a:endParaRPr lang="it-IT" sz="2000" spc="-20" dirty="0"/>
          </a:p>
          <a:p>
            <a:pPr marL="0" indent="0" algn="just">
              <a:buNone/>
            </a:pPr>
            <a:endParaRPr lang="it-IT" sz="2000" spc="-20" dirty="0"/>
          </a:p>
          <a:p>
            <a:pPr marL="0" indent="0" algn="just">
              <a:buNone/>
            </a:pPr>
            <a:endParaRPr lang="it-IT" sz="2000" spc="-20" dirty="0"/>
          </a:p>
        </p:txBody>
      </p:sp>
      <p:pic>
        <p:nvPicPr>
          <p:cNvPr id="5" name="Immagine 4" descr="logo_hea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99156"/>
            <a:ext cx="1800200" cy="1800200"/>
          </a:xfrm>
          <a:prstGeom prst="rect">
            <a:avLst/>
          </a:prstGeom>
          <a:effectLst>
            <a:outerShdw blurRad="50800" dist="38100" dir="2700000" algn="tl" rotWithShape="0">
              <a:prstClr val="black">
                <a:alpha val="40000"/>
              </a:prstClr>
            </a:outerShdw>
          </a:effectLst>
        </p:spPr>
      </p:pic>
      <p:sp>
        <p:nvSpPr>
          <p:cNvPr id="6" name="CasellaDiTesto 5"/>
          <p:cNvSpPr txBox="1"/>
          <p:nvPr/>
        </p:nvSpPr>
        <p:spPr>
          <a:xfrm>
            <a:off x="467544" y="5444088"/>
            <a:ext cx="7128792" cy="1338828"/>
          </a:xfrm>
          <a:prstGeom prst="rect">
            <a:avLst/>
          </a:prstGeom>
          <a:noFill/>
        </p:spPr>
        <p:txBody>
          <a:bodyPr wrap="square" rtlCol="0">
            <a:spAutoFit/>
          </a:bodyPr>
          <a:lstStyle/>
          <a:p>
            <a:pPr algn="just">
              <a:lnSpc>
                <a:spcPct val="150000"/>
              </a:lnSpc>
            </a:pPr>
            <a:r>
              <a:rPr lang="it-IT" spc="-20" dirty="0" smtClean="0"/>
              <a:t>Objetivo               elaborar una herramienta tecnológica innovadora que facilite los procesos de movilidad</a:t>
            </a:r>
            <a:endParaRPr lang="it-IT" spc="-20" dirty="0"/>
          </a:p>
          <a:p>
            <a:pPr>
              <a:lnSpc>
                <a:spcPct val="150000"/>
              </a:lnSpc>
            </a:pPr>
            <a:endParaRPr lang="it-IT" dirty="0"/>
          </a:p>
        </p:txBody>
      </p:sp>
      <p:cxnSp>
        <p:nvCxnSpPr>
          <p:cNvPr id="9" name="Conector recto de flecha 8"/>
          <p:cNvCxnSpPr/>
          <p:nvPr/>
        </p:nvCxnSpPr>
        <p:spPr>
          <a:xfrm>
            <a:off x="1547664" y="5733256"/>
            <a:ext cx="835943" cy="0"/>
          </a:xfrm>
          <a:prstGeom prst="straightConnector1">
            <a:avLst/>
          </a:prstGeom>
          <a:ln w="635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177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199" y="115588"/>
            <a:ext cx="6264696" cy="504056"/>
          </a:xfrm>
        </p:spPr>
        <p:txBody>
          <a:bodyPr>
            <a:noAutofit/>
          </a:bodyPr>
          <a:lstStyle/>
          <a:p>
            <a:r>
              <a:rPr lang="it-IT" sz="3200" b="1" dirty="0" smtClean="0"/>
              <a:t>"</a:t>
            </a:r>
            <a:r>
              <a:rPr lang="en-GB" sz="2800" b="1" dirty="0" err="1" smtClean="0"/>
              <a:t>SoMEx</a:t>
            </a:r>
            <a:r>
              <a:rPr lang="en-GB" sz="2400" b="1" dirty="0" smtClean="0"/>
              <a:t> </a:t>
            </a:r>
            <a:r>
              <a:rPr lang="en-GB" sz="2400" b="1" dirty="0"/>
              <a:t>– </a:t>
            </a:r>
            <a:r>
              <a:rPr lang="es-ES" sz="2400" b="1" dirty="0"/>
              <a:t>Uso de redes en </a:t>
            </a:r>
            <a:r>
              <a:rPr lang="es-ES" sz="2400" b="1" dirty="0" smtClean="0"/>
              <a:t>movilidades</a:t>
            </a:r>
            <a:r>
              <a:rPr lang="it-IT" sz="2800" b="1" dirty="0" smtClean="0"/>
              <a:t>"</a:t>
            </a:r>
            <a:endParaRPr lang="en-GB" sz="2800" dirty="0"/>
          </a:p>
        </p:txBody>
      </p:sp>
      <p:sp>
        <p:nvSpPr>
          <p:cNvPr id="3" name="Espace réservé du contenu 2"/>
          <p:cNvSpPr>
            <a:spLocks noGrp="1"/>
          </p:cNvSpPr>
          <p:nvPr>
            <p:ph idx="1"/>
          </p:nvPr>
        </p:nvSpPr>
        <p:spPr>
          <a:xfrm>
            <a:off x="323528" y="1124744"/>
            <a:ext cx="4248472" cy="5472608"/>
          </a:xfrm>
        </p:spPr>
        <p:txBody>
          <a:bodyPr>
            <a:noAutofit/>
          </a:bodyPr>
          <a:lstStyle/>
          <a:p>
            <a:pPr marL="0" indent="0">
              <a:lnSpc>
                <a:spcPct val="150000"/>
              </a:lnSpc>
              <a:buNone/>
            </a:pPr>
            <a:r>
              <a:rPr lang="it-IT" sz="1600" spc="-30" dirty="0" smtClean="0"/>
              <a:t>Principal </a:t>
            </a:r>
            <a:r>
              <a:rPr lang="it-IT" sz="1600" b="1" u="sng" spc="-30" dirty="0" smtClean="0"/>
              <a:t>objetivo</a:t>
            </a:r>
            <a:r>
              <a:rPr lang="it-IT" sz="1600" spc="-30" dirty="0" smtClean="0"/>
              <a:t> de SoMEx </a:t>
            </a:r>
          </a:p>
          <a:p>
            <a:pPr marL="0" indent="0" algn="just">
              <a:lnSpc>
                <a:spcPct val="150000"/>
              </a:lnSpc>
              <a:buNone/>
            </a:pPr>
            <a:endParaRPr lang="it-IT" sz="1600" spc="-30" dirty="0"/>
          </a:p>
          <a:p>
            <a:pPr marL="0" indent="0">
              <a:lnSpc>
                <a:spcPct val="150000"/>
              </a:lnSpc>
              <a:buNone/>
            </a:pPr>
            <a:r>
              <a:rPr lang="it-IT" sz="1600" spc="-30" dirty="0" smtClean="0"/>
              <a:t>Aplicación Android con un amplio kit de herramientas para ayudar a estudiantes y personal relacionado con las movilidades a preparar y gestionar los intercambios</a:t>
            </a:r>
            <a:endParaRPr lang="it-IT" sz="2000" spc="-30" dirty="0" smtClean="0"/>
          </a:p>
          <a:p>
            <a:pPr marL="0" indent="0" algn="just">
              <a:buNone/>
            </a:pPr>
            <a:endParaRPr lang="it-IT" sz="2000" spc="-30" dirty="0"/>
          </a:p>
          <a:p>
            <a:pPr marL="0" indent="0" algn="r">
              <a:lnSpc>
                <a:spcPct val="150000"/>
              </a:lnSpc>
              <a:buNone/>
            </a:pPr>
            <a:r>
              <a:rPr lang="it-IT" sz="1600" spc="-30" dirty="0" smtClean="0"/>
              <a:t>Colectivo </a:t>
            </a:r>
            <a:r>
              <a:rPr lang="it-IT" sz="1600" b="1" u="sng" spc="-30" dirty="0" smtClean="0"/>
              <a:t>destinatario</a:t>
            </a:r>
            <a:r>
              <a:rPr lang="it-IT" sz="1600" spc="-30" dirty="0" smtClean="0"/>
              <a:t> principal </a:t>
            </a:r>
          </a:p>
          <a:p>
            <a:pPr marL="0" indent="0" algn="just">
              <a:lnSpc>
                <a:spcPct val="150000"/>
              </a:lnSpc>
              <a:buNone/>
            </a:pPr>
            <a:endParaRPr lang="it-IT" sz="1600" spc="-30" dirty="0"/>
          </a:p>
          <a:p>
            <a:pPr marL="0" indent="0" algn="r">
              <a:lnSpc>
                <a:spcPct val="150000"/>
              </a:lnSpc>
              <a:buNone/>
            </a:pPr>
            <a:r>
              <a:rPr lang="it-IT" sz="1600" spc="-30" dirty="0" smtClean="0"/>
              <a:t>Nativos digitales que son mayoría en los procesos de formación y aprendizaje, presentes y futuros</a:t>
            </a:r>
            <a:endParaRPr lang="it-IT" sz="1600" spc="-30" dirty="0"/>
          </a:p>
        </p:txBody>
      </p:sp>
      <p:pic>
        <p:nvPicPr>
          <p:cNvPr id="4" name="Immagine 3"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2420888"/>
            <a:ext cx="3270547" cy="2541682"/>
          </a:xfrm>
          <a:prstGeom prst="rect">
            <a:avLst/>
          </a:prstGeom>
          <a:effectLst>
            <a:outerShdw blurRad="50800" dist="38100" dir="2700000" algn="tl" rotWithShape="0">
              <a:prstClr val="black">
                <a:alpha val="40000"/>
              </a:prstClr>
            </a:outerShdw>
          </a:effectLst>
        </p:spPr>
      </p:pic>
      <p:cxnSp>
        <p:nvCxnSpPr>
          <p:cNvPr id="8" name="Conector recto de flecha 7"/>
          <p:cNvCxnSpPr/>
          <p:nvPr/>
        </p:nvCxnSpPr>
        <p:spPr>
          <a:xfrm>
            <a:off x="3131840" y="4581128"/>
            <a:ext cx="0" cy="648072"/>
          </a:xfrm>
          <a:prstGeom prst="straightConnector1">
            <a:avLst/>
          </a:prstGeom>
          <a:ln w="635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9" name="Imagen 8"/>
          <p:cNvPicPr>
            <a:picLocks noChangeAspect="1"/>
          </p:cNvPicPr>
          <p:nvPr/>
        </p:nvPicPr>
        <p:blipFill>
          <a:blip r:embed="rId4"/>
          <a:stretch>
            <a:fillRect/>
          </a:stretch>
        </p:blipFill>
        <p:spPr>
          <a:xfrm>
            <a:off x="1403648" y="1546037"/>
            <a:ext cx="377985" cy="865707"/>
          </a:xfrm>
          <a:prstGeom prst="rect">
            <a:avLst/>
          </a:prstGeom>
        </p:spPr>
      </p:pic>
    </p:spTree>
    <p:extLst>
      <p:ext uri="{BB962C8B-B14F-4D97-AF65-F5344CB8AC3E}">
        <p14:creationId xmlns:p14="http://schemas.microsoft.com/office/powerpoint/2010/main" val="1762571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16632"/>
            <a:ext cx="6696744" cy="504056"/>
          </a:xfrm>
        </p:spPr>
        <p:txBody>
          <a:bodyPr>
            <a:noAutofit/>
          </a:bodyPr>
          <a:lstStyle/>
          <a:p>
            <a:r>
              <a:rPr lang="it-IT" sz="3200" b="1" dirty="0" smtClean="0"/>
              <a:t>"</a:t>
            </a:r>
            <a:r>
              <a:rPr lang="en-GB" sz="3200" b="1" dirty="0" err="1" smtClean="0"/>
              <a:t>SoMEx</a:t>
            </a:r>
            <a:r>
              <a:rPr lang="en-GB" sz="2400" b="1" dirty="0" smtClean="0"/>
              <a:t> </a:t>
            </a:r>
            <a:r>
              <a:rPr lang="en-GB" sz="2400" b="1" dirty="0"/>
              <a:t>– </a:t>
            </a:r>
            <a:r>
              <a:rPr lang="es-ES" sz="2400" b="1" dirty="0"/>
              <a:t>Uso de redes en </a:t>
            </a:r>
            <a:r>
              <a:rPr lang="es-ES" sz="2400" b="1" dirty="0" smtClean="0"/>
              <a:t>movilidades</a:t>
            </a:r>
            <a:r>
              <a:rPr lang="it-IT" sz="2400" b="1" dirty="0" smtClean="0"/>
              <a:t>"</a:t>
            </a:r>
            <a:endParaRPr lang="en-GB" sz="2400" dirty="0"/>
          </a:p>
        </p:txBody>
      </p:sp>
      <p:sp>
        <p:nvSpPr>
          <p:cNvPr id="3" name="Espace réservé du contenu 2"/>
          <p:cNvSpPr>
            <a:spLocks noGrp="1"/>
          </p:cNvSpPr>
          <p:nvPr>
            <p:ph idx="1"/>
          </p:nvPr>
        </p:nvSpPr>
        <p:spPr>
          <a:xfrm>
            <a:off x="251520" y="1171449"/>
            <a:ext cx="4896544" cy="5281888"/>
          </a:xfrm>
        </p:spPr>
        <p:txBody>
          <a:bodyPr>
            <a:noAutofit/>
          </a:bodyPr>
          <a:lstStyle/>
          <a:p>
            <a:pPr marL="0" indent="0">
              <a:lnSpc>
                <a:spcPct val="150000"/>
              </a:lnSpc>
              <a:buNone/>
            </a:pPr>
            <a:r>
              <a:rPr lang="it-IT" sz="1600" dirty="0"/>
              <a:t>C</a:t>
            </a:r>
            <a:r>
              <a:rPr lang="it-IT" sz="1600" dirty="0" smtClean="0"/>
              <a:t>on la App de SoMEx los participantes en movilidades accedían rápida y fácilmente a información útil para su estancia: números de teléfono de emergencia, transporte, actividades de tiempo libre</a:t>
            </a:r>
            <a:endParaRPr lang="it-IT" sz="1600" dirty="0"/>
          </a:p>
          <a:p>
            <a:pPr marL="0" indent="0" algn="r">
              <a:lnSpc>
                <a:spcPct val="150000"/>
              </a:lnSpc>
              <a:buNone/>
            </a:pPr>
            <a:r>
              <a:rPr lang="it-IT" sz="2000" dirty="0" smtClean="0"/>
              <a:t>  </a:t>
            </a:r>
            <a:r>
              <a:rPr lang="it-IT" sz="1600" dirty="0" smtClean="0"/>
              <a:t>La información se ajustó al país de destino y podía consultarse antes-durante-después de la movilidad</a:t>
            </a:r>
          </a:p>
          <a:p>
            <a:pPr marL="0" indent="0">
              <a:lnSpc>
                <a:spcPct val="150000"/>
              </a:lnSpc>
              <a:buNone/>
            </a:pPr>
            <a:r>
              <a:rPr lang="it-IT" sz="1600" dirty="0" smtClean="0"/>
              <a:t>App en varios idiomas</a:t>
            </a:r>
            <a:endParaRPr lang="it-IT" sz="1400" dirty="0" smtClean="0"/>
          </a:p>
          <a:p>
            <a:pPr marL="0" indent="0" algn="r">
              <a:lnSpc>
                <a:spcPct val="150000"/>
              </a:lnSpc>
              <a:buNone/>
            </a:pPr>
            <a:r>
              <a:rPr lang="it-IT" sz="1600" dirty="0" smtClean="0"/>
              <a:t>Para ajustar mejor los contenidos de la App, se llevaron a cabo reuniones entre los socios y se llevó a cabo un test con los usuarios</a:t>
            </a:r>
          </a:p>
          <a:p>
            <a:pPr marL="0" indent="0" algn="just">
              <a:buNone/>
            </a:pPr>
            <a:endParaRPr lang="it-IT" dirty="0"/>
          </a:p>
        </p:txBody>
      </p:sp>
      <p:pic>
        <p:nvPicPr>
          <p:cNvPr id="4" name="Immagine 3"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2158159"/>
            <a:ext cx="3270547" cy="2541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9452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0904"/>
            <a:ext cx="8373616" cy="504056"/>
          </a:xfrm>
        </p:spPr>
        <p:txBody>
          <a:bodyPr>
            <a:noAutofit/>
          </a:bodyPr>
          <a:lstStyle/>
          <a:p>
            <a:r>
              <a:rPr lang="it-IT" sz="3200" b="1" dirty="0"/>
              <a:t>"SoMExNet </a:t>
            </a:r>
            <a:r>
              <a:rPr lang="it-IT" sz="3200" b="1" dirty="0" smtClean="0"/>
              <a:t>– </a:t>
            </a:r>
            <a:r>
              <a:rPr lang="it-IT" sz="2400" b="1" dirty="0" smtClean="0"/>
              <a:t>Red para mejorar la App de SoMEx"</a:t>
            </a:r>
            <a:endParaRPr lang="en-GB" sz="2400" dirty="0"/>
          </a:p>
        </p:txBody>
      </p:sp>
      <p:sp>
        <p:nvSpPr>
          <p:cNvPr id="5" name="Espace réservé du contenu 2"/>
          <p:cNvSpPr>
            <a:spLocks noGrp="1"/>
          </p:cNvSpPr>
          <p:nvPr>
            <p:ph idx="1"/>
          </p:nvPr>
        </p:nvSpPr>
        <p:spPr>
          <a:xfrm>
            <a:off x="2267744" y="1255681"/>
            <a:ext cx="5233039" cy="3253439"/>
          </a:xfrm>
        </p:spPr>
        <p:txBody>
          <a:bodyPr>
            <a:noAutofit/>
          </a:bodyPr>
          <a:lstStyle/>
          <a:p>
            <a:pPr marL="0" indent="0">
              <a:lnSpc>
                <a:spcPct val="150000"/>
              </a:lnSpc>
              <a:buNone/>
            </a:pPr>
            <a:r>
              <a:rPr lang="it-IT" sz="1600" spc="-40" dirty="0" smtClean="0"/>
              <a:t>SoMExNet               implementar un amplio proceso de apoyo a la App desarrollada en proyecto previo SoMEx</a:t>
            </a:r>
            <a:endParaRPr lang="it-IT" sz="1600" spc="-40" dirty="0"/>
          </a:p>
          <a:p>
            <a:pPr marL="0" indent="0" algn="just">
              <a:lnSpc>
                <a:spcPct val="150000"/>
              </a:lnSpc>
              <a:buNone/>
            </a:pPr>
            <a:endParaRPr lang="it-IT" sz="1600" spc="-40" dirty="0" smtClean="0"/>
          </a:p>
          <a:p>
            <a:pPr marL="0" indent="0" algn="r">
              <a:lnSpc>
                <a:spcPct val="150000"/>
              </a:lnSpc>
              <a:buNone/>
            </a:pPr>
            <a:r>
              <a:rPr lang="it-IT" sz="1600" spc="-40" dirty="0" smtClean="0"/>
              <a:t>Esta App Android proporciona a los participantes en movilidades la información necesaria para la actividad: sobre el país/ciudad de acogida, el viaje, los programas, la cultura, el idioma, los contactos, la certificación, etc. </a:t>
            </a:r>
            <a:endParaRPr lang="it-IT" sz="2000" spc="-40" dirty="0" smtClean="0"/>
          </a:p>
          <a:p>
            <a:pPr marL="0" indent="0" algn="just">
              <a:buNone/>
            </a:pPr>
            <a:endParaRPr lang="it-IT" sz="2000" spc="-40" dirty="0"/>
          </a:p>
          <a:p>
            <a:pPr marL="0" indent="0">
              <a:buNone/>
            </a:pPr>
            <a:endParaRPr lang="it-IT" sz="2000" spc="-40" dirty="0"/>
          </a:p>
          <a:p>
            <a:pPr marL="0" indent="0">
              <a:buNone/>
            </a:pPr>
            <a:endParaRPr lang="it-IT" sz="2000" spc="-40" dirty="0"/>
          </a:p>
          <a:p>
            <a:pPr marL="0" indent="0">
              <a:buNone/>
            </a:pPr>
            <a:endParaRPr lang="it-IT" sz="2000" spc="-40" dirty="0">
              <a:hlinkClick r:id="rId3"/>
            </a:endParaRPr>
          </a:p>
          <a:p>
            <a:pPr marL="0" indent="0" algn="just">
              <a:buNone/>
            </a:pPr>
            <a:endParaRPr lang="it-IT" sz="2000" spc="-40" dirty="0"/>
          </a:p>
        </p:txBody>
      </p:sp>
      <p:pic>
        <p:nvPicPr>
          <p:cNvPr id="3" name="Immagine 2" descr="logo_SomexNet-300x300.png"/>
          <p:cNvPicPr>
            <a:picLocks noChangeAspect="1"/>
          </p:cNvPicPr>
          <p:nvPr/>
        </p:nvPicPr>
        <p:blipFill rotWithShape="1">
          <a:blip r:embed="rId4">
            <a:extLst>
              <a:ext uri="{28A0092B-C50C-407E-A947-70E740481C1C}">
                <a14:useLocalDpi xmlns:a14="http://schemas.microsoft.com/office/drawing/2010/main" val="0"/>
              </a:ext>
            </a:extLst>
          </a:blip>
          <a:srcRect l="15822" r="14031"/>
          <a:stretch/>
        </p:blipFill>
        <p:spPr>
          <a:xfrm>
            <a:off x="248136" y="1255681"/>
            <a:ext cx="1827129" cy="2604725"/>
          </a:xfrm>
          <a:prstGeom prst="rect">
            <a:avLst/>
          </a:prstGeom>
          <a:solidFill>
            <a:schemeClr val="bg1"/>
          </a:solidFill>
        </p:spPr>
      </p:pic>
      <p:sp>
        <p:nvSpPr>
          <p:cNvPr id="4" name="CasellaDiTesto 3"/>
          <p:cNvSpPr txBox="1"/>
          <p:nvPr/>
        </p:nvSpPr>
        <p:spPr>
          <a:xfrm>
            <a:off x="443999" y="4941168"/>
            <a:ext cx="7056784" cy="1508105"/>
          </a:xfrm>
          <a:prstGeom prst="rect">
            <a:avLst/>
          </a:prstGeom>
          <a:noFill/>
        </p:spPr>
        <p:txBody>
          <a:bodyPr wrap="square" rtlCol="0">
            <a:spAutoFit/>
          </a:bodyPr>
          <a:lstStyle/>
          <a:p>
            <a:pPr algn="just"/>
            <a:endParaRPr lang="it-IT" sz="2000" spc="-40" dirty="0"/>
          </a:p>
          <a:p>
            <a:pPr algn="just">
              <a:lnSpc>
                <a:spcPct val="150000"/>
              </a:lnSpc>
            </a:pPr>
            <a:r>
              <a:rPr lang="it-IT" spc="-40" dirty="0" smtClean="0"/>
              <a:t>Objetivo             ayudar a incrementar el número de intercambios de movilidad en la industria de la construcción</a:t>
            </a:r>
            <a:endParaRPr lang="it-IT" spc="-40" dirty="0"/>
          </a:p>
          <a:p>
            <a:pPr algn="just"/>
            <a:endParaRPr lang="it-IT" dirty="0"/>
          </a:p>
        </p:txBody>
      </p:sp>
      <p:cxnSp>
        <p:nvCxnSpPr>
          <p:cNvPr id="11" name="Conector recto de flecha 10"/>
          <p:cNvCxnSpPr/>
          <p:nvPr/>
        </p:nvCxnSpPr>
        <p:spPr>
          <a:xfrm>
            <a:off x="1431801" y="5517232"/>
            <a:ext cx="743625" cy="0"/>
          </a:xfrm>
          <a:prstGeom prst="straightConnector1">
            <a:avLst/>
          </a:prstGeom>
          <a:ln w="635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3275856" y="1484784"/>
            <a:ext cx="743625" cy="0"/>
          </a:xfrm>
          <a:prstGeom prst="straightConnector1">
            <a:avLst/>
          </a:prstGeom>
          <a:ln w="635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82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16632"/>
            <a:ext cx="8373616" cy="504056"/>
          </a:xfrm>
        </p:spPr>
        <p:txBody>
          <a:bodyPr>
            <a:noAutofit/>
          </a:bodyPr>
          <a:lstStyle/>
          <a:p>
            <a:r>
              <a:rPr lang="it-IT" sz="3200" b="1" dirty="0"/>
              <a:t>"SoMExNet - </a:t>
            </a:r>
            <a:r>
              <a:rPr lang="it-IT" sz="2400" b="1" dirty="0"/>
              <a:t>Red para mejorar la App </a:t>
            </a:r>
            <a:r>
              <a:rPr lang="it-IT" sz="2400" b="1" dirty="0" smtClean="0"/>
              <a:t>de SoMEx </a:t>
            </a:r>
            <a:r>
              <a:rPr lang="it-IT" sz="2400" b="1" dirty="0"/>
              <a:t>"</a:t>
            </a:r>
            <a:endParaRPr lang="en-GB" sz="2400" dirty="0"/>
          </a:p>
        </p:txBody>
      </p:sp>
      <p:sp>
        <p:nvSpPr>
          <p:cNvPr id="5" name="Espace réservé du contenu 2"/>
          <p:cNvSpPr>
            <a:spLocks noGrp="1"/>
          </p:cNvSpPr>
          <p:nvPr>
            <p:ph idx="1"/>
          </p:nvPr>
        </p:nvSpPr>
        <p:spPr>
          <a:xfrm>
            <a:off x="323528" y="908720"/>
            <a:ext cx="6984776" cy="5184576"/>
          </a:xfrm>
        </p:spPr>
        <p:txBody>
          <a:bodyPr>
            <a:noAutofit/>
          </a:bodyPr>
          <a:lstStyle/>
          <a:p>
            <a:pPr marL="0" indent="0" algn="just">
              <a:buNone/>
            </a:pPr>
            <a:r>
              <a:rPr lang="it-IT" sz="1600" dirty="0" smtClean="0"/>
              <a:t>Duración              16 de octubre de 2017 a 15 de octubre de 2019</a:t>
            </a:r>
          </a:p>
          <a:p>
            <a:pPr marL="0" indent="0" algn="just">
              <a:buNone/>
            </a:pPr>
            <a:endParaRPr lang="it-IT" sz="1600" dirty="0"/>
          </a:p>
          <a:p>
            <a:pPr marL="0" indent="0">
              <a:buNone/>
            </a:pPr>
            <a:r>
              <a:rPr lang="it-IT" sz="1600" dirty="0" smtClean="0"/>
              <a:t>Objetivo </a:t>
            </a:r>
            <a:r>
              <a:rPr lang="it-IT" sz="1600" b="1" u="sng" dirty="0" smtClean="0"/>
              <a:t>específico </a:t>
            </a:r>
          </a:p>
          <a:p>
            <a:pPr marL="0" indent="0">
              <a:buNone/>
            </a:pPr>
            <a:endParaRPr lang="it-IT" sz="1600" b="1" u="sng" dirty="0" smtClean="0"/>
          </a:p>
          <a:p>
            <a:pPr marL="0" indent="0" algn="just">
              <a:buNone/>
            </a:pPr>
            <a:endParaRPr lang="it-IT" sz="1600" dirty="0" smtClean="0"/>
          </a:p>
          <a:p>
            <a:pPr marL="0" indent="0">
              <a:buNone/>
            </a:pPr>
            <a:r>
              <a:rPr lang="it-IT" sz="1600" dirty="0" smtClean="0"/>
              <a:t>Incrementar el número de organizaciones que utilicen la App y de ese modo aumentar el número de movilidades en Europa </a:t>
            </a:r>
          </a:p>
          <a:p>
            <a:pPr marL="0" indent="0" algn="just">
              <a:buNone/>
            </a:pPr>
            <a:endParaRPr lang="it-IT" sz="1600" dirty="0" smtClean="0"/>
          </a:p>
          <a:p>
            <a:pPr marL="0" indent="0" algn="just">
              <a:buNone/>
            </a:pPr>
            <a:endParaRPr lang="it-IT" sz="1600" dirty="0" smtClean="0"/>
          </a:p>
          <a:p>
            <a:pPr marL="0" indent="0" algn="r">
              <a:buNone/>
            </a:pPr>
            <a:r>
              <a:rPr lang="it-IT" sz="1600" dirty="0" smtClean="0"/>
              <a:t>Objetivo </a:t>
            </a:r>
            <a:r>
              <a:rPr lang="it-IT" sz="1600" b="1" u="sng" dirty="0" smtClean="0"/>
              <a:t>global</a:t>
            </a:r>
          </a:p>
          <a:p>
            <a:pPr marL="0" indent="0" algn="r">
              <a:buNone/>
            </a:pPr>
            <a:r>
              <a:rPr lang="it-IT" sz="1600" b="1" u="sng" dirty="0" smtClean="0"/>
              <a:t> </a:t>
            </a:r>
            <a:endParaRPr lang="it-IT" sz="1600" b="1" u="sng" dirty="0"/>
          </a:p>
          <a:p>
            <a:pPr marL="0" indent="0" algn="just">
              <a:buNone/>
            </a:pPr>
            <a:endParaRPr lang="it-IT" sz="1600" dirty="0" smtClean="0"/>
          </a:p>
          <a:p>
            <a:pPr marL="0" indent="0" algn="r">
              <a:buNone/>
            </a:pPr>
            <a:r>
              <a:rPr lang="it-IT" sz="1600" dirty="0" smtClean="0"/>
              <a:t>Aumentar el número de movilidades de jóvenes trabajadores del sector de la construcción en el mercado laboral europeo sensibilizando a los alumnos sobre los procesos de movilidad</a:t>
            </a:r>
          </a:p>
          <a:p>
            <a:pPr marL="0" indent="0" algn="just">
              <a:buNone/>
            </a:pPr>
            <a:endParaRPr lang="it-IT" sz="1600" dirty="0" smtClean="0"/>
          </a:p>
          <a:p>
            <a:pPr marL="0" indent="0" algn="just">
              <a:buNone/>
            </a:pPr>
            <a:endParaRPr lang="it-IT" sz="1600" dirty="0"/>
          </a:p>
          <a:p>
            <a:pPr marL="0" indent="0" algn="just">
              <a:buNone/>
            </a:pPr>
            <a:endParaRPr lang="it-IT" sz="1600" dirty="0" smtClean="0"/>
          </a:p>
          <a:p>
            <a:pPr marL="0" indent="0" algn="just">
              <a:buNone/>
            </a:pPr>
            <a:endParaRPr lang="it-IT" sz="1600" dirty="0"/>
          </a:p>
          <a:p>
            <a:pPr marL="0" indent="0">
              <a:buNone/>
            </a:pPr>
            <a:endParaRPr lang="it-IT" sz="2000" dirty="0"/>
          </a:p>
          <a:p>
            <a:pPr marL="0" indent="0">
              <a:buNone/>
            </a:pPr>
            <a:endParaRPr lang="it-IT" sz="2000" dirty="0"/>
          </a:p>
          <a:p>
            <a:pPr marL="0" indent="0">
              <a:buNone/>
            </a:pPr>
            <a:r>
              <a:rPr lang="it-IT" sz="2000" dirty="0"/>
              <a:t> </a:t>
            </a:r>
          </a:p>
          <a:p>
            <a:pPr marL="0" indent="0">
              <a:buNone/>
            </a:pPr>
            <a:endParaRPr lang="it-IT" sz="2000" dirty="0"/>
          </a:p>
          <a:p>
            <a:pPr marL="0" indent="0">
              <a:buNone/>
            </a:pPr>
            <a:endParaRPr lang="it-IT" sz="2000" dirty="0"/>
          </a:p>
          <a:p>
            <a:pPr marL="0" indent="0">
              <a:buNone/>
            </a:pPr>
            <a:endParaRPr lang="it-IT" sz="2000" dirty="0">
              <a:hlinkClick r:id="rId3"/>
            </a:endParaRPr>
          </a:p>
          <a:p>
            <a:pPr marL="0" indent="0" algn="just">
              <a:buNone/>
            </a:pPr>
            <a:endParaRPr lang="it-IT" sz="2000" dirty="0"/>
          </a:p>
        </p:txBody>
      </p:sp>
      <p:sp>
        <p:nvSpPr>
          <p:cNvPr id="8" name="Flecha derecha 7"/>
          <p:cNvSpPr/>
          <p:nvPr/>
        </p:nvSpPr>
        <p:spPr>
          <a:xfrm>
            <a:off x="1331640" y="980728"/>
            <a:ext cx="720080" cy="216024"/>
          </a:xfrm>
          <a:prstGeom prst="rightArrow">
            <a:avLst/>
          </a:prstGeom>
          <a:solidFill>
            <a:schemeClr val="accent2">
              <a:lumMod val="50000"/>
            </a:schemeClr>
          </a:solidFill>
          <a:ln w="0">
            <a:solidFill>
              <a:schemeClr val="accent2">
                <a:shade val="50000"/>
                <a:alpha val="9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S">
              <a:solidFill>
                <a:schemeClr val="accent2">
                  <a:lumMod val="50000"/>
                </a:schemeClr>
              </a:solidFill>
            </a:endParaRPr>
          </a:p>
        </p:txBody>
      </p:sp>
      <p:pic>
        <p:nvPicPr>
          <p:cNvPr id="9" name="Imagen 8"/>
          <p:cNvPicPr>
            <a:picLocks noChangeAspect="1"/>
          </p:cNvPicPr>
          <p:nvPr/>
        </p:nvPicPr>
        <p:blipFill>
          <a:blip r:embed="rId4"/>
          <a:stretch>
            <a:fillRect/>
          </a:stretch>
        </p:blipFill>
        <p:spPr>
          <a:xfrm>
            <a:off x="1547664" y="2060848"/>
            <a:ext cx="377985" cy="865707"/>
          </a:xfrm>
          <a:prstGeom prst="rect">
            <a:avLst/>
          </a:prstGeom>
        </p:spPr>
      </p:pic>
      <p:pic>
        <p:nvPicPr>
          <p:cNvPr id="10" name="Imagen 9"/>
          <p:cNvPicPr>
            <a:picLocks noChangeAspect="1"/>
          </p:cNvPicPr>
          <p:nvPr/>
        </p:nvPicPr>
        <p:blipFill>
          <a:blip r:embed="rId4"/>
          <a:stretch>
            <a:fillRect/>
          </a:stretch>
        </p:blipFill>
        <p:spPr>
          <a:xfrm>
            <a:off x="6732240" y="4509120"/>
            <a:ext cx="377985" cy="865707"/>
          </a:xfrm>
          <a:prstGeom prst="rect">
            <a:avLst/>
          </a:prstGeom>
        </p:spPr>
      </p:pic>
    </p:spTree>
    <p:extLst>
      <p:ext uri="{BB962C8B-B14F-4D97-AF65-F5344CB8AC3E}">
        <p14:creationId xmlns:p14="http://schemas.microsoft.com/office/powerpoint/2010/main" val="67388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18" end="18"/>
                                            </p:txEl>
                                          </p:spTgt>
                                        </p:tgtEl>
                                        <p:attrNameLst>
                                          <p:attrName>style.visibility</p:attrName>
                                        </p:attrNameLst>
                                      </p:cBhvr>
                                      <p:to>
                                        <p:strVal val="visible"/>
                                      </p:to>
                                    </p:set>
                                    <p:animEffect transition="in" filter="fade">
                                      <p:cBhvr>
                                        <p:cTn id="7" dur="1000"/>
                                        <p:tgtEl>
                                          <p:spTgt spid="5">
                                            <p:txEl>
                                              <p:pRg st="18" end="18"/>
                                            </p:txEl>
                                          </p:spTgt>
                                        </p:tgtEl>
                                      </p:cBhvr>
                                    </p:animEffect>
                                    <p:anim calcmode="lin" valueType="num">
                                      <p:cBhvr>
                                        <p:cTn id="8" dur="1000" fill="hold"/>
                                        <p:tgtEl>
                                          <p:spTgt spid="5">
                                            <p:txEl>
                                              <p:pRg st="18" end="18"/>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8" end="1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8352" y="30904"/>
            <a:ext cx="8373616" cy="504056"/>
          </a:xfrm>
        </p:spPr>
        <p:txBody>
          <a:bodyPr>
            <a:noAutofit/>
          </a:bodyPr>
          <a:lstStyle/>
          <a:p>
            <a:r>
              <a:rPr lang="it-IT" sz="3200" b="1" dirty="0"/>
              <a:t>"SoMExNet - </a:t>
            </a:r>
            <a:r>
              <a:rPr lang="it-IT" sz="2400" b="1" dirty="0"/>
              <a:t>Red para mejorar la App </a:t>
            </a:r>
            <a:r>
              <a:rPr lang="it-IT" sz="2400" b="1" dirty="0" smtClean="0"/>
              <a:t>de SoMEx </a:t>
            </a:r>
            <a:r>
              <a:rPr lang="it-IT" sz="2400" b="1" dirty="0"/>
              <a:t>"</a:t>
            </a:r>
            <a:endParaRPr lang="en-GB" sz="2400" dirty="0"/>
          </a:p>
        </p:txBody>
      </p:sp>
      <p:sp>
        <p:nvSpPr>
          <p:cNvPr id="5" name="Espace réservé du contenu 2"/>
          <p:cNvSpPr>
            <a:spLocks noGrp="1"/>
          </p:cNvSpPr>
          <p:nvPr>
            <p:ph idx="1"/>
          </p:nvPr>
        </p:nvSpPr>
        <p:spPr>
          <a:xfrm>
            <a:off x="395536" y="836712"/>
            <a:ext cx="6984776" cy="5616624"/>
          </a:xfrm>
        </p:spPr>
        <p:txBody>
          <a:bodyPr>
            <a:noAutofit/>
          </a:bodyPr>
          <a:lstStyle/>
          <a:p>
            <a:pPr marL="0" indent="0" algn="r">
              <a:lnSpc>
                <a:spcPct val="150000"/>
              </a:lnSpc>
              <a:buNone/>
            </a:pPr>
            <a:r>
              <a:rPr lang="it-IT" sz="1600" dirty="0" smtClean="0"/>
              <a:t>Se elaborará amplio </a:t>
            </a:r>
            <a:r>
              <a:rPr lang="it-IT" sz="1600" b="1" dirty="0" smtClean="0"/>
              <a:t>kit de herramientas </a:t>
            </a:r>
            <a:r>
              <a:rPr lang="it-IT" sz="1600" dirty="0" smtClean="0"/>
              <a:t>para poner la App a disposición de cualquier </a:t>
            </a:r>
            <a:r>
              <a:rPr lang="it-IT" sz="1600" dirty="0"/>
              <a:t>organización interesada </a:t>
            </a:r>
            <a:r>
              <a:rPr lang="it-IT" sz="1600" dirty="0" smtClean="0"/>
              <a:t>del sector de la construcción</a:t>
            </a:r>
          </a:p>
          <a:p>
            <a:pPr marL="0" indent="0">
              <a:lnSpc>
                <a:spcPct val="150000"/>
              </a:lnSpc>
              <a:spcBef>
                <a:spcPts val="0"/>
              </a:spcBef>
              <a:buNone/>
            </a:pPr>
            <a:endParaRPr lang="it-IT" sz="1600" dirty="0" smtClean="0"/>
          </a:p>
          <a:p>
            <a:pPr marL="0" indent="0">
              <a:lnSpc>
                <a:spcPct val="150000"/>
              </a:lnSpc>
              <a:buNone/>
            </a:pPr>
            <a:r>
              <a:rPr lang="it-IT" sz="1600" dirty="0" smtClean="0"/>
              <a:t>Pasos: </a:t>
            </a:r>
          </a:p>
          <a:p>
            <a:pPr marL="0" indent="0" algn="just">
              <a:lnSpc>
                <a:spcPct val="150000"/>
              </a:lnSpc>
              <a:buNone/>
            </a:pPr>
            <a:r>
              <a:rPr lang="it-IT" sz="2200" dirty="0" smtClean="0">
                <a:solidFill>
                  <a:schemeClr val="accent2">
                    <a:lumMod val="50000"/>
                  </a:schemeClr>
                </a:solidFill>
                <a:latin typeface="Segoe UI Emoji" panose="020B0502040204020203" pitchFamily="34" charset="0"/>
                <a:ea typeface="Segoe UI Emoji" panose="020B0502040204020203" pitchFamily="34" charset="0"/>
                <a:sym typeface="Wingdings 2" panose="05020102010507070707" pitchFamily="18" charset="2"/>
              </a:rPr>
              <a:t>✔</a:t>
            </a:r>
            <a:r>
              <a:rPr lang="it-IT" sz="1600" dirty="0" smtClean="0"/>
              <a:t>Actualización de la versión Android de la App (nuevo socio tecnológico)</a:t>
            </a:r>
          </a:p>
          <a:p>
            <a:pPr marL="0" indent="0" algn="just">
              <a:lnSpc>
                <a:spcPct val="150000"/>
              </a:lnSpc>
              <a:buNone/>
            </a:pPr>
            <a:r>
              <a:rPr lang="it-IT" sz="2000" dirty="0">
                <a:solidFill>
                  <a:schemeClr val="accent2">
                    <a:lumMod val="50000"/>
                  </a:schemeClr>
                </a:solidFill>
                <a:latin typeface="Segoe UI Emoji" panose="020B0502040204020203" pitchFamily="34" charset="0"/>
                <a:ea typeface="Segoe UI Emoji" panose="020B0502040204020203" pitchFamily="34" charset="0"/>
                <a:sym typeface="Wingdings 2" panose="05020102010507070707" pitchFamily="18" charset="2"/>
              </a:rPr>
              <a:t>✔ </a:t>
            </a:r>
            <a:r>
              <a:rPr lang="it-IT" sz="1600" dirty="0" smtClean="0"/>
              <a:t>Desarrollo de la versión iOS de la App</a:t>
            </a:r>
          </a:p>
          <a:p>
            <a:pPr marL="0" indent="0" algn="just">
              <a:lnSpc>
                <a:spcPct val="150000"/>
              </a:lnSpc>
              <a:buNone/>
            </a:pPr>
            <a:r>
              <a:rPr lang="it-IT" sz="2000" dirty="0">
                <a:solidFill>
                  <a:schemeClr val="accent2">
                    <a:lumMod val="50000"/>
                  </a:schemeClr>
                </a:solidFill>
                <a:latin typeface="Segoe UI Emoji" panose="020B0502040204020203" pitchFamily="34" charset="0"/>
                <a:ea typeface="Segoe UI Emoji" panose="020B0502040204020203" pitchFamily="34" charset="0"/>
                <a:sym typeface="Wingdings 2" panose="05020102010507070707" pitchFamily="18" charset="2"/>
              </a:rPr>
              <a:t>✔ </a:t>
            </a:r>
            <a:r>
              <a:rPr lang="it-IT" sz="1600" dirty="0" smtClean="0"/>
              <a:t>Difusión de la App con una red de usuarios vinculada por una carta de adhesión</a:t>
            </a:r>
          </a:p>
          <a:p>
            <a:pPr marL="0" indent="0" algn="just">
              <a:lnSpc>
                <a:spcPct val="150000"/>
              </a:lnSpc>
              <a:buNone/>
            </a:pPr>
            <a:r>
              <a:rPr lang="it-IT" sz="2000" dirty="0" smtClean="0">
                <a:solidFill>
                  <a:schemeClr val="accent2">
                    <a:lumMod val="50000"/>
                  </a:schemeClr>
                </a:solidFill>
                <a:latin typeface="Segoe UI Emoji" panose="020B0502040204020203" pitchFamily="34" charset="0"/>
                <a:ea typeface="Segoe UI Emoji" panose="020B0502040204020203" pitchFamily="34" charset="0"/>
                <a:sym typeface="Wingdings 2" panose="05020102010507070707" pitchFamily="18" charset="2"/>
              </a:rPr>
              <a:t>✔</a:t>
            </a:r>
            <a:r>
              <a:rPr lang="it-IT" sz="1600" dirty="0" smtClean="0"/>
              <a:t>Desarrollo de herramientas que acompañen a la App y ayuden a los socios asociados a usarla de manera autónoma en sus proyectos de movilidad: plataforma de colaboración, kit de usuario, kit pedagógico y procedimiento pedagógico </a:t>
            </a:r>
            <a:endParaRPr lang="it-IT" sz="1600" dirty="0"/>
          </a:p>
          <a:p>
            <a:pPr marL="0" indent="0" algn="just">
              <a:buNone/>
            </a:pPr>
            <a:endParaRPr lang="it-IT" sz="2000" dirty="0"/>
          </a:p>
        </p:txBody>
      </p:sp>
    </p:spTree>
    <p:extLst>
      <p:ext uri="{BB962C8B-B14F-4D97-AF65-F5344CB8AC3E}">
        <p14:creationId xmlns:p14="http://schemas.microsoft.com/office/powerpoint/2010/main" val="555411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116632"/>
            <a:ext cx="8373616" cy="504056"/>
          </a:xfrm>
        </p:spPr>
        <p:txBody>
          <a:bodyPr>
            <a:noAutofit/>
          </a:bodyPr>
          <a:lstStyle/>
          <a:p>
            <a:r>
              <a:rPr lang="es-ES" sz="3200" b="1" dirty="0"/>
              <a:t>"</a:t>
            </a:r>
            <a:r>
              <a:rPr lang="es-ES" sz="2400" b="1" dirty="0"/>
              <a:t>SoMExNet - Red para mejorar la App </a:t>
            </a:r>
            <a:r>
              <a:rPr lang="es-ES" sz="2400" b="1" dirty="0" smtClean="0"/>
              <a:t>de </a:t>
            </a:r>
            <a:r>
              <a:rPr lang="es-ES" sz="2400" b="1" dirty="0" err="1" smtClean="0"/>
              <a:t>SoMEx</a:t>
            </a:r>
            <a:r>
              <a:rPr lang="es-ES" sz="3200" b="1" dirty="0" smtClean="0"/>
              <a:t>"</a:t>
            </a:r>
            <a:endParaRPr lang="en-GB" sz="2500" dirty="0"/>
          </a:p>
        </p:txBody>
      </p:sp>
      <p:sp>
        <p:nvSpPr>
          <p:cNvPr id="3" name="Espace réservé du contenu 2"/>
          <p:cNvSpPr>
            <a:spLocks noGrp="1"/>
          </p:cNvSpPr>
          <p:nvPr>
            <p:ph idx="1"/>
          </p:nvPr>
        </p:nvSpPr>
        <p:spPr>
          <a:xfrm>
            <a:off x="323528" y="764704"/>
            <a:ext cx="4536504" cy="6093296"/>
          </a:xfrm>
        </p:spPr>
        <p:txBody>
          <a:bodyPr>
            <a:noAutofit/>
          </a:bodyPr>
          <a:lstStyle/>
          <a:p>
            <a:pPr marL="0" indent="0" algn="ctr">
              <a:buNone/>
            </a:pPr>
            <a:r>
              <a:rPr lang="it-IT" sz="1600" b="1" dirty="0" smtClean="0">
                <a:solidFill>
                  <a:schemeClr val="accent2">
                    <a:lumMod val="50000"/>
                  </a:schemeClr>
                </a:solidFill>
              </a:rPr>
              <a:t>VENTAJAS PARA LOS PARTICIPANTES</a:t>
            </a:r>
            <a:endParaRPr lang="it-IT" sz="1600" b="1" dirty="0">
              <a:solidFill>
                <a:schemeClr val="accent2">
                  <a:lumMod val="50000"/>
                </a:schemeClr>
              </a:solidFill>
            </a:endParaRPr>
          </a:p>
          <a:p>
            <a:pPr marL="0" indent="0" algn="ctr">
              <a:buNone/>
            </a:pPr>
            <a:r>
              <a:rPr lang="it-IT" sz="1600" dirty="0" smtClean="0"/>
              <a:t>SoMExNet significa </a:t>
            </a:r>
            <a:r>
              <a:rPr lang="it-IT" sz="1600" b="1" dirty="0" smtClean="0"/>
              <a:t>INNOVACIÓN</a:t>
            </a:r>
            <a:r>
              <a:rPr lang="it-IT" sz="1600" dirty="0" smtClean="0"/>
              <a:t> en la movilidad</a:t>
            </a:r>
            <a:endParaRPr lang="it-IT" sz="1600" dirty="0"/>
          </a:p>
          <a:p>
            <a:pPr marL="0" indent="0" algn="just">
              <a:lnSpc>
                <a:spcPct val="150000"/>
              </a:lnSpc>
              <a:buNone/>
            </a:pPr>
            <a:r>
              <a:rPr lang="it-IT" sz="1600" dirty="0"/>
              <a:t>Además del contenido incluido en la App de SoMEx, los participantes dispondrán de una área privada con información del país de destino y sobre la experiencia de formación: agenda de trabajo, programa y material de formación, actividades, etc. </a:t>
            </a:r>
          </a:p>
          <a:p>
            <a:pPr marL="0" indent="0" algn="just">
              <a:lnSpc>
                <a:spcPct val="150000"/>
              </a:lnSpc>
              <a:buNone/>
            </a:pPr>
            <a:r>
              <a:rPr lang="it-IT" sz="1600" dirty="0"/>
              <a:t>También </a:t>
            </a:r>
            <a:r>
              <a:rPr lang="it-IT" sz="1600" dirty="0" smtClean="0"/>
              <a:t>habrá un chat </a:t>
            </a:r>
            <a:r>
              <a:rPr lang="it-IT" sz="1600" dirty="0"/>
              <a:t>para comunicar opiniones, valoraciones</a:t>
            </a:r>
            <a:r>
              <a:rPr lang="it-IT" sz="1600" dirty="0" smtClean="0"/>
              <a:t>, dudas y </a:t>
            </a:r>
            <a:r>
              <a:rPr lang="it-IT" sz="1600" dirty="0"/>
              <a:t>puntos de vista sobre la </a:t>
            </a:r>
            <a:r>
              <a:rPr lang="it-IT" sz="1600" dirty="0" smtClean="0"/>
              <a:t>experiencia</a:t>
            </a:r>
            <a:endParaRPr lang="it-IT" sz="1600" dirty="0"/>
          </a:p>
          <a:p>
            <a:pPr marL="0" indent="0" algn="just">
              <a:buNone/>
            </a:pPr>
            <a:endParaRPr lang="it-IT" sz="1600" dirty="0" smtClean="0"/>
          </a:p>
          <a:p>
            <a:pPr marL="0" indent="0" algn="just">
              <a:buNone/>
            </a:pPr>
            <a:endParaRPr lang="it-IT" sz="1400" dirty="0" smtClean="0"/>
          </a:p>
          <a:p>
            <a:pPr marL="0" indent="0" algn="ctr">
              <a:spcBef>
                <a:spcPts val="0"/>
              </a:spcBef>
              <a:buNone/>
            </a:pPr>
            <a:endParaRPr lang="it-IT" sz="1600" dirty="0" smtClean="0"/>
          </a:p>
          <a:p>
            <a:pPr marL="0" indent="0" algn="ctr">
              <a:spcBef>
                <a:spcPts val="0"/>
              </a:spcBef>
              <a:buNone/>
            </a:pPr>
            <a:r>
              <a:rPr lang="it-IT" sz="1600" dirty="0" smtClean="0"/>
              <a:t>Una App que añade interacción y fortalece </a:t>
            </a:r>
            <a:r>
              <a:rPr lang="it-IT" sz="1600" dirty="0"/>
              <a:t>la perspectiva social de toda acción de </a:t>
            </a:r>
            <a:r>
              <a:rPr lang="it-IT" sz="1600" dirty="0" smtClean="0"/>
              <a:t>movilidad </a:t>
            </a:r>
            <a:endParaRPr lang="it-IT" sz="1600" dirty="0"/>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158159"/>
            <a:ext cx="3270547" cy="2541682"/>
          </a:xfrm>
          <a:prstGeom prst="rect">
            <a:avLst/>
          </a:prstGeom>
          <a:effectLst>
            <a:outerShdw blurRad="50800" dist="38100" dir="2700000" algn="tl" rotWithShape="0">
              <a:prstClr val="black">
                <a:alpha val="40000"/>
              </a:prstClr>
            </a:outerShdw>
          </a:effectLst>
        </p:spPr>
      </p:pic>
      <p:pic>
        <p:nvPicPr>
          <p:cNvPr id="7" name="Imagen 6"/>
          <p:cNvPicPr>
            <a:picLocks noChangeAspect="1"/>
          </p:cNvPicPr>
          <p:nvPr/>
        </p:nvPicPr>
        <p:blipFill>
          <a:blip r:embed="rId4"/>
          <a:stretch>
            <a:fillRect/>
          </a:stretch>
        </p:blipFill>
        <p:spPr>
          <a:xfrm>
            <a:off x="2378977" y="5301208"/>
            <a:ext cx="212803" cy="752148"/>
          </a:xfrm>
          <a:prstGeom prst="rect">
            <a:avLst/>
          </a:prstGeom>
        </p:spPr>
      </p:pic>
    </p:spTree>
    <p:extLst>
      <p:ext uri="{BB962C8B-B14F-4D97-AF65-F5344CB8AC3E}">
        <p14:creationId xmlns:p14="http://schemas.microsoft.com/office/powerpoint/2010/main" val="112008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7200800" cy="504056"/>
          </a:xfrm>
        </p:spPr>
        <p:txBody>
          <a:bodyPr>
            <a:noAutofit/>
          </a:bodyPr>
          <a:lstStyle/>
          <a:p>
            <a:r>
              <a:rPr lang="es-ES" sz="2400" b="1" dirty="0"/>
              <a:t>"SoMExNet - Red para mejorar la App de </a:t>
            </a:r>
            <a:r>
              <a:rPr lang="es-ES" sz="2400" b="1" dirty="0" err="1"/>
              <a:t>SoMEx</a:t>
            </a:r>
            <a:r>
              <a:rPr lang="es-ES" sz="3200" b="1" dirty="0"/>
              <a:t>"</a:t>
            </a:r>
            <a:endParaRPr lang="en-GB" sz="2500" dirty="0"/>
          </a:p>
        </p:txBody>
      </p:sp>
      <p:sp>
        <p:nvSpPr>
          <p:cNvPr id="3" name="Espace réservé du contenu 2"/>
          <p:cNvSpPr>
            <a:spLocks noGrp="1"/>
          </p:cNvSpPr>
          <p:nvPr>
            <p:ph idx="1"/>
          </p:nvPr>
        </p:nvSpPr>
        <p:spPr>
          <a:xfrm>
            <a:off x="323528" y="1196752"/>
            <a:ext cx="4248472" cy="5544616"/>
          </a:xfrm>
        </p:spPr>
        <p:txBody>
          <a:bodyPr>
            <a:noAutofit/>
          </a:bodyPr>
          <a:lstStyle/>
          <a:p>
            <a:pPr marL="0" indent="0" algn="ctr">
              <a:buNone/>
            </a:pPr>
            <a:r>
              <a:rPr lang="it-IT" sz="1600" b="1" dirty="0">
                <a:solidFill>
                  <a:schemeClr val="accent2">
                    <a:lumMod val="50000"/>
                  </a:schemeClr>
                </a:solidFill>
              </a:rPr>
              <a:t>VENTAJAS PARA EL PERSONAL INVOLUCRADO EN MOVILIDADES</a:t>
            </a:r>
          </a:p>
          <a:p>
            <a:pPr marL="0" indent="0" algn="just">
              <a:lnSpc>
                <a:spcPct val="150000"/>
              </a:lnSpc>
              <a:buNone/>
            </a:pPr>
            <a:r>
              <a:rPr lang="it-IT" sz="1600" dirty="0" smtClean="0"/>
              <a:t>Con </a:t>
            </a:r>
            <a:r>
              <a:rPr lang="it-IT" sz="1600" dirty="0"/>
              <a:t>la App de SoMExNet el </a:t>
            </a:r>
            <a:r>
              <a:rPr lang="it-IT" sz="1600" dirty="0" smtClean="0"/>
              <a:t>personal involucrado en la movilidad </a:t>
            </a:r>
            <a:r>
              <a:rPr lang="it-IT" sz="1600" dirty="0"/>
              <a:t>se puede comunicar directa e inmediatamente con los </a:t>
            </a:r>
            <a:r>
              <a:rPr lang="it-IT" sz="1600" dirty="0" smtClean="0"/>
              <a:t>participantes</a:t>
            </a:r>
          </a:p>
          <a:p>
            <a:pPr marL="0" indent="0" algn="just">
              <a:lnSpc>
                <a:spcPct val="150000"/>
              </a:lnSpc>
              <a:buNone/>
            </a:pPr>
            <a:r>
              <a:rPr lang="it-IT" sz="1600" dirty="0" smtClean="0"/>
              <a:t>Por </a:t>
            </a:r>
            <a:r>
              <a:rPr lang="it-IT" sz="1600" dirty="0"/>
              <a:t>el sistema de registro se puede acceder a la información de cada participante y enviarle el calendario de actividades, </a:t>
            </a:r>
            <a:r>
              <a:rPr lang="it-IT" sz="1600" dirty="0" smtClean="0"/>
              <a:t>la metodología </a:t>
            </a:r>
            <a:r>
              <a:rPr lang="it-IT" sz="1600" dirty="0"/>
              <a:t>y los contenidos formativos</a:t>
            </a:r>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84" y="1556792"/>
            <a:ext cx="3270547" cy="2541682"/>
          </a:xfrm>
          <a:prstGeom prst="rect">
            <a:avLst/>
          </a:prstGeom>
          <a:effectLst>
            <a:outerShdw blurRad="50800" dist="38100" dir="2700000" algn="tl" rotWithShape="0">
              <a:prstClr val="black">
                <a:alpha val="40000"/>
              </a:prstClr>
            </a:outerShdw>
          </a:effectLst>
        </p:spPr>
      </p:pic>
      <p:pic>
        <p:nvPicPr>
          <p:cNvPr id="4" name="Imagen 3"/>
          <p:cNvPicPr>
            <a:picLocks noChangeAspect="1"/>
          </p:cNvPicPr>
          <p:nvPr/>
        </p:nvPicPr>
        <p:blipFill>
          <a:blip r:embed="rId4"/>
          <a:stretch>
            <a:fillRect/>
          </a:stretch>
        </p:blipFill>
        <p:spPr>
          <a:xfrm>
            <a:off x="2349478" y="5013176"/>
            <a:ext cx="275081" cy="972268"/>
          </a:xfrm>
          <a:prstGeom prst="rect">
            <a:avLst/>
          </a:prstGeom>
        </p:spPr>
      </p:pic>
      <p:sp>
        <p:nvSpPr>
          <p:cNvPr id="6" name="Rectángulo 5"/>
          <p:cNvSpPr/>
          <p:nvPr/>
        </p:nvSpPr>
        <p:spPr>
          <a:xfrm>
            <a:off x="536019" y="6027425"/>
            <a:ext cx="3823483" cy="369332"/>
          </a:xfrm>
          <a:prstGeom prst="rect">
            <a:avLst/>
          </a:prstGeom>
        </p:spPr>
        <p:txBody>
          <a:bodyPr wrap="none">
            <a:spAutoFit/>
          </a:bodyPr>
          <a:lstStyle/>
          <a:p>
            <a:pPr algn="ctr"/>
            <a:r>
              <a:rPr lang="it-IT" dirty="0" smtClean="0"/>
              <a:t>Comunicación </a:t>
            </a:r>
            <a:r>
              <a:rPr lang="it-IT" dirty="0"/>
              <a:t>más sencilla y eficaz</a:t>
            </a:r>
          </a:p>
        </p:txBody>
      </p:sp>
    </p:spTree>
    <p:extLst>
      <p:ext uri="{BB962C8B-B14F-4D97-AF65-F5344CB8AC3E}">
        <p14:creationId xmlns:p14="http://schemas.microsoft.com/office/powerpoint/2010/main" val="123541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740</TotalTime>
  <Words>703</Words>
  <Application>Microsoft Office PowerPoint</Application>
  <PresentationFormat>Presentación en pantalla (4:3)</PresentationFormat>
  <Paragraphs>98</Paragraphs>
  <Slides>9</Slides>
  <Notes>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vt:i4>
      </vt:variant>
    </vt:vector>
  </HeadingPairs>
  <TitlesOfParts>
    <vt:vector size="17" baseType="lpstr">
      <vt:lpstr>Arial</vt:lpstr>
      <vt:lpstr>Calibri</vt:lpstr>
      <vt:lpstr>Segoe UI Emoji</vt:lpstr>
      <vt:lpstr>Times New Roman</vt:lpstr>
      <vt:lpstr>Trebuchet MS</vt:lpstr>
      <vt:lpstr>Wingdings 2</vt:lpstr>
      <vt:lpstr>Wingdings 3</vt:lpstr>
      <vt:lpstr>Facette</vt:lpstr>
      <vt:lpstr>            SoMEx SoMExNet  </vt:lpstr>
      <vt:lpstr>"SoMEx – Uso de redes en movilidades"</vt:lpstr>
      <vt:lpstr>"SoMEx – Uso de redes en movilidades"</vt:lpstr>
      <vt:lpstr>"SoMEx – Uso de redes en movilidades"</vt:lpstr>
      <vt:lpstr>"SoMExNet – Red para mejorar la App de SoMEx"</vt:lpstr>
      <vt:lpstr>"SoMExNet - Red para mejorar la App de SoMEx "</vt:lpstr>
      <vt:lpstr>"SoMExNet - Red para mejorar la App de SoMEx "</vt:lpstr>
      <vt:lpstr>"SoMExNet - Red para mejorar la App de SoMEx"</vt:lpstr>
      <vt:lpstr>"SoMExNet - Red para mejorar la App de SoMEx"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SOMEX</dc:title>
  <dc:creator>Secretaire Direction</dc:creator>
  <cp:lastModifiedBy>Belén Blanco Martín</cp:lastModifiedBy>
  <cp:revision>427</cp:revision>
  <cp:lastPrinted>2019-02-05T11:19:54Z</cp:lastPrinted>
  <dcterms:created xsi:type="dcterms:W3CDTF">2014-10-06T10:05:01Z</dcterms:created>
  <dcterms:modified xsi:type="dcterms:W3CDTF">2019-09-03T07:11:18Z</dcterms:modified>
</cp:coreProperties>
</file>