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15"/>
  </p:notesMasterIdLst>
  <p:handoutMasterIdLst>
    <p:handoutMasterId r:id="rId16"/>
  </p:handoutMasterIdLst>
  <p:sldIdLst>
    <p:sldId id="271" r:id="rId2"/>
    <p:sldId id="320" r:id="rId3"/>
    <p:sldId id="321" r:id="rId4"/>
    <p:sldId id="323" r:id="rId5"/>
    <p:sldId id="324" r:id="rId6"/>
    <p:sldId id="322" r:id="rId7"/>
    <p:sldId id="336" r:id="rId8"/>
    <p:sldId id="354" r:id="rId9"/>
    <p:sldId id="355" r:id="rId10"/>
    <p:sldId id="332" r:id="rId11"/>
    <p:sldId id="333" r:id="rId12"/>
    <p:sldId id="334" r:id="rId13"/>
    <p:sldId id="335" r:id="rId1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5" autoAdjust="0"/>
  </p:normalViewPr>
  <p:slideViewPr>
    <p:cSldViewPr>
      <p:cViewPr varScale="1">
        <p:scale>
          <a:sx n="81" d="100"/>
          <a:sy n="81" d="100"/>
        </p:scale>
        <p:origin x="1426" y="58"/>
      </p:cViewPr>
      <p:guideLst>
        <p:guide orient="horz" pos="2160"/>
        <p:guide pos="2880"/>
      </p:guideLst>
    </p:cSldViewPr>
  </p:slideViewPr>
  <p:outlineViewPr>
    <p:cViewPr>
      <p:scale>
        <a:sx n="33" d="100"/>
        <a:sy n="33" d="100"/>
      </p:scale>
      <p:origin x="0" y="6946"/>
    </p:cViewPr>
  </p:outlineViewPr>
  <p:notesTextViewPr>
    <p:cViewPr>
      <p:scale>
        <a:sx n="100" d="100"/>
        <a:sy n="100" d="100"/>
      </p:scale>
      <p:origin x="0" y="0"/>
    </p:cViewPr>
  </p:notesTextViewPr>
  <p:sorterViewPr>
    <p:cViewPr>
      <p:scale>
        <a:sx n="100" d="100"/>
        <a:sy n="100" d="100"/>
      </p:scale>
      <p:origin x="0" y="77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a:lvl1pPr>
          </a:lstStyle>
          <a:p>
            <a:fld id="{926BC57D-2E86-432E-8E9C-CAC50EA2E1F3}" type="datetimeFigureOut">
              <a:rPr lang="it-IT" smtClean="0"/>
              <a:t>03/09/2019</a:t>
            </a:fld>
            <a:endParaRPr lang="it-IT"/>
          </a:p>
        </p:txBody>
      </p:sp>
      <p:sp>
        <p:nvSpPr>
          <p:cNvPr id="4" name="Segnaposto piè di pagina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a:lvl1pPr>
          </a:lstStyle>
          <a:p>
            <a:fld id="{11745262-354C-4EA9-9A41-010323C61AF1}" type="slidenum">
              <a:rPr lang="it-IT" smtClean="0"/>
              <a:t>‹Nº›</a:t>
            </a:fld>
            <a:endParaRPr lang="it-IT"/>
          </a:p>
        </p:txBody>
      </p:sp>
    </p:spTree>
    <p:extLst>
      <p:ext uri="{BB962C8B-B14F-4D97-AF65-F5344CB8AC3E}">
        <p14:creationId xmlns:p14="http://schemas.microsoft.com/office/powerpoint/2010/main" val="267683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E4778454-2244-4C86-BE07-D0E62A06848D}" type="datetimeFigureOut">
              <a:rPr lang="fr-BE" smtClean="0"/>
              <a:t>03-09-19</a:t>
            </a:fld>
            <a:endParaRPr lang="fr-BE"/>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C746FCCB-04B7-4BAF-B50E-2370C8461BA7}" type="slidenum">
              <a:rPr lang="fr-BE" smtClean="0"/>
              <a:t>‹Nº›</a:t>
            </a:fld>
            <a:endParaRPr lang="fr-BE"/>
          </a:p>
        </p:txBody>
      </p:sp>
    </p:spTree>
    <p:extLst>
      <p:ext uri="{BB962C8B-B14F-4D97-AF65-F5344CB8AC3E}">
        <p14:creationId xmlns:p14="http://schemas.microsoft.com/office/powerpoint/2010/main" val="397408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1</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10</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11</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13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2</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3</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4</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5</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6</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t>7</a:t>
            </a:fld>
            <a:endParaRPr lang="fr-BE"/>
          </a:p>
        </p:txBody>
      </p:sp>
    </p:spTree>
    <p:extLst>
      <p:ext uri="{BB962C8B-B14F-4D97-AF65-F5344CB8AC3E}">
        <p14:creationId xmlns:p14="http://schemas.microsoft.com/office/powerpoint/2010/main" val="2925490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8</a:t>
            </a:fld>
            <a:endParaRPr lang="fr-BE"/>
          </a:p>
        </p:txBody>
      </p:sp>
    </p:spTree>
    <p:extLst>
      <p:ext uri="{BB962C8B-B14F-4D97-AF65-F5344CB8AC3E}">
        <p14:creationId xmlns:p14="http://schemas.microsoft.com/office/powerpoint/2010/main" val="2082949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t>9</a:t>
            </a:fld>
            <a:endParaRPr lang="fr-BE"/>
          </a:p>
        </p:txBody>
      </p:sp>
    </p:spTree>
    <p:extLst>
      <p:ext uri="{BB962C8B-B14F-4D97-AF65-F5344CB8AC3E}">
        <p14:creationId xmlns:p14="http://schemas.microsoft.com/office/powerpoint/2010/main" val="2082949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17834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679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4840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477166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677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03256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517517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25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70391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7257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58098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t>03/09/2019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182831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t>03/09/2019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313280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t>03/09/2019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2325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219369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t>‹Nº›</a:t>
            </a:fld>
            <a:endParaRPr lang="fr-BE"/>
          </a:p>
        </p:txBody>
      </p:sp>
    </p:spTree>
    <p:extLst>
      <p:ext uri="{BB962C8B-B14F-4D97-AF65-F5344CB8AC3E}">
        <p14:creationId xmlns:p14="http://schemas.microsoft.com/office/powerpoint/2010/main" val="82325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309A6D-C09C-4548-B29A-6CF363A7E532}" type="datetimeFigureOut">
              <a:rPr lang="fr-FR" smtClean="0"/>
              <a:t>03/09/2019</a:t>
            </a:fld>
            <a:endParaRPr lang="fr-BE"/>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F4668DC-857F-487D-BFFA-8C0CA5037977}" type="slidenum">
              <a:rPr lang="fr-BE" smtClean="0"/>
              <a:t>‹Nº›</a:t>
            </a:fld>
            <a:endParaRPr lang="fr-BE"/>
          </a:p>
        </p:txBody>
      </p:sp>
    </p:spTree>
    <p:extLst>
      <p:ext uri="{BB962C8B-B14F-4D97-AF65-F5344CB8AC3E}">
        <p14:creationId xmlns:p14="http://schemas.microsoft.com/office/powerpoint/2010/main" val="15398473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javascript:void(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7544" y="3046080"/>
            <a:ext cx="7128791" cy="1463040"/>
          </a:xfrm>
        </p:spPr>
        <p:txBody>
          <a:bodyPr/>
          <a:lstStyle/>
          <a:p>
            <a:r>
              <a:rPr lang="fr-BE" dirty="0"/>
              <a:t>SoMExNet	</a:t>
            </a:r>
            <a:br>
              <a:rPr lang="fr-BE" dirty="0"/>
            </a:br>
            <a:r>
              <a:rPr lang="es-ES" sz="3200" b="1" dirty="0" smtClean="0"/>
              <a:t>Red para mejorar la</a:t>
            </a:r>
            <a:r>
              <a:rPr lang="en-GB" sz="3200" b="1" dirty="0" smtClean="0"/>
              <a:t> App de </a:t>
            </a:r>
            <a:r>
              <a:rPr lang="en-GB" sz="3200" b="1" dirty="0" err="1" smtClean="0"/>
              <a:t>SoMEx</a:t>
            </a:r>
            <a:r>
              <a:rPr lang="fr-BE" dirty="0"/>
              <a:t>	</a:t>
            </a:r>
          </a:p>
        </p:txBody>
      </p:sp>
      <p:sp>
        <p:nvSpPr>
          <p:cNvPr id="3" name="Sous-titre 2"/>
          <p:cNvSpPr>
            <a:spLocks noGrp="1"/>
          </p:cNvSpPr>
          <p:nvPr>
            <p:ph type="subTitle" idx="1"/>
          </p:nvPr>
        </p:nvSpPr>
        <p:spPr>
          <a:xfrm>
            <a:off x="323528" y="4221088"/>
            <a:ext cx="6400800" cy="2636912"/>
          </a:xfrm>
        </p:spPr>
        <p:txBody>
          <a:bodyPr>
            <a:normAutofit/>
          </a:bodyPr>
          <a:lstStyle/>
          <a:p>
            <a:endParaRPr lang="fr-BE" dirty="0">
              <a:solidFill>
                <a:schemeClr val="accent2"/>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900" i="1" dirty="0">
              <a:solidFill>
                <a:schemeClr val="tx1"/>
              </a:solidFill>
            </a:endParaRPr>
          </a:p>
          <a:p>
            <a:endParaRPr lang="en-GB" sz="1000" i="1" dirty="0">
              <a:solidFill>
                <a:schemeClr val="tx1"/>
              </a:solidFill>
            </a:endParaRPr>
          </a:p>
          <a:p>
            <a:r>
              <a:rPr lang="es-ES" sz="1000" i="1" dirty="0" smtClean="0">
                <a:solidFill>
                  <a:schemeClr val="tx1"/>
                </a:solidFill>
              </a:rPr>
              <a:t>El apoyo de la Comisión Europea para la elaboración de esta publicación no implica la aceptación de sus contenidos, que es responsabilidad exclusiva de sus autores. Por tanto, la Comisión no es responsable del uso que pueda hacerse de la información aquí difundida</a:t>
            </a:r>
            <a:r>
              <a:rPr lang="en-GB" sz="1000" i="1" dirty="0" smtClean="0">
                <a:solidFill>
                  <a:schemeClr val="tx1"/>
                </a:solidFill>
              </a:rPr>
              <a:t>.</a:t>
            </a:r>
            <a:endParaRPr lang="fr-BE" sz="1000" dirty="0">
              <a:solidFill>
                <a:schemeClr val="tx1"/>
              </a:solidFill>
            </a:endParaRPr>
          </a:p>
          <a:p>
            <a:endParaRPr lang="fr-BE" sz="900" dirty="0">
              <a:solidFill>
                <a:schemeClr val="tx1"/>
              </a:solidFill>
            </a:endParaRPr>
          </a:p>
          <a:p>
            <a:endParaRPr lang="fr-BE" i="1" dirty="0">
              <a:solidFill>
                <a:schemeClr val="tx1"/>
              </a:solidFill>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768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24" y="152385"/>
            <a:ext cx="5802263" cy="1771665"/>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5308826"/>
            <a:ext cx="2627784" cy="750604"/>
          </a:xfrm>
          <a:prstGeom prst="rect">
            <a:avLst/>
          </a:prstGeom>
        </p:spPr>
      </p:pic>
    </p:spTree>
    <p:extLst>
      <p:ext uri="{BB962C8B-B14F-4D97-AF65-F5344CB8AC3E}">
        <p14:creationId xmlns:p14="http://schemas.microsoft.com/office/powerpoint/2010/main" val="4000195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6908224" cy="504056"/>
          </a:xfrm>
        </p:spPr>
        <p:txBody>
          <a:bodyPr>
            <a:noAutofit/>
          </a:bodyPr>
          <a:lstStyle/>
          <a:p>
            <a:r>
              <a:rPr lang="it-IT" sz="2200" b="1" dirty="0"/>
              <a:t>"SoMExNet - Red para mejorar la App de </a:t>
            </a:r>
            <a:r>
              <a:rPr lang="it-IT" sz="2200" b="1" dirty="0" smtClean="0"/>
              <a:t>SoMEx"</a:t>
            </a:r>
            <a:endParaRPr lang="en-GB" sz="2200" dirty="0"/>
          </a:p>
        </p:txBody>
      </p:sp>
      <p:pic>
        <p:nvPicPr>
          <p:cNvPr id="6" name="Imagem 355"/>
          <p:cNvPicPr/>
          <p:nvPr/>
        </p:nvPicPr>
        <p:blipFill>
          <a:blip r:embed="rId3" cstate="print">
            <a:extLst>
              <a:ext uri="{28A0092B-C50C-407E-A947-70E740481C1C}">
                <a14:useLocalDpi xmlns:a14="http://schemas.microsoft.com/office/drawing/2010/main" val="0"/>
              </a:ext>
            </a:extLst>
          </a:blip>
          <a:stretch>
            <a:fillRect/>
          </a:stretch>
        </p:blipFill>
        <p:spPr>
          <a:xfrm>
            <a:off x="571139" y="1700808"/>
            <a:ext cx="2304256" cy="3960441"/>
          </a:xfrm>
          <a:prstGeom prst="rect">
            <a:avLst/>
          </a:prstGeom>
          <a:ln>
            <a:noFill/>
          </a:ln>
          <a:effectLst>
            <a:outerShdw blurRad="190500" algn="tl" rotWithShape="0">
              <a:srgbClr val="000000">
                <a:alpha val="70000"/>
              </a:srgbClr>
            </a:outerShdw>
          </a:effectLst>
        </p:spPr>
      </p:pic>
      <p:pic>
        <p:nvPicPr>
          <p:cNvPr id="7" name="Imagem 351"/>
          <p:cNvPicPr/>
          <p:nvPr/>
        </p:nvPicPr>
        <p:blipFill>
          <a:blip r:embed="rId4" cstate="print">
            <a:extLst>
              <a:ext uri="{28A0092B-C50C-407E-A947-70E740481C1C}">
                <a14:useLocalDpi xmlns:a14="http://schemas.microsoft.com/office/drawing/2010/main" val="0"/>
              </a:ext>
            </a:extLst>
          </a:blip>
          <a:stretch>
            <a:fillRect/>
          </a:stretch>
        </p:blipFill>
        <p:spPr>
          <a:xfrm>
            <a:off x="5431868" y="2420888"/>
            <a:ext cx="2168347" cy="4032448"/>
          </a:xfrm>
          <a:prstGeom prst="rect">
            <a:avLst/>
          </a:prstGeom>
          <a:ln>
            <a:noFill/>
          </a:ln>
          <a:effectLst>
            <a:outerShdw blurRad="190500" algn="tl" rotWithShape="0">
              <a:srgbClr val="000000">
                <a:alpha val="70000"/>
              </a:srgbClr>
            </a:outerShdw>
          </a:effectLst>
        </p:spPr>
      </p:pic>
      <p:sp>
        <p:nvSpPr>
          <p:cNvPr id="4" name="Rettangolo 3"/>
          <p:cNvSpPr/>
          <p:nvPr/>
        </p:nvSpPr>
        <p:spPr>
          <a:xfrm>
            <a:off x="348339" y="1012086"/>
            <a:ext cx="2749855" cy="369332"/>
          </a:xfrm>
          <a:prstGeom prst="rect">
            <a:avLst/>
          </a:prstGeom>
        </p:spPr>
        <p:txBody>
          <a:bodyPr wrap="none">
            <a:spAutoFit/>
          </a:bodyPr>
          <a:lstStyle/>
          <a:p>
            <a:r>
              <a:rPr lang="en-GB" dirty="0" smtClean="0"/>
              <a:t>1–App-</a:t>
            </a:r>
            <a:r>
              <a:rPr lang="es-ES" dirty="0" smtClean="0"/>
              <a:t>Pantalla principal</a:t>
            </a:r>
            <a:endParaRPr lang="es-ES" dirty="0"/>
          </a:p>
        </p:txBody>
      </p:sp>
      <p:sp>
        <p:nvSpPr>
          <p:cNvPr id="8" name="Rettangolo 7"/>
          <p:cNvSpPr/>
          <p:nvPr/>
        </p:nvSpPr>
        <p:spPr>
          <a:xfrm>
            <a:off x="5691009" y="1700808"/>
            <a:ext cx="1468735" cy="369332"/>
          </a:xfrm>
          <a:prstGeom prst="rect">
            <a:avLst/>
          </a:prstGeom>
        </p:spPr>
        <p:txBody>
          <a:bodyPr wrap="none">
            <a:spAutoFit/>
          </a:bodyPr>
          <a:lstStyle/>
          <a:p>
            <a:r>
              <a:rPr lang="en-GB" dirty="0" smtClean="0"/>
              <a:t>2–</a:t>
            </a:r>
            <a:r>
              <a:rPr lang="es-ES" dirty="0" smtClean="0"/>
              <a:t>App-Menú</a:t>
            </a:r>
            <a:endParaRPr lang="es-ES" dirty="0"/>
          </a:p>
        </p:txBody>
      </p:sp>
      <p:pic>
        <p:nvPicPr>
          <p:cNvPr id="3" name="Imagen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81308" y="3334680"/>
            <a:ext cx="1340768" cy="1340768"/>
          </a:xfrm>
          <a:prstGeom prst="rect">
            <a:avLst/>
          </a:prstGeom>
        </p:spPr>
      </p:pic>
    </p:spTree>
    <p:extLst>
      <p:ext uri="{BB962C8B-B14F-4D97-AF65-F5344CB8AC3E}">
        <p14:creationId xmlns:p14="http://schemas.microsoft.com/office/powerpoint/2010/main" val="2310281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4" name="Rettangolo 3"/>
          <p:cNvSpPr/>
          <p:nvPr/>
        </p:nvSpPr>
        <p:spPr>
          <a:xfrm>
            <a:off x="467543" y="858555"/>
            <a:ext cx="3334952" cy="369332"/>
          </a:xfrm>
          <a:prstGeom prst="rect">
            <a:avLst/>
          </a:prstGeom>
        </p:spPr>
        <p:txBody>
          <a:bodyPr wrap="none">
            <a:spAutoFit/>
          </a:bodyPr>
          <a:lstStyle/>
          <a:p>
            <a:r>
              <a:rPr lang="en-GB" dirty="0" smtClean="0"/>
              <a:t>3–</a:t>
            </a:r>
            <a:r>
              <a:rPr lang="es-ES" dirty="0" smtClean="0"/>
              <a:t>Movilidad-Pantalla principal</a:t>
            </a:r>
            <a:endParaRPr lang="es-ES" dirty="0"/>
          </a:p>
        </p:txBody>
      </p:sp>
      <p:sp>
        <p:nvSpPr>
          <p:cNvPr id="8" name="Rettangolo 7"/>
          <p:cNvSpPr/>
          <p:nvPr/>
        </p:nvSpPr>
        <p:spPr>
          <a:xfrm>
            <a:off x="4928608" y="1534833"/>
            <a:ext cx="3456384" cy="646331"/>
          </a:xfrm>
          <a:prstGeom prst="rect">
            <a:avLst/>
          </a:prstGeom>
        </p:spPr>
        <p:txBody>
          <a:bodyPr wrap="square">
            <a:spAutoFit/>
          </a:bodyPr>
          <a:lstStyle/>
          <a:p>
            <a:pPr algn="ctr"/>
            <a:r>
              <a:rPr lang="en-GB" dirty="0" smtClean="0"/>
              <a:t>4–</a:t>
            </a:r>
            <a:r>
              <a:rPr lang="es-ES" dirty="0" smtClean="0"/>
              <a:t>Movilidad-pantalla de registro(usuario y contraseña)</a:t>
            </a:r>
            <a:endParaRPr lang="es-ES" dirty="0"/>
          </a:p>
        </p:txBody>
      </p:sp>
      <p:pic>
        <p:nvPicPr>
          <p:cNvPr id="9" name="Imagem 352"/>
          <p:cNvPicPr/>
          <p:nvPr/>
        </p:nvPicPr>
        <p:blipFill>
          <a:blip r:embed="rId3" cstate="print">
            <a:extLst>
              <a:ext uri="{28A0092B-C50C-407E-A947-70E740481C1C}">
                <a14:useLocalDpi xmlns:a14="http://schemas.microsoft.com/office/drawing/2010/main" val="0"/>
              </a:ext>
            </a:extLst>
          </a:blip>
          <a:stretch>
            <a:fillRect/>
          </a:stretch>
        </p:blipFill>
        <p:spPr>
          <a:xfrm>
            <a:off x="771188" y="1534833"/>
            <a:ext cx="2727661" cy="4176464"/>
          </a:xfrm>
          <a:prstGeom prst="rect">
            <a:avLst/>
          </a:prstGeom>
          <a:ln>
            <a:noFill/>
          </a:ln>
          <a:effectLst>
            <a:outerShdw blurRad="190500" algn="tl" rotWithShape="0">
              <a:srgbClr val="000000">
                <a:alpha val="70000"/>
              </a:srgbClr>
            </a:outerShdw>
          </a:effectLst>
        </p:spPr>
      </p:pic>
      <p:pic>
        <p:nvPicPr>
          <p:cNvPr id="10" name="Imagem 353"/>
          <p:cNvPicPr/>
          <p:nvPr/>
        </p:nvPicPr>
        <p:blipFill>
          <a:blip r:embed="rId4" cstate="print">
            <a:extLst>
              <a:ext uri="{28A0092B-C50C-407E-A947-70E740481C1C}">
                <a14:useLocalDpi xmlns:a14="http://schemas.microsoft.com/office/drawing/2010/main" val="0"/>
              </a:ext>
            </a:extLst>
          </a:blip>
          <a:stretch>
            <a:fillRect/>
          </a:stretch>
        </p:blipFill>
        <p:spPr>
          <a:xfrm>
            <a:off x="5288648" y="2636912"/>
            <a:ext cx="2736304" cy="403244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49281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4" name="Rettangolo 3"/>
          <p:cNvSpPr/>
          <p:nvPr/>
        </p:nvSpPr>
        <p:spPr>
          <a:xfrm>
            <a:off x="611560" y="895659"/>
            <a:ext cx="2765501" cy="369332"/>
          </a:xfrm>
          <a:prstGeom prst="rect">
            <a:avLst/>
          </a:prstGeom>
        </p:spPr>
        <p:txBody>
          <a:bodyPr wrap="none">
            <a:spAutoFit/>
          </a:bodyPr>
          <a:lstStyle/>
          <a:p>
            <a:r>
              <a:rPr lang="es-ES" dirty="0" smtClean="0"/>
              <a:t>5–Selección de movilidad</a:t>
            </a:r>
            <a:endParaRPr lang="es-ES" dirty="0"/>
          </a:p>
        </p:txBody>
      </p:sp>
      <p:sp>
        <p:nvSpPr>
          <p:cNvPr id="8" name="Rettangolo 7"/>
          <p:cNvSpPr/>
          <p:nvPr/>
        </p:nvSpPr>
        <p:spPr>
          <a:xfrm>
            <a:off x="4980995" y="1916832"/>
            <a:ext cx="2736304" cy="369332"/>
          </a:xfrm>
          <a:prstGeom prst="rect">
            <a:avLst/>
          </a:prstGeom>
        </p:spPr>
        <p:txBody>
          <a:bodyPr wrap="square">
            <a:spAutoFit/>
          </a:bodyPr>
          <a:lstStyle/>
          <a:p>
            <a:r>
              <a:rPr lang="es-ES" dirty="0" smtClean="0"/>
              <a:t>6–Movilidad-contenidos</a:t>
            </a:r>
            <a:endParaRPr lang="es-ES" dirty="0"/>
          </a:p>
        </p:txBody>
      </p:sp>
      <p:pic>
        <p:nvPicPr>
          <p:cNvPr id="7" name="Imagem 354"/>
          <p:cNvPicPr/>
          <p:nvPr/>
        </p:nvPicPr>
        <p:blipFill>
          <a:blip r:embed="rId3" cstate="print">
            <a:extLst>
              <a:ext uri="{28A0092B-C50C-407E-A947-70E740481C1C}">
                <a14:useLocalDpi xmlns:a14="http://schemas.microsoft.com/office/drawing/2010/main" val="0"/>
              </a:ext>
            </a:extLst>
          </a:blip>
          <a:stretch>
            <a:fillRect/>
          </a:stretch>
        </p:blipFill>
        <p:spPr>
          <a:xfrm>
            <a:off x="638339" y="1467954"/>
            <a:ext cx="2662628" cy="4265302"/>
          </a:xfrm>
          <a:prstGeom prst="rect">
            <a:avLst/>
          </a:prstGeom>
          <a:ln>
            <a:noFill/>
          </a:ln>
          <a:effectLst>
            <a:outerShdw blurRad="190500" algn="tl" rotWithShape="0">
              <a:srgbClr val="000000">
                <a:alpha val="70000"/>
              </a:srgbClr>
            </a:outerShdw>
          </a:effectLst>
        </p:spPr>
      </p:pic>
      <p:pic>
        <p:nvPicPr>
          <p:cNvPr id="11" name="Imagem 361"/>
          <p:cNvPicPr/>
          <p:nvPr/>
        </p:nvPicPr>
        <p:blipFill>
          <a:blip r:embed="rId4" cstate="print">
            <a:extLst>
              <a:ext uri="{28A0092B-C50C-407E-A947-70E740481C1C}">
                <a14:useLocalDpi xmlns:a14="http://schemas.microsoft.com/office/drawing/2010/main" val="0"/>
              </a:ext>
            </a:extLst>
          </a:blip>
          <a:stretch>
            <a:fillRect/>
          </a:stretch>
        </p:blipFill>
        <p:spPr>
          <a:xfrm>
            <a:off x="4932040" y="2564904"/>
            <a:ext cx="2736304" cy="39604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2282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4" name="Rettangolo 3"/>
          <p:cNvSpPr/>
          <p:nvPr/>
        </p:nvSpPr>
        <p:spPr>
          <a:xfrm>
            <a:off x="779724" y="998719"/>
            <a:ext cx="2662908" cy="369332"/>
          </a:xfrm>
          <a:prstGeom prst="rect">
            <a:avLst/>
          </a:prstGeom>
        </p:spPr>
        <p:txBody>
          <a:bodyPr wrap="none">
            <a:spAutoFit/>
          </a:bodyPr>
          <a:lstStyle/>
          <a:p>
            <a:r>
              <a:rPr lang="es-ES" dirty="0" smtClean="0"/>
              <a:t>7–Interacción</a:t>
            </a:r>
            <a:r>
              <a:rPr lang="en-GB" dirty="0" smtClean="0"/>
              <a:t> en el chat</a:t>
            </a:r>
            <a:endParaRPr lang="it-IT" dirty="0"/>
          </a:p>
        </p:txBody>
      </p:sp>
      <p:sp>
        <p:nvSpPr>
          <p:cNvPr id="8" name="Rettangolo 7"/>
          <p:cNvSpPr/>
          <p:nvPr/>
        </p:nvSpPr>
        <p:spPr>
          <a:xfrm>
            <a:off x="5076056" y="1218575"/>
            <a:ext cx="2448272" cy="369332"/>
          </a:xfrm>
          <a:prstGeom prst="rect">
            <a:avLst/>
          </a:prstGeom>
        </p:spPr>
        <p:txBody>
          <a:bodyPr wrap="square">
            <a:spAutoFit/>
          </a:bodyPr>
          <a:lstStyle/>
          <a:p>
            <a:r>
              <a:rPr lang="es-ES" dirty="0" smtClean="0"/>
              <a:t>8–Foro</a:t>
            </a:r>
            <a:endParaRPr lang="es-ES" dirty="0"/>
          </a:p>
        </p:txBody>
      </p:sp>
      <p:pic>
        <p:nvPicPr>
          <p:cNvPr id="9" name="Imagem 362"/>
          <p:cNvPicPr/>
          <p:nvPr/>
        </p:nvPicPr>
        <p:blipFill>
          <a:blip r:embed="rId3" cstate="print">
            <a:extLst>
              <a:ext uri="{28A0092B-C50C-407E-A947-70E740481C1C}">
                <a14:useLocalDpi xmlns:a14="http://schemas.microsoft.com/office/drawing/2010/main" val="0"/>
              </a:ext>
            </a:extLst>
          </a:blip>
          <a:stretch>
            <a:fillRect/>
          </a:stretch>
        </p:blipFill>
        <p:spPr>
          <a:xfrm>
            <a:off x="839657" y="1484784"/>
            <a:ext cx="2680899" cy="4064710"/>
          </a:xfrm>
          <a:prstGeom prst="rect">
            <a:avLst/>
          </a:prstGeom>
          <a:ln>
            <a:noFill/>
          </a:ln>
          <a:effectLst>
            <a:outerShdw blurRad="190500" algn="tl" rotWithShape="0">
              <a:srgbClr val="000000">
                <a:alpha val="70000"/>
              </a:srgbClr>
            </a:outerShdw>
          </a:effectLst>
        </p:spPr>
      </p:pic>
      <p:pic>
        <p:nvPicPr>
          <p:cNvPr id="10" name="Imagem 363"/>
          <p:cNvPicPr/>
          <p:nvPr/>
        </p:nvPicPr>
        <p:blipFill>
          <a:blip r:embed="rId4" cstate="print">
            <a:extLst>
              <a:ext uri="{28A0092B-C50C-407E-A947-70E740481C1C}">
                <a14:useLocalDpi xmlns:a14="http://schemas.microsoft.com/office/drawing/2010/main" val="0"/>
              </a:ext>
            </a:extLst>
          </a:blip>
          <a:stretch>
            <a:fillRect/>
          </a:stretch>
        </p:blipFill>
        <p:spPr>
          <a:xfrm>
            <a:off x="4788024" y="1836102"/>
            <a:ext cx="1784350" cy="3172460"/>
          </a:xfrm>
          <a:prstGeom prst="rect">
            <a:avLst/>
          </a:prstGeom>
          <a:ln>
            <a:noFill/>
          </a:ln>
          <a:effectLst>
            <a:outerShdw blurRad="190500" algn="tl" rotWithShape="0">
              <a:srgbClr val="000000">
                <a:alpha val="70000"/>
              </a:srgbClr>
            </a:outerShdw>
          </a:effectLst>
        </p:spPr>
      </p:pic>
      <p:pic>
        <p:nvPicPr>
          <p:cNvPr id="12" name="Imagem 364"/>
          <p:cNvPicPr/>
          <p:nvPr/>
        </p:nvPicPr>
        <p:blipFill>
          <a:blip r:embed="rId5" cstate="print">
            <a:extLst>
              <a:ext uri="{28A0092B-C50C-407E-A947-70E740481C1C}">
                <a14:useLocalDpi xmlns:a14="http://schemas.microsoft.com/office/drawing/2010/main" val="0"/>
              </a:ext>
            </a:extLst>
          </a:blip>
          <a:stretch>
            <a:fillRect/>
          </a:stretch>
        </p:blipFill>
        <p:spPr>
          <a:xfrm>
            <a:off x="5796136" y="2668312"/>
            <a:ext cx="1835785" cy="32639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25754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a:t>
            </a:r>
            <a:r>
              <a:rPr lang="it-IT" sz="2200" b="1" dirty="0" smtClean="0"/>
              <a:t>– Red para mejorar la App de SoMEx"</a:t>
            </a:r>
            <a:endParaRPr lang="en-GB" sz="2200" dirty="0"/>
          </a:p>
        </p:txBody>
      </p:sp>
      <p:sp>
        <p:nvSpPr>
          <p:cNvPr id="5" name="Espace réservé du contenu 2"/>
          <p:cNvSpPr>
            <a:spLocks noGrp="1"/>
          </p:cNvSpPr>
          <p:nvPr>
            <p:ph idx="1"/>
          </p:nvPr>
        </p:nvSpPr>
        <p:spPr>
          <a:xfrm>
            <a:off x="2195736" y="1196752"/>
            <a:ext cx="5112568" cy="3528392"/>
          </a:xfrm>
        </p:spPr>
        <p:txBody>
          <a:bodyPr>
            <a:noAutofit/>
          </a:bodyPr>
          <a:lstStyle/>
          <a:p>
            <a:pPr marL="0" indent="0" algn="just">
              <a:buNone/>
            </a:pPr>
            <a:r>
              <a:rPr lang="it-IT" sz="2000" dirty="0" smtClean="0"/>
              <a:t>«SoMExNet </a:t>
            </a:r>
            <a:r>
              <a:rPr lang="it-IT" sz="2000" dirty="0"/>
              <a:t>– </a:t>
            </a:r>
            <a:r>
              <a:rPr lang="it-IT" sz="2000" b="1" i="1" dirty="0" smtClean="0">
                <a:solidFill>
                  <a:schemeClr val="accent2">
                    <a:lumMod val="50000"/>
                  </a:schemeClr>
                </a:solidFill>
              </a:rPr>
              <a:t>Red para mejorar la App de SoMex</a:t>
            </a:r>
            <a:r>
              <a:rPr lang="it-IT" sz="2000" dirty="0" smtClean="0"/>
              <a:t>»                    implementar</a:t>
            </a:r>
            <a:r>
              <a:rPr lang="it-IT" sz="2000" spc="-40" dirty="0" smtClean="0"/>
              <a:t> un amplio proceso de apoyo a una herramienta ya creada: la App de SoMEx </a:t>
            </a:r>
            <a:endParaRPr lang="it-IT" sz="2000" spc="-40" dirty="0"/>
          </a:p>
          <a:p>
            <a:pPr marL="0" indent="0" algn="just">
              <a:buNone/>
            </a:pPr>
            <a:r>
              <a:rPr lang="it-IT" sz="2000" spc="-40" dirty="0" smtClean="0"/>
              <a:t>Esta aplicación de SoMeX para Android proporciona a aquellos que participan en movilidades </a:t>
            </a:r>
            <a:r>
              <a:rPr lang="it-IT" sz="2000" b="1" spc="-40" dirty="0" smtClean="0">
                <a:solidFill>
                  <a:schemeClr val="accent2">
                    <a:lumMod val="50000"/>
                  </a:schemeClr>
                </a:solidFill>
              </a:rPr>
              <a:t>información</a:t>
            </a:r>
            <a:r>
              <a:rPr lang="it-IT" sz="2000" spc="-40" dirty="0" smtClean="0"/>
              <a:t> que pueden necesitar: sobre el país de acogida, viaje, horarios, cultura, idioma, contactos</a:t>
            </a:r>
            <a:r>
              <a:rPr lang="it-IT" sz="2000" spc="-40" dirty="0"/>
              <a:t>, </a:t>
            </a:r>
            <a:r>
              <a:rPr lang="it-IT" sz="2000" spc="-40" dirty="0" smtClean="0"/>
              <a:t>evaluación, certificación, </a:t>
            </a:r>
            <a:r>
              <a:rPr lang="it-IT" sz="2000" spc="-40" dirty="0"/>
              <a:t>etc</a:t>
            </a:r>
            <a:r>
              <a:rPr lang="it-IT" sz="2000" spc="-40" dirty="0" smtClean="0"/>
              <a:t>. </a:t>
            </a:r>
            <a:endParaRPr lang="it-IT" sz="2000" spc="-40" dirty="0"/>
          </a:p>
          <a:p>
            <a:pPr marL="0" indent="0">
              <a:buNone/>
            </a:pPr>
            <a:endParaRPr lang="it-IT" sz="2000" spc="-40" dirty="0"/>
          </a:p>
          <a:p>
            <a:pPr marL="0" indent="0">
              <a:buNone/>
            </a:pPr>
            <a:endParaRPr lang="it-IT" sz="2000" spc="-40" dirty="0"/>
          </a:p>
          <a:p>
            <a:pPr marL="0" indent="0">
              <a:buNone/>
            </a:pPr>
            <a:endParaRPr lang="it-IT" sz="2000" spc="-40" dirty="0">
              <a:hlinkClick r:id="rId3"/>
            </a:endParaRPr>
          </a:p>
          <a:p>
            <a:pPr marL="0" indent="0" algn="just">
              <a:buNone/>
            </a:pPr>
            <a:endParaRPr lang="it-IT" sz="2000" spc="-40" dirty="0"/>
          </a:p>
        </p:txBody>
      </p:sp>
      <p:pic>
        <p:nvPicPr>
          <p:cNvPr id="3" name="Immagine 2" descr="logo_SomexNet-300x300.png"/>
          <p:cNvPicPr>
            <a:picLocks noChangeAspect="1"/>
          </p:cNvPicPr>
          <p:nvPr/>
        </p:nvPicPr>
        <p:blipFill rotWithShape="1">
          <a:blip r:embed="rId4">
            <a:extLst>
              <a:ext uri="{28A0092B-C50C-407E-A947-70E740481C1C}">
                <a14:useLocalDpi xmlns:a14="http://schemas.microsoft.com/office/drawing/2010/main" val="0"/>
              </a:ext>
            </a:extLst>
          </a:blip>
          <a:srcRect l="15822" r="14031"/>
          <a:stretch/>
        </p:blipFill>
        <p:spPr>
          <a:xfrm>
            <a:off x="251520" y="1412776"/>
            <a:ext cx="1827129" cy="2604725"/>
          </a:xfrm>
          <a:prstGeom prst="rect">
            <a:avLst/>
          </a:prstGeom>
          <a:solidFill>
            <a:schemeClr val="bg1"/>
          </a:solidFill>
        </p:spPr>
      </p:pic>
      <p:sp>
        <p:nvSpPr>
          <p:cNvPr id="4" name="CasellaDiTesto 3"/>
          <p:cNvSpPr txBox="1"/>
          <p:nvPr/>
        </p:nvSpPr>
        <p:spPr>
          <a:xfrm>
            <a:off x="395536" y="5119422"/>
            <a:ext cx="7056784" cy="1292662"/>
          </a:xfrm>
          <a:prstGeom prst="rect">
            <a:avLst/>
          </a:prstGeom>
          <a:noFill/>
        </p:spPr>
        <p:txBody>
          <a:bodyPr wrap="square" rtlCol="0">
            <a:spAutoFit/>
          </a:bodyPr>
          <a:lstStyle/>
          <a:p>
            <a:pPr algn="just"/>
            <a:r>
              <a:rPr lang="it-IT" sz="2000" spc="-40" dirty="0" smtClean="0"/>
              <a:t>La App ayudó a los socios de SoMEx (centros de formación de EFP) a aumentar el número de intercambios de movilidad en el sector de la construcción</a:t>
            </a:r>
            <a:endParaRPr lang="it-IT" sz="2000" spc="-40" dirty="0"/>
          </a:p>
          <a:p>
            <a:pPr algn="just"/>
            <a:endParaRPr lang="it-IT" dirty="0"/>
          </a:p>
        </p:txBody>
      </p:sp>
      <p:sp>
        <p:nvSpPr>
          <p:cNvPr id="8" name="Flecha derecha 7"/>
          <p:cNvSpPr/>
          <p:nvPr/>
        </p:nvSpPr>
        <p:spPr>
          <a:xfrm>
            <a:off x="3419872" y="1556792"/>
            <a:ext cx="165618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69152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5" name="Espace réservé du contenu 2"/>
          <p:cNvSpPr>
            <a:spLocks noGrp="1"/>
          </p:cNvSpPr>
          <p:nvPr>
            <p:ph idx="1"/>
          </p:nvPr>
        </p:nvSpPr>
        <p:spPr>
          <a:xfrm>
            <a:off x="395536" y="836712"/>
            <a:ext cx="6912768" cy="360040"/>
          </a:xfrm>
        </p:spPr>
        <p:txBody>
          <a:bodyPr>
            <a:noAutofit/>
          </a:bodyPr>
          <a:lstStyle/>
          <a:p>
            <a:pPr marL="0" indent="0" algn="just">
              <a:buNone/>
            </a:pPr>
            <a:r>
              <a:rPr lang="it-IT" sz="2000" dirty="0" smtClean="0"/>
              <a:t>                                 SoMExNet: inicio y fin</a:t>
            </a:r>
            <a:endParaRPr lang="it-IT" sz="2000" dirty="0"/>
          </a:p>
          <a:p>
            <a:pPr marL="0" indent="0" algn="just">
              <a:buNone/>
            </a:pPr>
            <a:endParaRPr lang="es-ES" sz="2000" dirty="0"/>
          </a:p>
          <a:p>
            <a:pPr marL="0" indent="0" algn="just">
              <a:buNone/>
            </a:pPr>
            <a:endParaRPr lang="it-IT" sz="2000" dirty="0" smtClean="0"/>
          </a:p>
          <a:p>
            <a:pPr marL="0" indent="0" algn="just">
              <a:buNone/>
            </a:pPr>
            <a:endParaRPr lang="it-IT" sz="2000" dirty="0"/>
          </a:p>
          <a:p>
            <a:pPr marL="0" indent="0" algn="just">
              <a:buNone/>
            </a:pPr>
            <a:endParaRPr lang="it-IT" sz="2000" dirty="0" smtClean="0"/>
          </a:p>
          <a:p>
            <a:pPr marL="0" indent="0" algn="just">
              <a:buNone/>
            </a:pPr>
            <a:endParaRPr lang="it-IT" sz="2000" dirty="0" smtClean="0"/>
          </a:p>
          <a:p>
            <a:pPr marL="0" indent="0" algn="just">
              <a:buNone/>
            </a:pPr>
            <a:endParaRPr lang="it-IT" sz="2000" dirty="0"/>
          </a:p>
          <a:p>
            <a:pPr marL="0" indent="0" algn="just">
              <a:buNone/>
            </a:pPr>
            <a:endParaRPr lang="it-IT" dirty="0" smtClean="0"/>
          </a:p>
          <a:p>
            <a:pPr marL="0" indent="0" algn="just">
              <a:buNone/>
            </a:pPr>
            <a:r>
              <a:rPr lang="it-IT" dirty="0" smtClean="0">
                <a:solidFill>
                  <a:schemeClr val="accent2">
                    <a:lumMod val="50000"/>
                  </a:schemeClr>
                </a:solidFill>
              </a:rPr>
              <a:t>Objetivo específico</a:t>
            </a:r>
            <a:r>
              <a:rPr lang="it-IT" dirty="0" smtClean="0"/>
              <a:t>               aumentar el número de instituciones que utilicen la App y el número de intercambios en Europa.  </a:t>
            </a:r>
          </a:p>
          <a:p>
            <a:pPr marL="0" indent="0" algn="just">
              <a:buNone/>
            </a:pPr>
            <a:r>
              <a:rPr lang="it-IT" dirty="0" smtClean="0"/>
              <a:t> </a:t>
            </a:r>
          </a:p>
          <a:p>
            <a:pPr marL="0" indent="0" algn="just">
              <a:buNone/>
            </a:pPr>
            <a:r>
              <a:rPr lang="it-IT" dirty="0" smtClean="0"/>
              <a:t>Al sensibilizar a los alumnos sobre los procesos de movilidad se incrementará la movilidad laboral de los jóvenes trabajadores del sector de la construcción en el mercado laboral.</a:t>
            </a:r>
          </a:p>
          <a:p>
            <a:pPr marL="0" indent="0">
              <a:buNone/>
            </a:pPr>
            <a:endParaRPr lang="it-IT" sz="2000" dirty="0"/>
          </a:p>
          <a:p>
            <a:pPr marL="0" indent="0">
              <a:buNone/>
            </a:pPr>
            <a:endParaRPr lang="it-IT" sz="2000" dirty="0"/>
          </a:p>
          <a:p>
            <a:pPr marL="0" indent="0">
              <a:buNone/>
            </a:pPr>
            <a:r>
              <a:rPr lang="it-IT" sz="2000" dirty="0"/>
              <a:t> </a:t>
            </a:r>
          </a:p>
          <a:p>
            <a:pPr marL="0" indent="0">
              <a:buNone/>
            </a:pPr>
            <a:endParaRPr lang="it-IT" sz="2000" dirty="0"/>
          </a:p>
          <a:p>
            <a:pPr marL="0" indent="0">
              <a:buNone/>
            </a:pPr>
            <a:endParaRPr lang="it-IT" sz="2000" dirty="0"/>
          </a:p>
          <a:p>
            <a:pPr marL="0" indent="0">
              <a:buNone/>
            </a:pPr>
            <a:endParaRPr lang="it-IT" sz="2000" dirty="0">
              <a:hlinkClick r:id="rId3"/>
            </a:endParaRPr>
          </a:p>
          <a:p>
            <a:pPr marL="0" indent="0" algn="just">
              <a:buNone/>
            </a:pPr>
            <a:endParaRPr lang="it-IT" sz="2000" dirty="0"/>
          </a:p>
        </p:txBody>
      </p:sp>
      <p:graphicFrame>
        <p:nvGraphicFramePr>
          <p:cNvPr id="3" name="Tabla 2"/>
          <p:cNvGraphicFramePr>
            <a:graphicFrameLocks noGrp="1"/>
          </p:cNvGraphicFramePr>
          <p:nvPr>
            <p:extLst>
              <p:ext uri="{D42A27DB-BD31-4B8C-83A1-F6EECF244321}">
                <p14:modId xmlns:p14="http://schemas.microsoft.com/office/powerpoint/2010/main" val="2427718472"/>
              </p:ext>
            </p:extLst>
          </p:nvPr>
        </p:nvGraphicFramePr>
        <p:xfrm>
          <a:off x="251520" y="1268760"/>
          <a:ext cx="2787694" cy="2682240"/>
        </p:xfrm>
        <a:graphic>
          <a:graphicData uri="http://schemas.openxmlformats.org/drawingml/2006/table">
            <a:tbl>
              <a:tblPr firstRow="1" bandRow="1">
                <a:tableStyleId>{5C22544A-7EE6-4342-B048-85BDC9FD1C3A}</a:tableStyleId>
              </a:tblPr>
              <a:tblGrid>
                <a:gridCol w="398242"/>
                <a:gridCol w="398242"/>
                <a:gridCol w="398242"/>
                <a:gridCol w="398242"/>
                <a:gridCol w="398242"/>
                <a:gridCol w="398242"/>
                <a:gridCol w="398242"/>
              </a:tblGrid>
              <a:tr h="329756">
                <a:tc gridSpan="7">
                  <a:txBody>
                    <a:bodyPr/>
                    <a:lstStyle/>
                    <a:p>
                      <a:r>
                        <a:rPr lang="es-ES" sz="1600" dirty="0" smtClean="0"/>
                        <a:t>Octubre                    2017</a:t>
                      </a:r>
                      <a:endParaRPr lang="es-ES" sz="1600" dirty="0"/>
                    </a:p>
                  </a:txBody>
                  <a:tcPr/>
                </a:tc>
                <a:tc hMerge="1">
                  <a:txBody>
                    <a:bodyPr/>
                    <a:lstStyle/>
                    <a:p>
                      <a:endParaRPr lang="es-ES" sz="1600" dirty="0"/>
                    </a:p>
                  </a:txBody>
                  <a:tcPr/>
                </a:tc>
                <a:tc hMerge="1">
                  <a:txBody>
                    <a:bodyPr/>
                    <a:lstStyle/>
                    <a:p>
                      <a:endParaRPr lang="es-ES" sz="1600" dirty="0"/>
                    </a:p>
                  </a:txBody>
                  <a:tcPr/>
                </a:tc>
                <a:tc hMerge="1">
                  <a:txBody>
                    <a:bodyPr/>
                    <a:lstStyle/>
                    <a:p>
                      <a:endParaRPr lang="es-ES" sz="1600" dirty="0"/>
                    </a:p>
                  </a:txBody>
                  <a:tcPr/>
                </a:tc>
                <a:tc hMerge="1">
                  <a:txBody>
                    <a:bodyPr/>
                    <a:lstStyle/>
                    <a:p>
                      <a:endParaRPr lang="es-ES" sz="1600" dirty="0"/>
                    </a:p>
                  </a:txBody>
                  <a:tcPr/>
                </a:tc>
                <a:tc hMerge="1">
                  <a:txBody>
                    <a:bodyPr/>
                    <a:lstStyle/>
                    <a:p>
                      <a:endParaRPr lang="es-ES" sz="1600" dirty="0"/>
                    </a:p>
                  </a:txBody>
                  <a:tcPr/>
                </a:tc>
                <a:tc hMerge="1">
                  <a:txBody>
                    <a:bodyPr/>
                    <a:lstStyle/>
                    <a:p>
                      <a:endParaRPr lang="es-ES" sz="1600" dirty="0"/>
                    </a:p>
                  </a:txBody>
                  <a:tcPr/>
                </a:tc>
              </a:tr>
              <a:tr h="329756">
                <a:tc>
                  <a:txBody>
                    <a:bodyPr/>
                    <a:lstStyle/>
                    <a:p>
                      <a:r>
                        <a:rPr lang="es-ES" sz="1600" dirty="0" smtClean="0"/>
                        <a:t>L</a:t>
                      </a:r>
                      <a:endParaRPr lang="es-ES" sz="1600" dirty="0"/>
                    </a:p>
                  </a:txBody>
                  <a:tcPr/>
                </a:tc>
                <a:tc>
                  <a:txBody>
                    <a:bodyPr/>
                    <a:lstStyle/>
                    <a:p>
                      <a:r>
                        <a:rPr lang="es-ES" sz="1600" dirty="0" smtClean="0"/>
                        <a:t>M</a:t>
                      </a:r>
                      <a:endParaRPr lang="es-ES" sz="1600" dirty="0"/>
                    </a:p>
                  </a:txBody>
                  <a:tcPr/>
                </a:tc>
                <a:tc>
                  <a:txBody>
                    <a:bodyPr/>
                    <a:lstStyle/>
                    <a:p>
                      <a:r>
                        <a:rPr lang="es-ES" sz="1600" dirty="0" smtClean="0"/>
                        <a:t>X</a:t>
                      </a:r>
                      <a:endParaRPr lang="es-ES" sz="1600" dirty="0"/>
                    </a:p>
                  </a:txBody>
                  <a:tcPr/>
                </a:tc>
                <a:tc>
                  <a:txBody>
                    <a:bodyPr/>
                    <a:lstStyle/>
                    <a:p>
                      <a:r>
                        <a:rPr lang="es-ES" sz="1600" dirty="0" smtClean="0"/>
                        <a:t>J</a:t>
                      </a:r>
                      <a:endParaRPr lang="es-ES" sz="1600" dirty="0"/>
                    </a:p>
                  </a:txBody>
                  <a:tcPr/>
                </a:tc>
                <a:tc>
                  <a:txBody>
                    <a:bodyPr/>
                    <a:lstStyle/>
                    <a:p>
                      <a:r>
                        <a:rPr lang="es-ES" sz="1600" dirty="0" smtClean="0"/>
                        <a:t>V</a:t>
                      </a:r>
                      <a:endParaRPr lang="es-ES" sz="1600" dirty="0"/>
                    </a:p>
                  </a:txBody>
                  <a:tcPr/>
                </a:tc>
                <a:tc>
                  <a:txBody>
                    <a:bodyPr/>
                    <a:lstStyle/>
                    <a:p>
                      <a:r>
                        <a:rPr lang="es-ES" sz="1600" dirty="0" smtClean="0"/>
                        <a:t>S</a:t>
                      </a:r>
                      <a:endParaRPr lang="es-ES" sz="1600" dirty="0"/>
                    </a:p>
                  </a:txBody>
                  <a:tcPr/>
                </a:tc>
                <a:tc>
                  <a:txBody>
                    <a:bodyPr/>
                    <a:lstStyle/>
                    <a:p>
                      <a:r>
                        <a:rPr lang="es-ES" sz="1600" dirty="0" smtClean="0"/>
                        <a:t>D</a:t>
                      </a:r>
                      <a:endParaRPr lang="es-ES" sz="1600" dirty="0"/>
                    </a:p>
                  </a:txBody>
                  <a:tcPr/>
                </a:tc>
              </a:tr>
              <a:tr h="329756">
                <a:tc>
                  <a:txBody>
                    <a:bodyPr/>
                    <a:lstStyle/>
                    <a:p>
                      <a:endParaRPr lang="es-ES" sz="1600"/>
                    </a:p>
                  </a:txBody>
                  <a:tcPr/>
                </a:tc>
                <a:tc>
                  <a:txBody>
                    <a:bodyPr/>
                    <a:lstStyle/>
                    <a:p>
                      <a:endParaRPr lang="es-ES" sz="1600" dirty="0"/>
                    </a:p>
                  </a:txBody>
                  <a:tcPr/>
                </a:tc>
                <a:tc>
                  <a:txBody>
                    <a:bodyPr/>
                    <a:lstStyle/>
                    <a:p>
                      <a:endParaRPr lang="es-ES" sz="1600"/>
                    </a:p>
                  </a:txBody>
                  <a:tcPr/>
                </a:tc>
                <a:tc>
                  <a:txBody>
                    <a:bodyPr/>
                    <a:lstStyle/>
                    <a:p>
                      <a:endParaRPr lang="es-ES" sz="1600"/>
                    </a:p>
                  </a:txBody>
                  <a:tcPr/>
                </a:tc>
                <a:tc>
                  <a:txBody>
                    <a:bodyPr/>
                    <a:lstStyle/>
                    <a:p>
                      <a:endParaRPr lang="es-ES" sz="1600"/>
                    </a:p>
                  </a:txBody>
                  <a:tcPr/>
                </a:tc>
                <a:tc>
                  <a:txBody>
                    <a:bodyPr/>
                    <a:lstStyle/>
                    <a:p>
                      <a:endParaRPr lang="es-ES" sz="1600" dirty="0"/>
                    </a:p>
                  </a:txBody>
                  <a:tcPr/>
                </a:tc>
                <a:tc>
                  <a:txBody>
                    <a:bodyPr/>
                    <a:lstStyle/>
                    <a:p>
                      <a:r>
                        <a:rPr lang="es-ES" sz="1600" dirty="0" smtClean="0">
                          <a:solidFill>
                            <a:srgbClr val="FF0000"/>
                          </a:solidFill>
                        </a:rPr>
                        <a:t>1</a:t>
                      </a:r>
                      <a:endParaRPr lang="es-ES" sz="1600" dirty="0">
                        <a:solidFill>
                          <a:srgbClr val="FF0000"/>
                        </a:solidFill>
                      </a:endParaRPr>
                    </a:p>
                  </a:txBody>
                  <a:tcPr/>
                </a:tc>
              </a:tr>
              <a:tr h="329756">
                <a:tc>
                  <a:txBody>
                    <a:bodyPr/>
                    <a:lstStyle/>
                    <a:p>
                      <a:r>
                        <a:rPr lang="es-ES" sz="1600" dirty="0" smtClean="0"/>
                        <a:t>2</a:t>
                      </a:r>
                      <a:endParaRPr lang="es-ES" sz="1600" dirty="0"/>
                    </a:p>
                  </a:txBody>
                  <a:tcPr/>
                </a:tc>
                <a:tc>
                  <a:txBody>
                    <a:bodyPr/>
                    <a:lstStyle/>
                    <a:p>
                      <a:r>
                        <a:rPr lang="es-ES" sz="1600" dirty="0" smtClean="0"/>
                        <a:t>3</a:t>
                      </a:r>
                      <a:endParaRPr lang="es-ES" sz="1600" dirty="0"/>
                    </a:p>
                  </a:txBody>
                  <a:tcPr/>
                </a:tc>
                <a:tc>
                  <a:txBody>
                    <a:bodyPr/>
                    <a:lstStyle/>
                    <a:p>
                      <a:r>
                        <a:rPr lang="es-ES" sz="1600" dirty="0" smtClean="0"/>
                        <a:t>4</a:t>
                      </a:r>
                      <a:endParaRPr lang="es-ES" sz="1600" dirty="0"/>
                    </a:p>
                  </a:txBody>
                  <a:tcPr/>
                </a:tc>
                <a:tc>
                  <a:txBody>
                    <a:bodyPr/>
                    <a:lstStyle/>
                    <a:p>
                      <a:r>
                        <a:rPr lang="es-ES" sz="1600" dirty="0" smtClean="0"/>
                        <a:t>5</a:t>
                      </a:r>
                      <a:endParaRPr lang="es-ES" sz="1600" dirty="0"/>
                    </a:p>
                  </a:txBody>
                  <a:tcPr/>
                </a:tc>
                <a:tc>
                  <a:txBody>
                    <a:bodyPr/>
                    <a:lstStyle/>
                    <a:p>
                      <a:r>
                        <a:rPr lang="es-ES" sz="1600" dirty="0" smtClean="0"/>
                        <a:t>6</a:t>
                      </a:r>
                      <a:endParaRPr lang="es-ES" sz="1600" dirty="0"/>
                    </a:p>
                  </a:txBody>
                  <a:tcPr/>
                </a:tc>
                <a:tc>
                  <a:txBody>
                    <a:bodyPr/>
                    <a:lstStyle/>
                    <a:p>
                      <a:r>
                        <a:rPr lang="es-ES" sz="1600" dirty="0" smtClean="0"/>
                        <a:t>7</a:t>
                      </a:r>
                      <a:endParaRPr lang="es-ES" sz="1600" dirty="0"/>
                    </a:p>
                  </a:txBody>
                  <a:tcPr/>
                </a:tc>
                <a:tc>
                  <a:txBody>
                    <a:bodyPr/>
                    <a:lstStyle/>
                    <a:p>
                      <a:r>
                        <a:rPr lang="es-ES" sz="1600" dirty="0" smtClean="0">
                          <a:solidFill>
                            <a:srgbClr val="FF0000"/>
                          </a:solidFill>
                        </a:rPr>
                        <a:t>8</a:t>
                      </a:r>
                      <a:endParaRPr lang="es-ES" sz="1600" dirty="0">
                        <a:solidFill>
                          <a:srgbClr val="FF0000"/>
                        </a:solidFill>
                      </a:endParaRPr>
                    </a:p>
                  </a:txBody>
                  <a:tcPr/>
                </a:tc>
              </a:tr>
              <a:tr h="329756">
                <a:tc>
                  <a:txBody>
                    <a:bodyPr/>
                    <a:lstStyle/>
                    <a:p>
                      <a:r>
                        <a:rPr lang="es-ES" sz="1600" dirty="0" smtClean="0"/>
                        <a:t>9</a:t>
                      </a:r>
                      <a:endParaRPr lang="es-ES" sz="1600" dirty="0"/>
                    </a:p>
                  </a:txBody>
                  <a:tcPr/>
                </a:tc>
                <a:tc>
                  <a:txBody>
                    <a:bodyPr/>
                    <a:lstStyle/>
                    <a:p>
                      <a:r>
                        <a:rPr lang="es-ES" sz="1600" dirty="0" smtClean="0"/>
                        <a:t>10</a:t>
                      </a:r>
                      <a:endParaRPr lang="es-ES" sz="1600" dirty="0"/>
                    </a:p>
                  </a:txBody>
                  <a:tcPr/>
                </a:tc>
                <a:tc>
                  <a:txBody>
                    <a:bodyPr/>
                    <a:lstStyle/>
                    <a:p>
                      <a:r>
                        <a:rPr lang="es-ES" sz="1600" dirty="0" smtClean="0"/>
                        <a:t>11</a:t>
                      </a:r>
                      <a:endParaRPr lang="es-ES" sz="1600" dirty="0"/>
                    </a:p>
                  </a:txBody>
                  <a:tcPr/>
                </a:tc>
                <a:tc>
                  <a:txBody>
                    <a:bodyPr/>
                    <a:lstStyle/>
                    <a:p>
                      <a:r>
                        <a:rPr lang="es-ES" sz="1600" dirty="0" smtClean="0"/>
                        <a:t>12</a:t>
                      </a:r>
                      <a:endParaRPr lang="es-ES" sz="1600" dirty="0"/>
                    </a:p>
                  </a:txBody>
                  <a:tcPr/>
                </a:tc>
                <a:tc>
                  <a:txBody>
                    <a:bodyPr/>
                    <a:lstStyle/>
                    <a:p>
                      <a:r>
                        <a:rPr lang="es-ES" sz="1600" dirty="0" smtClean="0"/>
                        <a:t>13</a:t>
                      </a:r>
                      <a:endParaRPr lang="es-ES" sz="1600" dirty="0"/>
                    </a:p>
                  </a:txBody>
                  <a:tcPr/>
                </a:tc>
                <a:tc>
                  <a:txBody>
                    <a:bodyPr/>
                    <a:lstStyle/>
                    <a:p>
                      <a:r>
                        <a:rPr lang="es-ES" sz="1600" dirty="0" smtClean="0"/>
                        <a:t>14</a:t>
                      </a:r>
                      <a:endParaRPr lang="es-ES" sz="1600" dirty="0"/>
                    </a:p>
                  </a:txBody>
                  <a:tcPr/>
                </a:tc>
                <a:tc>
                  <a:txBody>
                    <a:bodyPr/>
                    <a:lstStyle/>
                    <a:p>
                      <a:r>
                        <a:rPr lang="es-ES" sz="1600" dirty="0" smtClean="0">
                          <a:solidFill>
                            <a:srgbClr val="FF0000"/>
                          </a:solidFill>
                        </a:rPr>
                        <a:t>15</a:t>
                      </a:r>
                      <a:endParaRPr lang="es-ES" sz="1600" dirty="0">
                        <a:solidFill>
                          <a:srgbClr val="FF0000"/>
                        </a:solidFill>
                      </a:endParaRPr>
                    </a:p>
                  </a:txBody>
                  <a:tcPr/>
                </a:tc>
              </a:tr>
              <a:tr h="329756">
                <a:tc>
                  <a:txBody>
                    <a:bodyPr/>
                    <a:lstStyle/>
                    <a:p>
                      <a:r>
                        <a:rPr lang="es-ES" sz="1600" dirty="0" smtClean="0">
                          <a:solidFill>
                            <a:schemeClr val="accent2">
                              <a:lumMod val="50000"/>
                            </a:schemeClr>
                          </a:solidFill>
                        </a:rPr>
                        <a:t>16</a:t>
                      </a:r>
                      <a:endParaRPr lang="es-ES" sz="1600" dirty="0">
                        <a:solidFill>
                          <a:schemeClr val="accent2">
                            <a:lumMod val="50000"/>
                          </a:schemeClr>
                        </a:solidFill>
                      </a:endParaRPr>
                    </a:p>
                  </a:txBody>
                  <a:tcPr>
                    <a:solidFill>
                      <a:schemeClr val="accent2">
                        <a:lumMod val="60000"/>
                        <a:lumOff val="40000"/>
                      </a:schemeClr>
                    </a:solidFill>
                  </a:tcPr>
                </a:tc>
                <a:tc>
                  <a:txBody>
                    <a:bodyPr/>
                    <a:lstStyle/>
                    <a:p>
                      <a:r>
                        <a:rPr lang="es-ES" sz="1600" dirty="0" smtClean="0"/>
                        <a:t>17</a:t>
                      </a:r>
                      <a:endParaRPr lang="es-ES" sz="1600" dirty="0"/>
                    </a:p>
                  </a:txBody>
                  <a:tcPr/>
                </a:tc>
                <a:tc>
                  <a:txBody>
                    <a:bodyPr/>
                    <a:lstStyle/>
                    <a:p>
                      <a:r>
                        <a:rPr lang="es-ES" sz="1600" dirty="0" smtClean="0"/>
                        <a:t>18</a:t>
                      </a:r>
                      <a:endParaRPr lang="es-ES" sz="1600" dirty="0"/>
                    </a:p>
                  </a:txBody>
                  <a:tcPr/>
                </a:tc>
                <a:tc>
                  <a:txBody>
                    <a:bodyPr/>
                    <a:lstStyle/>
                    <a:p>
                      <a:r>
                        <a:rPr lang="es-ES" sz="1600" dirty="0" smtClean="0"/>
                        <a:t>19</a:t>
                      </a:r>
                      <a:endParaRPr lang="es-ES" sz="1600" dirty="0"/>
                    </a:p>
                  </a:txBody>
                  <a:tcPr/>
                </a:tc>
                <a:tc>
                  <a:txBody>
                    <a:bodyPr/>
                    <a:lstStyle/>
                    <a:p>
                      <a:r>
                        <a:rPr lang="es-ES" sz="1600" dirty="0" smtClean="0"/>
                        <a:t>20</a:t>
                      </a:r>
                      <a:endParaRPr lang="es-ES" sz="1600" dirty="0"/>
                    </a:p>
                  </a:txBody>
                  <a:tcPr/>
                </a:tc>
                <a:tc>
                  <a:txBody>
                    <a:bodyPr/>
                    <a:lstStyle/>
                    <a:p>
                      <a:r>
                        <a:rPr lang="es-ES" sz="1600" dirty="0" smtClean="0"/>
                        <a:t>21</a:t>
                      </a:r>
                      <a:endParaRPr lang="es-ES" sz="1600" dirty="0"/>
                    </a:p>
                  </a:txBody>
                  <a:tcPr/>
                </a:tc>
                <a:tc>
                  <a:txBody>
                    <a:bodyPr/>
                    <a:lstStyle/>
                    <a:p>
                      <a:r>
                        <a:rPr lang="es-ES" sz="1600" dirty="0" smtClean="0">
                          <a:solidFill>
                            <a:srgbClr val="FF0000"/>
                          </a:solidFill>
                        </a:rPr>
                        <a:t>22</a:t>
                      </a:r>
                      <a:endParaRPr lang="es-ES" sz="1600" dirty="0">
                        <a:solidFill>
                          <a:srgbClr val="FF0000"/>
                        </a:solidFill>
                      </a:endParaRPr>
                    </a:p>
                  </a:txBody>
                  <a:tcPr/>
                </a:tc>
              </a:tr>
              <a:tr h="329756">
                <a:tc>
                  <a:txBody>
                    <a:bodyPr/>
                    <a:lstStyle/>
                    <a:p>
                      <a:r>
                        <a:rPr lang="es-ES" sz="1600" dirty="0" smtClean="0"/>
                        <a:t>23</a:t>
                      </a:r>
                      <a:endParaRPr lang="es-ES" sz="1600" dirty="0"/>
                    </a:p>
                  </a:txBody>
                  <a:tcPr/>
                </a:tc>
                <a:tc>
                  <a:txBody>
                    <a:bodyPr/>
                    <a:lstStyle/>
                    <a:p>
                      <a:r>
                        <a:rPr lang="es-ES" sz="1600" dirty="0" smtClean="0"/>
                        <a:t>24</a:t>
                      </a:r>
                      <a:endParaRPr lang="es-ES" sz="1600" dirty="0"/>
                    </a:p>
                  </a:txBody>
                  <a:tcPr/>
                </a:tc>
                <a:tc>
                  <a:txBody>
                    <a:bodyPr/>
                    <a:lstStyle/>
                    <a:p>
                      <a:r>
                        <a:rPr lang="es-ES" sz="1600" dirty="0" smtClean="0"/>
                        <a:t>25</a:t>
                      </a:r>
                      <a:endParaRPr lang="es-ES" sz="1600" dirty="0"/>
                    </a:p>
                  </a:txBody>
                  <a:tcPr/>
                </a:tc>
                <a:tc>
                  <a:txBody>
                    <a:bodyPr/>
                    <a:lstStyle/>
                    <a:p>
                      <a:r>
                        <a:rPr lang="es-ES" sz="1600" dirty="0" smtClean="0"/>
                        <a:t>26</a:t>
                      </a:r>
                      <a:endParaRPr lang="es-ES" sz="1600" dirty="0"/>
                    </a:p>
                  </a:txBody>
                  <a:tcPr/>
                </a:tc>
                <a:tc>
                  <a:txBody>
                    <a:bodyPr/>
                    <a:lstStyle/>
                    <a:p>
                      <a:r>
                        <a:rPr lang="es-ES" sz="1600" dirty="0" smtClean="0"/>
                        <a:t>27</a:t>
                      </a:r>
                      <a:endParaRPr lang="es-ES" sz="1600" dirty="0"/>
                    </a:p>
                  </a:txBody>
                  <a:tcPr/>
                </a:tc>
                <a:tc>
                  <a:txBody>
                    <a:bodyPr/>
                    <a:lstStyle/>
                    <a:p>
                      <a:r>
                        <a:rPr lang="es-ES" sz="1600" dirty="0" smtClean="0"/>
                        <a:t>28</a:t>
                      </a:r>
                      <a:endParaRPr lang="es-ES" sz="1600" dirty="0"/>
                    </a:p>
                  </a:txBody>
                  <a:tcPr/>
                </a:tc>
                <a:tc>
                  <a:txBody>
                    <a:bodyPr/>
                    <a:lstStyle/>
                    <a:p>
                      <a:r>
                        <a:rPr lang="es-ES" sz="1600" dirty="0" smtClean="0">
                          <a:solidFill>
                            <a:srgbClr val="FF0000"/>
                          </a:solidFill>
                        </a:rPr>
                        <a:t>29</a:t>
                      </a:r>
                      <a:endParaRPr lang="es-ES" sz="1600" dirty="0">
                        <a:solidFill>
                          <a:srgbClr val="FF0000"/>
                        </a:solidFill>
                      </a:endParaRPr>
                    </a:p>
                  </a:txBody>
                  <a:tcPr/>
                </a:tc>
              </a:tr>
              <a:tr h="329756">
                <a:tc>
                  <a:txBody>
                    <a:bodyPr/>
                    <a:lstStyle/>
                    <a:p>
                      <a:r>
                        <a:rPr lang="es-ES" sz="1600" dirty="0" smtClean="0"/>
                        <a:t>30</a:t>
                      </a:r>
                      <a:endParaRPr lang="es-ES" sz="1600" dirty="0"/>
                    </a:p>
                  </a:txBody>
                  <a:tcPr/>
                </a:tc>
                <a:tc>
                  <a:txBody>
                    <a:bodyPr/>
                    <a:lstStyle/>
                    <a:p>
                      <a:r>
                        <a:rPr lang="es-ES" sz="1600" dirty="0" smtClean="0"/>
                        <a:t>31</a:t>
                      </a:r>
                      <a:endParaRPr lang="es-ES" sz="1600" dirty="0"/>
                    </a:p>
                  </a:txBody>
                  <a:tcPr/>
                </a:tc>
                <a:tc>
                  <a:txBody>
                    <a:bodyPr/>
                    <a:lstStyle/>
                    <a:p>
                      <a:endParaRPr lang="es-ES" sz="1600" dirty="0"/>
                    </a:p>
                  </a:txBody>
                  <a:tcPr/>
                </a:tc>
                <a:tc>
                  <a:txBody>
                    <a:bodyPr/>
                    <a:lstStyle/>
                    <a:p>
                      <a:endParaRPr lang="es-ES" sz="1600" dirty="0"/>
                    </a:p>
                  </a:txBody>
                  <a:tcPr/>
                </a:tc>
                <a:tc>
                  <a:txBody>
                    <a:bodyPr/>
                    <a:lstStyle/>
                    <a:p>
                      <a:endParaRPr lang="es-ES" sz="1600"/>
                    </a:p>
                  </a:txBody>
                  <a:tcPr/>
                </a:tc>
                <a:tc>
                  <a:txBody>
                    <a:bodyPr/>
                    <a:lstStyle/>
                    <a:p>
                      <a:endParaRPr lang="es-ES" sz="1600" dirty="0"/>
                    </a:p>
                  </a:txBody>
                  <a:tcPr/>
                </a:tc>
                <a:tc>
                  <a:txBody>
                    <a:bodyPr/>
                    <a:lstStyle/>
                    <a:p>
                      <a:endParaRPr lang="es-ES" sz="1600" dirty="0"/>
                    </a:p>
                  </a:txBody>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1749788823"/>
              </p:ext>
            </p:extLst>
          </p:nvPr>
        </p:nvGraphicFramePr>
        <p:xfrm>
          <a:off x="4572000" y="1268760"/>
          <a:ext cx="2952327" cy="2682240"/>
        </p:xfrm>
        <a:graphic>
          <a:graphicData uri="http://schemas.openxmlformats.org/drawingml/2006/table">
            <a:tbl>
              <a:tblPr firstRow="1" bandRow="1">
                <a:tableStyleId>{5C22544A-7EE6-4342-B048-85BDC9FD1C3A}</a:tableStyleId>
              </a:tblPr>
              <a:tblGrid>
                <a:gridCol w="421761"/>
                <a:gridCol w="421761"/>
                <a:gridCol w="421761"/>
                <a:gridCol w="421761"/>
                <a:gridCol w="421761"/>
                <a:gridCol w="421761"/>
                <a:gridCol w="421761"/>
              </a:tblGrid>
              <a:tr h="306034">
                <a:tc gridSpan="7">
                  <a:txBody>
                    <a:bodyPr/>
                    <a:lstStyle/>
                    <a:p>
                      <a:r>
                        <a:rPr lang="es-ES" sz="1600" dirty="0" smtClean="0"/>
                        <a:t>Octubre                       2019</a:t>
                      </a:r>
                      <a:endParaRPr lang="es-ES" sz="1600"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r>
              <a:tr h="306034">
                <a:tc>
                  <a:txBody>
                    <a:bodyPr/>
                    <a:lstStyle/>
                    <a:p>
                      <a:r>
                        <a:rPr lang="es-ES" sz="1600" dirty="0" smtClean="0"/>
                        <a:t>L</a:t>
                      </a:r>
                      <a:endParaRPr lang="es-ES" sz="1600" dirty="0"/>
                    </a:p>
                  </a:txBody>
                  <a:tcPr/>
                </a:tc>
                <a:tc>
                  <a:txBody>
                    <a:bodyPr/>
                    <a:lstStyle/>
                    <a:p>
                      <a:r>
                        <a:rPr lang="es-ES" sz="1600" dirty="0" smtClean="0"/>
                        <a:t>M</a:t>
                      </a:r>
                      <a:endParaRPr lang="es-ES" sz="1600" dirty="0"/>
                    </a:p>
                  </a:txBody>
                  <a:tcPr/>
                </a:tc>
                <a:tc>
                  <a:txBody>
                    <a:bodyPr/>
                    <a:lstStyle/>
                    <a:p>
                      <a:r>
                        <a:rPr lang="es-ES" sz="1600" dirty="0" smtClean="0"/>
                        <a:t>X</a:t>
                      </a:r>
                      <a:endParaRPr lang="es-ES" sz="1600" dirty="0"/>
                    </a:p>
                  </a:txBody>
                  <a:tcPr/>
                </a:tc>
                <a:tc>
                  <a:txBody>
                    <a:bodyPr/>
                    <a:lstStyle/>
                    <a:p>
                      <a:r>
                        <a:rPr lang="es-ES" sz="1600" dirty="0" smtClean="0"/>
                        <a:t>J</a:t>
                      </a:r>
                      <a:endParaRPr lang="es-ES" sz="1600" dirty="0"/>
                    </a:p>
                  </a:txBody>
                  <a:tcPr/>
                </a:tc>
                <a:tc>
                  <a:txBody>
                    <a:bodyPr/>
                    <a:lstStyle/>
                    <a:p>
                      <a:r>
                        <a:rPr lang="es-ES" sz="1600" dirty="0" smtClean="0"/>
                        <a:t>V</a:t>
                      </a:r>
                      <a:endParaRPr lang="es-ES" sz="1600" dirty="0"/>
                    </a:p>
                  </a:txBody>
                  <a:tcPr/>
                </a:tc>
                <a:tc>
                  <a:txBody>
                    <a:bodyPr/>
                    <a:lstStyle/>
                    <a:p>
                      <a:r>
                        <a:rPr lang="es-ES" sz="1600" dirty="0" smtClean="0"/>
                        <a:t>S</a:t>
                      </a:r>
                      <a:endParaRPr lang="es-ES" sz="1600" dirty="0"/>
                    </a:p>
                  </a:txBody>
                  <a:tcPr/>
                </a:tc>
                <a:tc>
                  <a:txBody>
                    <a:bodyPr/>
                    <a:lstStyle/>
                    <a:p>
                      <a:r>
                        <a:rPr lang="es-ES" sz="1600" dirty="0" smtClean="0"/>
                        <a:t>D</a:t>
                      </a:r>
                      <a:endParaRPr lang="es-ES" sz="1600" dirty="0"/>
                    </a:p>
                  </a:txBody>
                  <a:tcPr/>
                </a:tc>
              </a:tr>
              <a:tr h="306034">
                <a:tc>
                  <a:txBody>
                    <a:bodyPr/>
                    <a:lstStyle/>
                    <a:p>
                      <a:endParaRPr lang="es-ES" sz="1600" dirty="0"/>
                    </a:p>
                  </a:txBody>
                  <a:tcPr anchor="ctr"/>
                </a:tc>
                <a:tc>
                  <a:txBody>
                    <a:bodyPr/>
                    <a:lstStyle/>
                    <a:p>
                      <a:r>
                        <a:rPr lang="es-ES" sz="1600" dirty="0" smtClean="0"/>
                        <a:t>1</a:t>
                      </a:r>
                      <a:endParaRPr lang="es-ES" sz="1600" dirty="0"/>
                    </a:p>
                  </a:txBody>
                  <a:tcPr anchor="ctr"/>
                </a:tc>
                <a:tc>
                  <a:txBody>
                    <a:bodyPr/>
                    <a:lstStyle/>
                    <a:p>
                      <a:r>
                        <a:rPr lang="es-ES" sz="1600" dirty="0" smtClean="0"/>
                        <a:t>2</a:t>
                      </a:r>
                      <a:endParaRPr lang="es-ES" sz="1600" dirty="0"/>
                    </a:p>
                  </a:txBody>
                  <a:tcPr anchor="ctr"/>
                </a:tc>
                <a:tc>
                  <a:txBody>
                    <a:bodyPr/>
                    <a:lstStyle/>
                    <a:p>
                      <a:r>
                        <a:rPr lang="es-ES" sz="1600" dirty="0" smtClean="0"/>
                        <a:t>3</a:t>
                      </a:r>
                      <a:endParaRPr lang="es-ES" sz="1600" dirty="0"/>
                    </a:p>
                  </a:txBody>
                  <a:tcPr anchor="ctr"/>
                </a:tc>
                <a:tc>
                  <a:txBody>
                    <a:bodyPr/>
                    <a:lstStyle/>
                    <a:p>
                      <a:r>
                        <a:rPr lang="es-ES" sz="1600" dirty="0" smtClean="0"/>
                        <a:t>4</a:t>
                      </a:r>
                      <a:endParaRPr lang="es-ES" sz="1600" dirty="0"/>
                    </a:p>
                  </a:txBody>
                  <a:tcPr anchor="ctr"/>
                </a:tc>
                <a:tc>
                  <a:txBody>
                    <a:bodyPr/>
                    <a:lstStyle/>
                    <a:p>
                      <a:r>
                        <a:rPr lang="es-ES" sz="1600" dirty="0" smtClean="0"/>
                        <a:t>5</a:t>
                      </a:r>
                      <a:endParaRPr lang="es-ES" sz="1600" dirty="0"/>
                    </a:p>
                  </a:txBody>
                  <a:tcPr anchor="ctr"/>
                </a:tc>
                <a:tc>
                  <a:txBody>
                    <a:bodyPr/>
                    <a:lstStyle/>
                    <a:p>
                      <a:r>
                        <a:rPr lang="es-ES" sz="1600" dirty="0" smtClean="0">
                          <a:solidFill>
                            <a:srgbClr val="FF0000"/>
                          </a:solidFill>
                        </a:rPr>
                        <a:t>6</a:t>
                      </a:r>
                      <a:endParaRPr lang="es-ES" sz="1600" dirty="0">
                        <a:solidFill>
                          <a:srgbClr val="FF0000"/>
                        </a:solidFill>
                      </a:endParaRPr>
                    </a:p>
                  </a:txBody>
                  <a:tcPr anchor="ctr"/>
                </a:tc>
              </a:tr>
              <a:tr h="306034">
                <a:tc>
                  <a:txBody>
                    <a:bodyPr/>
                    <a:lstStyle/>
                    <a:p>
                      <a:r>
                        <a:rPr lang="es-ES" sz="1600" dirty="0" smtClean="0"/>
                        <a:t>7</a:t>
                      </a:r>
                      <a:endParaRPr lang="es-ES" sz="1600" dirty="0"/>
                    </a:p>
                  </a:txBody>
                  <a:tcPr anchor="ctr"/>
                </a:tc>
                <a:tc>
                  <a:txBody>
                    <a:bodyPr/>
                    <a:lstStyle/>
                    <a:p>
                      <a:r>
                        <a:rPr lang="es-ES" sz="1600" dirty="0" smtClean="0"/>
                        <a:t>8</a:t>
                      </a:r>
                      <a:endParaRPr lang="es-ES" sz="1600" dirty="0"/>
                    </a:p>
                  </a:txBody>
                  <a:tcPr anchor="ctr"/>
                </a:tc>
                <a:tc>
                  <a:txBody>
                    <a:bodyPr/>
                    <a:lstStyle/>
                    <a:p>
                      <a:r>
                        <a:rPr lang="es-ES" sz="1600" dirty="0" smtClean="0"/>
                        <a:t>9</a:t>
                      </a:r>
                      <a:endParaRPr lang="es-ES" sz="1600" dirty="0"/>
                    </a:p>
                  </a:txBody>
                  <a:tcPr anchor="ctr"/>
                </a:tc>
                <a:tc>
                  <a:txBody>
                    <a:bodyPr/>
                    <a:lstStyle/>
                    <a:p>
                      <a:r>
                        <a:rPr lang="es-ES" sz="1600" dirty="0" smtClean="0"/>
                        <a:t>10</a:t>
                      </a:r>
                      <a:endParaRPr lang="es-ES" sz="1600" dirty="0"/>
                    </a:p>
                  </a:txBody>
                  <a:tcPr anchor="ctr"/>
                </a:tc>
                <a:tc>
                  <a:txBody>
                    <a:bodyPr/>
                    <a:lstStyle/>
                    <a:p>
                      <a:r>
                        <a:rPr lang="es-ES" sz="1600" dirty="0" smtClean="0"/>
                        <a:t>11</a:t>
                      </a:r>
                      <a:endParaRPr lang="es-ES" sz="1600" dirty="0"/>
                    </a:p>
                  </a:txBody>
                  <a:tcPr anchor="ctr"/>
                </a:tc>
                <a:tc>
                  <a:txBody>
                    <a:bodyPr/>
                    <a:lstStyle/>
                    <a:p>
                      <a:r>
                        <a:rPr lang="es-ES" sz="1600" dirty="0" smtClean="0"/>
                        <a:t>12</a:t>
                      </a:r>
                      <a:endParaRPr lang="es-ES" sz="1600" dirty="0"/>
                    </a:p>
                  </a:txBody>
                  <a:tcPr anchor="ctr"/>
                </a:tc>
                <a:tc>
                  <a:txBody>
                    <a:bodyPr/>
                    <a:lstStyle/>
                    <a:p>
                      <a:r>
                        <a:rPr lang="es-ES" sz="1600" dirty="0" smtClean="0">
                          <a:solidFill>
                            <a:srgbClr val="FF0000"/>
                          </a:solidFill>
                        </a:rPr>
                        <a:t>13</a:t>
                      </a:r>
                      <a:endParaRPr lang="es-ES" sz="1600" dirty="0">
                        <a:solidFill>
                          <a:srgbClr val="FF0000"/>
                        </a:solidFill>
                      </a:endParaRPr>
                    </a:p>
                  </a:txBody>
                  <a:tcPr anchor="ctr"/>
                </a:tc>
              </a:tr>
              <a:tr h="306034">
                <a:tc>
                  <a:txBody>
                    <a:bodyPr/>
                    <a:lstStyle/>
                    <a:p>
                      <a:r>
                        <a:rPr lang="es-ES" sz="1600" dirty="0" smtClean="0"/>
                        <a:t>14</a:t>
                      </a:r>
                      <a:endParaRPr lang="es-ES" sz="1600" dirty="0"/>
                    </a:p>
                  </a:txBody>
                  <a:tcPr anchor="ctr"/>
                </a:tc>
                <a:tc>
                  <a:txBody>
                    <a:bodyPr/>
                    <a:lstStyle/>
                    <a:p>
                      <a:r>
                        <a:rPr lang="es-ES" sz="1600" dirty="0" smtClean="0">
                          <a:solidFill>
                            <a:schemeClr val="accent2">
                              <a:lumMod val="50000"/>
                            </a:schemeClr>
                          </a:solidFill>
                        </a:rPr>
                        <a:t>15</a:t>
                      </a:r>
                      <a:endParaRPr lang="es-ES" sz="1600" dirty="0">
                        <a:solidFill>
                          <a:schemeClr val="accent2">
                            <a:lumMod val="50000"/>
                          </a:schemeClr>
                        </a:solidFill>
                      </a:endParaRPr>
                    </a:p>
                  </a:txBody>
                  <a:tcPr anchor="ctr">
                    <a:solidFill>
                      <a:schemeClr val="accent2">
                        <a:lumMod val="60000"/>
                        <a:lumOff val="40000"/>
                      </a:schemeClr>
                    </a:solidFill>
                  </a:tcPr>
                </a:tc>
                <a:tc>
                  <a:txBody>
                    <a:bodyPr/>
                    <a:lstStyle/>
                    <a:p>
                      <a:r>
                        <a:rPr lang="es-ES" sz="1600" dirty="0" smtClean="0"/>
                        <a:t>16</a:t>
                      </a:r>
                      <a:endParaRPr lang="es-ES" sz="1600" dirty="0"/>
                    </a:p>
                  </a:txBody>
                  <a:tcPr anchor="ctr"/>
                </a:tc>
                <a:tc>
                  <a:txBody>
                    <a:bodyPr/>
                    <a:lstStyle/>
                    <a:p>
                      <a:r>
                        <a:rPr lang="es-ES" sz="1600" dirty="0" smtClean="0"/>
                        <a:t>17</a:t>
                      </a:r>
                      <a:endParaRPr lang="es-ES" sz="1600" dirty="0"/>
                    </a:p>
                  </a:txBody>
                  <a:tcPr anchor="ctr"/>
                </a:tc>
                <a:tc>
                  <a:txBody>
                    <a:bodyPr/>
                    <a:lstStyle/>
                    <a:p>
                      <a:r>
                        <a:rPr lang="es-ES" sz="1600" dirty="0" smtClean="0"/>
                        <a:t>18</a:t>
                      </a:r>
                      <a:endParaRPr lang="es-ES" sz="1600" dirty="0"/>
                    </a:p>
                  </a:txBody>
                  <a:tcPr anchor="ctr"/>
                </a:tc>
                <a:tc>
                  <a:txBody>
                    <a:bodyPr/>
                    <a:lstStyle/>
                    <a:p>
                      <a:r>
                        <a:rPr lang="es-ES" sz="1600" dirty="0" smtClean="0"/>
                        <a:t>19</a:t>
                      </a:r>
                      <a:endParaRPr lang="es-ES" sz="1600" dirty="0"/>
                    </a:p>
                  </a:txBody>
                  <a:tcPr anchor="ctr"/>
                </a:tc>
                <a:tc>
                  <a:txBody>
                    <a:bodyPr/>
                    <a:lstStyle/>
                    <a:p>
                      <a:r>
                        <a:rPr lang="es-ES" sz="1600" dirty="0" smtClean="0">
                          <a:solidFill>
                            <a:srgbClr val="FF0000"/>
                          </a:solidFill>
                        </a:rPr>
                        <a:t>20</a:t>
                      </a:r>
                      <a:endParaRPr lang="es-ES" sz="1600" dirty="0">
                        <a:solidFill>
                          <a:srgbClr val="FF0000"/>
                        </a:solidFill>
                      </a:endParaRPr>
                    </a:p>
                  </a:txBody>
                  <a:tcPr anchor="ctr"/>
                </a:tc>
              </a:tr>
              <a:tr h="306034">
                <a:tc>
                  <a:txBody>
                    <a:bodyPr/>
                    <a:lstStyle/>
                    <a:p>
                      <a:r>
                        <a:rPr lang="es-ES" sz="1600" dirty="0" smtClean="0"/>
                        <a:t>21</a:t>
                      </a:r>
                      <a:endParaRPr lang="es-ES" sz="1600" dirty="0"/>
                    </a:p>
                  </a:txBody>
                  <a:tcPr anchor="ctr"/>
                </a:tc>
                <a:tc>
                  <a:txBody>
                    <a:bodyPr/>
                    <a:lstStyle/>
                    <a:p>
                      <a:r>
                        <a:rPr lang="es-ES" sz="1600" dirty="0" smtClean="0"/>
                        <a:t>22</a:t>
                      </a:r>
                      <a:endParaRPr lang="es-ES" sz="1600" dirty="0"/>
                    </a:p>
                  </a:txBody>
                  <a:tcPr anchor="ctr"/>
                </a:tc>
                <a:tc>
                  <a:txBody>
                    <a:bodyPr/>
                    <a:lstStyle/>
                    <a:p>
                      <a:r>
                        <a:rPr lang="es-ES" sz="1600" dirty="0" smtClean="0"/>
                        <a:t>23</a:t>
                      </a:r>
                      <a:endParaRPr lang="es-ES" sz="1600" dirty="0"/>
                    </a:p>
                  </a:txBody>
                  <a:tcPr anchor="ctr"/>
                </a:tc>
                <a:tc>
                  <a:txBody>
                    <a:bodyPr/>
                    <a:lstStyle/>
                    <a:p>
                      <a:r>
                        <a:rPr lang="es-ES" sz="1600" dirty="0" smtClean="0"/>
                        <a:t>24</a:t>
                      </a:r>
                      <a:endParaRPr lang="es-ES" sz="1600" dirty="0"/>
                    </a:p>
                  </a:txBody>
                  <a:tcPr anchor="ctr"/>
                </a:tc>
                <a:tc>
                  <a:txBody>
                    <a:bodyPr/>
                    <a:lstStyle/>
                    <a:p>
                      <a:r>
                        <a:rPr lang="es-ES" sz="1600" dirty="0" smtClean="0"/>
                        <a:t>25</a:t>
                      </a:r>
                      <a:endParaRPr lang="es-ES" sz="1600" dirty="0"/>
                    </a:p>
                  </a:txBody>
                  <a:tcPr anchor="ctr"/>
                </a:tc>
                <a:tc>
                  <a:txBody>
                    <a:bodyPr/>
                    <a:lstStyle/>
                    <a:p>
                      <a:r>
                        <a:rPr lang="es-ES" sz="1600" dirty="0" smtClean="0"/>
                        <a:t>26</a:t>
                      </a:r>
                      <a:endParaRPr lang="es-ES" sz="1600" dirty="0"/>
                    </a:p>
                  </a:txBody>
                  <a:tcPr anchor="ctr"/>
                </a:tc>
                <a:tc>
                  <a:txBody>
                    <a:bodyPr/>
                    <a:lstStyle/>
                    <a:p>
                      <a:r>
                        <a:rPr lang="es-ES" sz="1600" dirty="0" smtClean="0">
                          <a:solidFill>
                            <a:srgbClr val="FF0000"/>
                          </a:solidFill>
                        </a:rPr>
                        <a:t>27</a:t>
                      </a:r>
                      <a:endParaRPr lang="es-ES" sz="1600" dirty="0">
                        <a:solidFill>
                          <a:srgbClr val="FF0000"/>
                        </a:solidFill>
                      </a:endParaRPr>
                    </a:p>
                  </a:txBody>
                  <a:tcPr anchor="ctr"/>
                </a:tc>
              </a:tr>
              <a:tr h="306034">
                <a:tc>
                  <a:txBody>
                    <a:bodyPr/>
                    <a:lstStyle/>
                    <a:p>
                      <a:r>
                        <a:rPr lang="es-ES" sz="1600" dirty="0" smtClean="0"/>
                        <a:t>28</a:t>
                      </a:r>
                      <a:endParaRPr lang="es-ES" sz="1600" dirty="0"/>
                    </a:p>
                  </a:txBody>
                  <a:tcPr anchor="ctr"/>
                </a:tc>
                <a:tc>
                  <a:txBody>
                    <a:bodyPr/>
                    <a:lstStyle/>
                    <a:p>
                      <a:r>
                        <a:rPr lang="es-ES" sz="1600" dirty="0" smtClean="0"/>
                        <a:t>29</a:t>
                      </a:r>
                      <a:endParaRPr lang="es-ES" sz="1600" dirty="0"/>
                    </a:p>
                  </a:txBody>
                  <a:tcPr anchor="ctr"/>
                </a:tc>
                <a:tc>
                  <a:txBody>
                    <a:bodyPr/>
                    <a:lstStyle/>
                    <a:p>
                      <a:r>
                        <a:rPr lang="es-ES" sz="1600" dirty="0" smtClean="0"/>
                        <a:t>30</a:t>
                      </a:r>
                      <a:endParaRPr lang="es-ES" sz="1600" dirty="0"/>
                    </a:p>
                  </a:txBody>
                  <a:tcPr anchor="ctr"/>
                </a:tc>
                <a:tc>
                  <a:txBody>
                    <a:bodyPr/>
                    <a:lstStyle/>
                    <a:p>
                      <a:r>
                        <a:rPr lang="es-ES" sz="1600" dirty="0" smtClean="0"/>
                        <a:t>31</a:t>
                      </a:r>
                      <a:endParaRPr lang="es-ES" sz="1600" dirty="0"/>
                    </a:p>
                  </a:txBody>
                  <a:tcPr anchor="ctr"/>
                </a:tc>
                <a:tc>
                  <a:txBody>
                    <a:bodyPr/>
                    <a:lstStyle/>
                    <a:p>
                      <a:endParaRPr lang="es-ES" sz="1600" dirty="0"/>
                    </a:p>
                  </a:txBody>
                  <a:tcPr anchor="ctr"/>
                </a:tc>
                <a:tc>
                  <a:txBody>
                    <a:bodyPr/>
                    <a:lstStyle/>
                    <a:p>
                      <a:endParaRPr lang="es-ES" sz="1600" dirty="0"/>
                    </a:p>
                  </a:txBody>
                  <a:tcPr anchor="ctr"/>
                </a:tc>
                <a:tc>
                  <a:txBody>
                    <a:bodyPr/>
                    <a:lstStyle/>
                    <a:p>
                      <a:endParaRPr lang="es-ES" sz="1600" dirty="0"/>
                    </a:p>
                  </a:txBody>
                  <a:tcPr anchor="ctr"/>
                </a:tc>
              </a:tr>
              <a:tr h="306034">
                <a:tc>
                  <a:txBody>
                    <a:bodyPr/>
                    <a:lstStyle/>
                    <a:p>
                      <a:endParaRPr lang="es-ES" sz="1600" dirty="0"/>
                    </a:p>
                  </a:txBody>
                  <a:tcPr/>
                </a:tc>
                <a:tc>
                  <a:txBody>
                    <a:bodyPr/>
                    <a:lstStyle/>
                    <a:p>
                      <a:endParaRPr lang="es-ES" sz="1600" dirty="0"/>
                    </a:p>
                  </a:txBody>
                  <a:tcPr/>
                </a:tc>
                <a:tc>
                  <a:txBody>
                    <a:bodyPr/>
                    <a:lstStyle/>
                    <a:p>
                      <a:endParaRPr lang="es-ES" sz="1600" dirty="0"/>
                    </a:p>
                  </a:txBody>
                  <a:tcPr/>
                </a:tc>
                <a:tc>
                  <a:txBody>
                    <a:bodyPr/>
                    <a:lstStyle/>
                    <a:p>
                      <a:endParaRPr lang="es-ES" sz="1600" dirty="0"/>
                    </a:p>
                  </a:txBody>
                  <a:tcPr/>
                </a:tc>
                <a:tc>
                  <a:txBody>
                    <a:bodyPr/>
                    <a:lstStyle/>
                    <a:p>
                      <a:endParaRPr lang="es-ES" sz="1600" dirty="0"/>
                    </a:p>
                  </a:txBody>
                  <a:tcPr/>
                </a:tc>
                <a:tc>
                  <a:txBody>
                    <a:bodyPr/>
                    <a:lstStyle/>
                    <a:p>
                      <a:endParaRPr lang="es-ES" sz="1600" dirty="0"/>
                    </a:p>
                  </a:txBody>
                  <a:tcPr/>
                </a:tc>
                <a:tc>
                  <a:txBody>
                    <a:bodyPr/>
                    <a:lstStyle/>
                    <a:p>
                      <a:endParaRPr lang="es-ES" sz="1600" dirty="0"/>
                    </a:p>
                  </a:txBody>
                  <a:tcPr/>
                </a:tc>
              </a:tr>
            </a:tbl>
          </a:graphicData>
        </a:graphic>
      </p:graphicFrame>
      <p:sp>
        <p:nvSpPr>
          <p:cNvPr id="7" name="Flecha derecha 6"/>
          <p:cNvSpPr/>
          <p:nvPr/>
        </p:nvSpPr>
        <p:spPr>
          <a:xfrm>
            <a:off x="2843808" y="4365104"/>
            <a:ext cx="158417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19859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13" end="13"/>
                                            </p:txEl>
                                          </p:spTgt>
                                        </p:tgtEl>
                                        <p:attrNameLst>
                                          <p:attrName>style.visibility</p:attrName>
                                        </p:attrNameLst>
                                      </p:cBhvr>
                                      <p:to>
                                        <p:strVal val="visible"/>
                                      </p:to>
                                    </p:set>
                                    <p:animEffect transition="in" filter="fade">
                                      <p:cBhvr>
                                        <p:cTn id="7" dur="1000"/>
                                        <p:tgtEl>
                                          <p:spTgt spid="5">
                                            <p:txEl>
                                              <p:pRg st="13" end="13"/>
                                            </p:txEl>
                                          </p:spTgt>
                                        </p:tgtEl>
                                      </p:cBhvr>
                                    </p:animEffect>
                                    <p:anim calcmode="lin" valueType="num">
                                      <p:cBhvr>
                                        <p:cTn id="8"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smtClean="0"/>
              <a:t>"</a:t>
            </a:r>
            <a:r>
              <a:rPr lang="en-GB" sz="2200" b="1" dirty="0" err="1" smtClean="0"/>
              <a:t>SoMExNet</a:t>
            </a:r>
            <a:r>
              <a:rPr lang="en-GB" sz="2200" b="1" dirty="0" smtClean="0"/>
              <a:t> </a:t>
            </a:r>
            <a:r>
              <a:rPr lang="en-GB" sz="2200" b="1" dirty="0"/>
              <a:t>- </a:t>
            </a:r>
            <a:r>
              <a:rPr lang="it-IT" sz="2200" b="1" dirty="0"/>
              <a:t>Red para mejorar la App de </a:t>
            </a:r>
            <a:r>
              <a:rPr lang="it-IT" sz="2200" b="1" dirty="0" smtClean="0"/>
              <a:t>SoMEx"</a:t>
            </a:r>
            <a:endParaRPr lang="en-GB" sz="2200" dirty="0"/>
          </a:p>
        </p:txBody>
      </p:sp>
      <p:sp>
        <p:nvSpPr>
          <p:cNvPr id="3" name="Espace réservé du contenu 2"/>
          <p:cNvSpPr>
            <a:spLocks noGrp="1"/>
          </p:cNvSpPr>
          <p:nvPr>
            <p:ph idx="1"/>
          </p:nvPr>
        </p:nvSpPr>
        <p:spPr>
          <a:xfrm>
            <a:off x="323528" y="980728"/>
            <a:ext cx="4248472" cy="5544616"/>
          </a:xfrm>
        </p:spPr>
        <p:txBody>
          <a:bodyPr>
            <a:noAutofit/>
          </a:bodyPr>
          <a:lstStyle/>
          <a:p>
            <a:pPr marL="0" indent="0" algn="ctr">
              <a:buNone/>
            </a:pPr>
            <a:r>
              <a:rPr lang="it-IT" sz="1600" b="1" dirty="0" smtClean="0">
                <a:solidFill>
                  <a:schemeClr val="accent2">
                    <a:lumMod val="50000"/>
                  </a:schemeClr>
                </a:solidFill>
              </a:rPr>
              <a:t>VENTAJAS PARA LOS PARTICIPANTES</a:t>
            </a:r>
            <a:endParaRPr lang="it-IT" sz="1600" b="1" dirty="0">
              <a:solidFill>
                <a:schemeClr val="accent2">
                  <a:lumMod val="50000"/>
                </a:schemeClr>
              </a:solidFill>
            </a:endParaRPr>
          </a:p>
          <a:p>
            <a:pPr marL="0" indent="0" algn="ctr">
              <a:buNone/>
            </a:pPr>
            <a:r>
              <a:rPr lang="it-IT" sz="1600" dirty="0" smtClean="0"/>
              <a:t>La App de SoMExNet es innovadora</a:t>
            </a:r>
            <a:endParaRPr lang="it-IT" sz="1600" dirty="0"/>
          </a:p>
          <a:p>
            <a:pPr marL="0" indent="0" algn="just">
              <a:buNone/>
            </a:pPr>
            <a:r>
              <a:rPr lang="it-IT" sz="1600" dirty="0" smtClean="0"/>
              <a:t>Además del contenido incluido en la App de SoMEx</a:t>
            </a:r>
            <a:r>
              <a:rPr lang="it-IT" sz="1600" dirty="0"/>
              <a:t>, </a:t>
            </a:r>
            <a:r>
              <a:rPr lang="it-IT" sz="1600" dirty="0" smtClean="0"/>
              <a:t>los participantes dispondrán de una área privada con información del país de destino y sobre la experiencia de formación: agenda de trabajo, programa y material de formación, actividades, etc. </a:t>
            </a:r>
          </a:p>
          <a:p>
            <a:pPr marL="0" indent="0" algn="just">
              <a:buNone/>
            </a:pPr>
            <a:r>
              <a:rPr lang="it-IT" sz="1600" dirty="0" smtClean="0"/>
              <a:t>También dispondrán de un chat para comunicar opiniones, valoraciones, puntos de vista sobre la experiencia y dudas. </a:t>
            </a:r>
          </a:p>
          <a:p>
            <a:pPr marL="0" indent="0" algn="just">
              <a:buNone/>
            </a:pPr>
            <a:endParaRPr lang="it-IT" sz="1600" dirty="0" smtClean="0"/>
          </a:p>
          <a:p>
            <a:pPr marL="0" indent="0" algn="just">
              <a:buNone/>
            </a:pPr>
            <a:endParaRPr lang="it-IT" sz="1600" dirty="0" smtClean="0"/>
          </a:p>
          <a:p>
            <a:pPr marL="0" indent="0" algn="just">
              <a:buNone/>
            </a:pPr>
            <a:endParaRPr lang="it-IT" sz="1600" dirty="0" smtClean="0"/>
          </a:p>
          <a:p>
            <a:pPr marL="0" indent="0" algn="just">
              <a:buNone/>
            </a:pPr>
            <a:endParaRPr lang="it-IT" sz="1600" dirty="0" smtClean="0"/>
          </a:p>
          <a:p>
            <a:pPr marL="0" indent="0" algn="ctr">
              <a:buNone/>
            </a:pPr>
            <a:r>
              <a:rPr lang="it-IT" sz="1600" dirty="0" smtClean="0"/>
              <a:t>App interactiva para fortalecer la perspectiva social de toda acción de movilidad </a:t>
            </a:r>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2276872"/>
            <a:ext cx="3270547" cy="2541682"/>
          </a:xfrm>
          <a:prstGeom prst="rect">
            <a:avLst/>
          </a:prstGeom>
          <a:effectLst>
            <a:outerShdw blurRad="50800" dist="38100" dir="2700000" algn="tl" rotWithShape="0">
              <a:prstClr val="black">
                <a:alpha val="40000"/>
              </a:prstClr>
            </a:outerShdw>
          </a:effectLst>
        </p:spPr>
      </p:pic>
      <p:sp>
        <p:nvSpPr>
          <p:cNvPr id="4" name="Flecha derecha 3"/>
          <p:cNvSpPr/>
          <p:nvPr/>
        </p:nvSpPr>
        <p:spPr>
          <a:xfrm rot="5400000">
            <a:off x="1835695" y="4755798"/>
            <a:ext cx="1224136" cy="298733"/>
          </a:xfrm>
          <a:prstGeom prst="rightArrow">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9418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smtClean="0"/>
              <a:t>"</a:t>
            </a:r>
            <a:r>
              <a:rPr lang="en-GB" sz="2200" b="1" dirty="0" err="1" smtClean="0"/>
              <a:t>SoMExNet</a:t>
            </a:r>
            <a:r>
              <a:rPr lang="en-GB" sz="2200" b="1" dirty="0" smtClean="0"/>
              <a:t> </a:t>
            </a:r>
            <a:r>
              <a:rPr lang="en-GB" sz="2200" b="1" dirty="0"/>
              <a:t>- </a:t>
            </a:r>
            <a:r>
              <a:rPr lang="it-IT" sz="2200" b="1" dirty="0"/>
              <a:t>Red para mejorar la App de </a:t>
            </a:r>
            <a:r>
              <a:rPr lang="it-IT" sz="2200" b="1" dirty="0" smtClean="0"/>
              <a:t>SoMEx"</a:t>
            </a:r>
            <a:endParaRPr lang="en-GB" sz="2200" dirty="0"/>
          </a:p>
        </p:txBody>
      </p:sp>
      <p:sp>
        <p:nvSpPr>
          <p:cNvPr id="3" name="Espace réservé du contenu 2"/>
          <p:cNvSpPr>
            <a:spLocks noGrp="1"/>
          </p:cNvSpPr>
          <p:nvPr>
            <p:ph idx="1"/>
          </p:nvPr>
        </p:nvSpPr>
        <p:spPr>
          <a:xfrm>
            <a:off x="323528" y="1124744"/>
            <a:ext cx="4248472" cy="5616624"/>
          </a:xfrm>
        </p:spPr>
        <p:txBody>
          <a:bodyPr>
            <a:noAutofit/>
          </a:bodyPr>
          <a:lstStyle/>
          <a:p>
            <a:pPr marL="0" indent="0" algn="ctr">
              <a:buNone/>
            </a:pPr>
            <a:r>
              <a:rPr lang="it-IT" sz="1600" b="1" dirty="0" smtClean="0">
                <a:solidFill>
                  <a:schemeClr val="accent2">
                    <a:lumMod val="50000"/>
                  </a:schemeClr>
                </a:solidFill>
              </a:rPr>
              <a:t>VENTAJAS PARA EL PERSONAL INVOLUCRADO EN MOVILIDADES</a:t>
            </a:r>
            <a:endParaRPr lang="it-IT" sz="1600" b="1" dirty="0">
              <a:solidFill>
                <a:schemeClr val="accent2">
                  <a:lumMod val="50000"/>
                </a:schemeClr>
              </a:solidFill>
            </a:endParaRPr>
          </a:p>
          <a:p>
            <a:pPr marL="0" indent="0" algn="just">
              <a:buNone/>
            </a:pPr>
            <a:endParaRPr lang="it-IT" sz="1600" dirty="0" smtClean="0"/>
          </a:p>
          <a:p>
            <a:pPr marL="0" indent="0" algn="just">
              <a:buNone/>
            </a:pPr>
            <a:r>
              <a:rPr lang="it-IT" sz="1600" dirty="0" smtClean="0"/>
              <a:t>Con la App de SoMExNet el personal se puede comunicar directa e inmediatamente con los participantes</a:t>
            </a:r>
          </a:p>
          <a:p>
            <a:pPr marL="0" indent="0" algn="just">
              <a:buNone/>
            </a:pPr>
            <a:endParaRPr lang="it-IT" sz="1600" dirty="0" smtClean="0"/>
          </a:p>
          <a:p>
            <a:pPr marL="0" indent="0" algn="just">
              <a:buNone/>
            </a:pPr>
            <a:r>
              <a:rPr lang="it-IT" sz="1600" dirty="0" smtClean="0"/>
              <a:t>Por el sistema de registro se puede acceder a la información de cada participante y enviarle el calendario de actividades, las metodologías y los contenidos formativos</a:t>
            </a:r>
          </a:p>
          <a:p>
            <a:pPr marL="0" indent="0" algn="just">
              <a:buNone/>
            </a:pPr>
            <a:endParaRPr lang="it-IT" sz="1600" dirty="0"/>
          </a:p>
          <a:p>
            <a:pPr marL="0" indent="0" algn="just">
              <a:buNone/>
            </a:pPr>
            <a:endParaRPr lang="it-IT" sz="1600" dirty="0" smtClean="0"/>
          </a:p>
          <a:p>
            <a:pPr marL="0" indent="0" algn="just">
              <a:buNone/>
            </a:pPr>
            <a:endParaRPr lang="it-IT" sz="1600" dirty="0" smtClean="0"/>
          </a:p>
          <a:p>
            <a:pPr marL="0" indent="0" algn="ctr">
              <a:buNone/>
            </a:pPr>
            <a:endParaRPr lang="it-IT" sz="1400" dirty="0" smtClean="0"/>
          </a:p>
          <a:p>
            <a:pPr marL="0" indent="0" algn="ctr">
              <a:buNone/>
            </a:pPr>
            <a:r>
              <a:rPr lang="it-IT" sz="1600" dirty="0" smtClean="0"/>
              <a:t>Comunicación más sencilla y eficaz</a:t>
            </a:r>
          </a:p>
        </p:txBody>
      </p:sp>
      <p:pic>
        <p:nvPicPr>
          <p:cNvPr id="5" name="Immagine 4" descr="smartphone-app-350x27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916832"/>
            <a:ext cx="3270547" cy="2541682"/>
          </a:xfrm>
          <a:prstGeom prst="rect">
            <a:avLst/>
          </a:prstGeom>
          <a:effectLst>
            <a:outerShdw blurRad="50800" dist="38100" dir="2700000" algn="tl" rotWithShape="0">
              <a:prstClr val="black">
                <a:alpha val="40000"/>
              </a:prstClr>
            </a:outerShdw>
          </a:effectLst>
        </p:spPr>
      </p:pic>
      <p:sp>
        <p:nvSpPr>
          <p:cNvPr id="6" name="Flecha derecha 5"/>
          <p:cNvSpPr/>
          <p:nvPr/>
        </p:nvSpPr>
        <p:spPr>
          <a:xfrm rot="5400000">
            <a:off x="1835695" y="4956247"/>
            <a:ext cx="1224136" cy="298733"/>
          </a:xfrm>
          <a:prstGeom prst="rightArrow">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6241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1000"/>
                                        <p:tgtEl>
                                          <p:spTgt spid="3">
                                            <p:txEl>
                                              <p:pRg st="9" end="9"/>
                                            </p:txEl>
                                          </p:spTgt>
                                        </p:tgtEl>
                                      </p:cBhvr>
                                    </p:animEffect>
                                    <p:anim calcmode="lin" valueType="num">
                                      <p:cBhvr>
                                        <p:cTn id="2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5" name="Espace réservé du contenu 2"/>
          <p:cNvSpPr>
            <a:spLocks noGrp="1"/>
          </p:cNvSpPr>
          <p:nvPr>
            <p:ph idx="1"/>
          </p:nvPr>
        </p:nvSpPr>
        <p:spPr>
          <a:xfrm>
            <a:off x="467544" y="1124744"/>
            <a:ext cx="6840760" cy="5256584"/>
          </a:xfrm>
        </p:spPr>
        <p:txBody>
          <a:bodyPr>
            <a:noAutofit/>
          </a:bodyPr>
          <a:lstStyle/>
          <a:p>
            <a:pPr marL="0" indent="0" algn="ctr">
              <a:buNone/>
            </a:pPr>
            <a:r>
              <a:rPr lang="it-IT" dirty="0" smtClean="0"/>
              <a:t>Los socios han desarrollado un </a:t>
            </a:r>
            <a:r>
              <a:rPr lang="it-IT" b="1" dirty="0" smtClean="0"/>
              <a:t>conjunto de herramientas </a:t>
            </a:r>
            <a:r>
              <a:rPr lang="it-IT" dirty="0" smtClean="0"/>
              <a:t>disponible para cualquier </a:t>
            </a:r>
            <a:r>
              <a:rPr lang="it-IT" b="1" dirty="0" smtClean="0"/>
              <a:t>organización relacionada con la industria de la construcción</a:t>
            </a:r>
            <a:r>
              <a:rPr lang="it-IT" dirty="0" smtClean="0"/>
              <a:t> interesada en utilizar la App en sus </a:t>
            </a:r>
            <a:r>
              <a:rPr lang="it-IT" b="1" dirty="0" smtClean="0"/>
              <a:t>procesos de movilidad</a:t>
            </a:r>
          </a:p>
          <a:p>
            <a:pPr marL="0" indent="0" algn="just">
              <a:buNone/>
            </a:pPr>
            <a:endParaRPr lang="it-IT" dirty="0"/>
          </a:p>
          <a:p>
            <a:pPr marL="0" indent="0" algn="just">
              <a:buNone/>
            </a:pPr>
            <a:r>
              <a:rPr lang="it-IT" dirty="0" smtClean="0"/>
              <a:t> </a:t>
            </a:r>
            <a:r>
              <a:rPr lang="it-IT" b="1" dirty="0" smtClean="0">
                <a:solidFill>
                  <a:schemeClr val="accent2">
                    <a:lumMod val="50000"/>
                  </a:schemeClr>
                </a:solidFill>
              </a:rPr>
              <a:t>Pasos</a:t>
            </a:r>
            <a:r>
              <a:rPr lang="it-IT" b="1" dirty="0" smtClean="0"/>
              <a:t>:</a:t>
            </a:r>
            <a:r>
              <a:rPr lang="it-IT" dirty="0" smtClean="0"/>
              <a:t> </a:t>
            </a:r>
            <a:endParaRPr lang="it-IT" dirty="0"/>
          </a:p>
          <a:p>
            <a:pPr algn="just"/>
            <a:r>
              <a:rPr lang="it-IT" b="1" dirty="0" smtClean="0">
                <a:solidFill>
                  <a:schemeClr val="accent2">
                    <a:lumMod val="50000"/>
                  </a:schemeClr>
                </a:solidFill>
              </a:rPr>
              <a:t>Mejorar y actualizar el contenido </a:t>
            </a:r>
            <a:r>
              <a:rPr lang="it-IT" dirty="0" smtClean="0"/>
              <a:t>de la la App Android (nuevo socio tecnológico)</a:t>
            </a:r>
            <a:endParaRPr lang="it-IT" dirty="0"/>
          </a:p>
          <a:p>
            <a:pPr algn="just"/>
            <a:r>
              <a:rPr lang="it-IT" dirty="0" smtClean="0"/>
              <a:t>Desarrollar la </a:t>
            </a:r>
            <a:r>
              <a:rPr lang="it-IT" b="1" dirty="0" smtClean="0">
                <a:solidFill>
                  <a:schemeClr val="accent2">
                    <a:lumMod val="50000"/>
                  </a:schemeClr>
                </a:solidFill>
              </a:rPr>
              <a:t>versión</a:t>
            </a:r>
            <a:r>
              <a:rPr lang="it-IT" dirty="0" smtClean="0"/>
              <a:t> para el sistema </a:t>
            </a:r>
            <a:r>
              <a:rPr lang="it-IT" b="1" dirty="0" smtClean="0">
                <a:solidFill>
                  <a:schemeClr val="accent2">
                    <a:lumMod val="50000"/>
                  </a:schemeClr>
                </a:solidFill>
              </a:rPr>
              <a:t>iOS</a:t>
            </a:r>
          </a:p>
          <a:p>
            <a:pPr algn="just"/>
            <a:r>
              <a:rPr lang="es-ES" dirty="0" smtClean="0"/>
              <a:t>Asegurar la </a:t>
            </a:r>
            <a:r>
              <a:rPr lang="es-ES" b="1" dirty="0" smtClean="0">
                <a:solidFill>
                  <a:schemeClr val="accent2">
                    <a:lumMod val="50000"/>
                  </a:schemeClr>
                </a:solidFill>
              </a:rPr>
              <a:t>amplia difusión </a:t>
            </a:r>
            <a:r>
              <a:rPr lang="es-ES" dirty="0"/>
              <a:t>de la </a:t>
            </a:r>
            <a:r>
              <a:rPr lang="es-ES" dirty="0" smtClean="0"/>
              <a:t>App </a:t>
            </a:r>
            <a:r>
              <a:rPr lang="es-ES" dirty="0"/>
              <a:t>a través de una red de usuarios </a:t>
            </a:r>
            <a:r>
              <a:rPr lang="es-ES" dirty="0" smtClean="0"/>
              <a:t>conectada </a:t>
            </a:r>
            <a:r>
              <a:rPr lang="es-ES" dirty="0"/>
              <a:t>por una carta de </a:t>
            </a:r>
            <a:r>
              <a:rPr lang="es-ES" dirty="0" smtClean="0"/>
              <a:t>adhesión </a:t>
            </a:r>
          </a:p>
          <a:p>
            <a:pPr algn="just"/>
            <a:r>
              <a:rPr lang="it-IT" dirty="0" smtClean="0"/>
              <a:t>Desarrollar diversas </a:t>
            </a:r>
            <a:r>
              <a:rPr lang="it-IT" b="1" dirty="0" smtClean="0">
                <a:solidFill>
                  <a:schemeClr val="accent2">
                    <a:lumMod val="50000"/>
                  </a:schemeClr>
                </a:solidFill>
              </a:rPr>
              <a:t>herramientas</a:t>
            </a:r>
            <a:r>
              <a:rPr lang="it-IT" dirty="0" smtClean="0"/>
              <a:t> para ayudar a los asociados a utilizar la App en sus movilidades de manera autónoma: plataforma colaborativa, kit de usuario, kit pedagógico y de apoyo en el </a:t>
            </a:r>
            <a:r>
              <a:rPr lang="it-IT" b="1" dirty="0" smtClean="0">
                <a:solidFill>
                  <a:schemeClr val="accent2">
                    <a:lumMod val="50000"/>
                  </a:schemeClr>
                </a:solidFill>
              </a:rPr>
              <a:t>proceso de formación</a:t>
            </a:r>
            <a:endParaRPr lang="it-IT" dirty="0"/>
          </a:p>
        </p:txBody>
      </p:sp>
    </p:spTree>
    <p:extLst>
      <p:ext uri="{BB962C8B-B14F-4D97-AF65-F5344CB8AC3E}">
        <p14:creationId xmlns:p14="http://schemas.microsoft.com/office/powerpoint/2010/main" val="959719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9632" y="3140968"/>
            <a:ext cx="6507757" cy="720080"/>
          </a:xfrm>
        </p:spPr>
        <p:txBody>
          <a:bodyPr/>
          <a:lstStyle/>
          <a:p>
            <a:pPr algn="l"/>
            <a:r>
              <a:rPr lang="en-GB" sz="3200" b="1" dirty="0" smtClean="0"/>
              <a:t/>
            </a:r>
            <a:br>
              <a:rPr lang="en-GB" sz="3200" b="1" dirty="0" smtClean="0"/>
            </a:br>
            <a:r>
              <a:rPr lang="en-GB" sz="3200" b="1" dirty="0"/>
              <a:t/>
            </a:r>
            <a:br>
              <a:rPr lang="en-GB" sz="3200" b="1" dirty="0"/>
            </a:br>
            <a:r>
              <a:rPr lang="en-GB" sz="3200" b="1" dirty="0" smtClean="0"/>
              <a:t/>
            </a:r>
            <a:br>
              <a:rPr lang="en-GB" sz="3200" b="1" dirty="0" smtClean="0"/>
            </a:br>
            <a:r>
              <a:rPr lang="en-GB" sz="3200" b="1" dirty="0" err="1" smtClean="0"/>
              <a:t>SoMExNet</a:t>
            </a:r>
            <a:r>
              <a:rPr lang="en-GB" sz="3200" b="1" dirty="0" smtClean="0"/>
              <a:t> </a:t>
            </a:r>
            <a:r>
              <a:rPr lang="en-GB" sz="3200" b="1" dirty="0"/>
              <a:t/>
            </a:r>
            <a:br>
              <a:rPr lang="en-GB" sz="3200" b="1" dirty="0"/>
            </a:br>
            <a:r>
              <a:rPr lang="en-GB" sz="3200" b="1" dirty="0"/>
              <a:t/>
            </a:r>
            <a:br>
              <a:rPr lang="en-GB" sz="3200" b="1" dirty="0"/>
            </a:br>
            <a:r>
              <a:rPr lang="es-ES" sz="2800" b="1" dirty="0" smtClean="0"/>
              <a:t>La Aplicación</a:t>
            </a:r>
            <a:r>
              <a:rPr lang="en-GB" sz="2800" b="1" dirty="0" smtClean="0"/>
              <a:t> Android (App)</a:t>
            </a:r>
            <a:r>
              <a:rPr lang="fr-BE" sz="2800" dirty="0"/>
              <a:t>	</a:t>
            </a: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a:ln>
                  <a:noFill/>
                </a:ln>
                <a:solidFill>
                  <a:schemeClr val="tx1"/>
                </a:solidFill>
                <a:effectLst/>
                <a:latin typeface="Arial" pitchFamily="34" charset="0"/>
                <a:cs typeface="Arial" pitchFamily="34" charset="0"/>
              </a:rPr>
              <a:t> </a:t>
            </a:r>
            <a:endParaRPr kumimoji="0" lang="fr-BE" altLang="fr-FR" sz="1800" b="0" i="0" u="none" strike="noStrike" cap="none" normalizeH="0" baseline="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5445224"/>
            <a:ext cx="2627784" cy="750604"/>
          </a:xfrm>
          <a:prstGeom prst="rect">
            <a:avLst/>
          </a:prstGeom>
        </p:spPr>
      </p:pic>
    </p:spTree>
    <p:extLst>
      <p:ext uri="{BB962C8B-B14F-4D97-AF65-F5344CB8AC3E}">
        <p14:creationId xmlns:p14="http://schemas.microsoft.com/office/powerpoint/2010/main" val="2906643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5" name="Espace réservé du contenu 2"/>
          <p:cNvSpPr>
            <a:spLocks noGrp="1"/>
          </p:cNvSpPr>
          <p:nvPr>
            <p:ph idx="1"/>
          </p:nvPr>
        </p:nvSpPr>
        <p:spPr>
          <a:xfrm>
            <a:off x="189808" y="1268760"/>
            <a:ext cx="7766568" cy="5040560"/>
          </a:xfrm>
        </p:spPr>
        <p:txBody>
          <a:bodyPr>
            <a:noAutofit/>
          </a:bodyPr>
          <a:lstStyle/>
          <a:p>
            <a:pPr marL="0" indent="0" algn="ctr">
              <a:buNone/>
            </a:pPr>
            <a:r>
              <a:rPr lang="es-ES" sz="2400" dirty="0" smtClean="0"/>
              <a:t>La principal herramienta elaborada es una aplicación</a:t>
            </a:r>
            <a:r>
              <a:rPr lang="en-US" sz="2400" dirty="0" smtClean="0"/>
              <a:t> web: </a:t>
            </a:r>
            <a:r>
              <a:rPr lang="en-US" sz="2400" b="1" i="1" dirty="0" err="1" smtClean="0"/>
              <a:t>SoMExNet</a:t>
            </a:r>
            <a:r>
              <a:rPr lang="en-US" sz="2400" b="1" i="1" dirty="0" smtClean="0"/>
              <a:t> app</a:t>
            </a:r>
          </a:p>
          <a:p>
            <a:pPr algn="just">
              <a:buFont typeface="Wingdings" panose="05000000000000000000" pitchFamily="2" charset="2"/>
              <a:buChar char="§"/>
            </a:pPr>
            <a:endParaRPr lang="en-US" sz="2800" i="1" dirty="0"/>
          </a:p>
          <a:p>
            <a:pPr algn="just">
              <a:buFont typeface="Wingdings" panose="05000000000000000000" pitchFamily="2" charset="2"/>
              <a:buChar char="§"/>
            </a:pPr>
            <a:endParaRPr lang="en-US" sz="2800" i="1" dirty="0" smtClean="0"/>
          </a:p>
          <a:p>
            <a:pPr algn="just">
              <a:buFont typeface="Wingdings" panose="05000000000000000000" pitchFamily="2" charset="2"/>
              <a:buChar char="§"/>
            </a:pPr>
            <a:endParaRPr lang="es-ES" sz="2400" dirty="0" smtClean="0"/>
          </a:p>
          <a:p>
            <a:pPr algn="just">
              <a:buFont typeface="Wingdings" panose="05000000000000000000" pitchFamily="2" charset="2"/>
              <a:buChar char="§"/>
            </a:pPr>
            <a:r>
              <a:rPr lang="es-ES" sz="2400" dirty="0" smtClean="0"/>
              <a:t>Se puede utilizar con </a:t>
            </a:r>
            <a:r>
              <a:rPr lang="es-ES" sz="2400" b="1" dirty="0" smtClean="0">
                <a:solidFill>
                  <a:schemeClr val="accent2">
                    <a:lumMod val="50000"/>
                  </a:schemeClr>
                </a:solidFill>
              </a:rPr>
              <a:t>teléfono móvil </a:t>
            </a:r>
            <a:r>
              <a:rPr lang="es-ES" sz="2400" dirty="0" smtClean="0"/>
              <a:t>y con </a:t>
            </a:r>
            <a:r>
              <a:rPr lang="es-ES" sz="2400" b="1" dirty="0" smtClean="0">
                <a:solidFill>
                  <a:schemeClr val="accent2">
                    <a:lumMod val="50000"/>
                  </a:schemeClr>
                </a:solidFill>
              </a:rPr>
              <a:t>tableta</a:t>
            </a:r>
          </a:p>
          <a:p>
            <a:pPr marL="0" indent="0" algn="just">
              <a:buNone/>
            </a:pPr>
            <a:endParaRPr lang="es-ES" dirty="0" smtClean="0"/>
          </a:p>
          <a:p>
            <a:pPr algn="just">
              <a:buFont typeface="Wingdings" panose="05000000000000000000" pitchFamily="2" charset="2"/>
              <a:buChar char="§"/>
            </a:pPr>
            <a:r>
              <a:rPr lang="es-ES" sz="2400" dirty="0" smtClean="0"/>
              <a:t>Apoya a la </a:t>
            </a:r>
            <a:r>
              <a:rPr lang="es-ES" sz="2400" b="1" dirty="0" smtClean="0">
                <a:solidFill>
                  <a:schemeClr val="accent2">
                    <a:lumMod val="50000"/>
                  </a:schemeClr>
                </a:solidFill>
              </a:rPr>
              <a:t>organización de envío</a:t>
            </a:r>
            <a:r>
              <a:rPr lang="es-ES" sz="2400" dirty="0" smtClean="0"/>
              <a:t>, la </a:t>
            </a:r>
            <a:r>
              <a:rPr lang="es-ES" sz="2400" b="1" dirty="0" smtClean="0">
                <a:solidFill>
                  <a:schemeClr val="accent2">
                    <a:lumMod val="50000"/>
                  </a:schemeClr>
                </a:solidFill>
              </a:rPr>
              <a:t>organización de acogida</a:t>
            </a:r>
            <a:r>
              <a:rPr lang="es-ES" sz="2400" dirty="0" smtClean="0"/>
              <a:t> y los </a:t>
            </a:r>
            <a:r>
              <a:rPr lang="es-ES" sz="2400" b="1" dirty="0" smtClean="0">
                <a:solidFill>
                  <a:schemeClr val="accent2">
                    <a:lumMod val="50000"/>
                  </a:schemeClr>
                </a:solidFill>
              </a:rPr>
              <a:t>participantes</a:t>
            </a:r>
            <a:r>
              <a:rPr lang="es-ES" sz="2400" dirty="0" smtClean="0"/>
              <a:t> para gestionar la movilidad de manera adecuada</a:t>
            </a:r>
          </a:p>
        </p:txBody>
      </p:sp>
      <p:sp>
        <p:nvSpPr>
          <p:cNvPr id="6" name="Flecha derecha 5"/>
          <p:cNvSpPr/>
          <p:nvPr/>
        </p:nvSpPr>
        <p:spPr>
          <a:xfrm rot="5400000">
            <a:off x="3461227" y="2811581"/>
            <a:ext cx="1368151" cy="2987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0256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it-IT" sz="2200" b="1" dirty="0"/>
              <a:t>"SoMExNet - Red para mejorar la App de </a:t>
            </a:r>
            <a:r>
              <a:rPr lang="it-IT" sz="2200" b="1" dirty="0" smtClean="0"/>
              <a:t>SoMEx"</a:t>
            </a:r>
            <a:endParaRPr lang="en-GB" sz="2200" dirty="0"/>
          </a:p>
        </p:txBody>
      </p:sp>
      <p:sp>
        <p:nvSpPr>
          <p:cNvPr id="5" name="Espace réservé du contenu 2"/>
          <p:cNvSpPr>
            <a:spLocks noGrp="1"/>
          </p:cNvSpPr>
          <p:nvPr>
            <p:ph idx="1"/>
          </p:nvPr>
        </p:nvSpPr>
        <p:spPr>
          <a:xfrm>
            <a:off x="179512" y="1196752"/>
            <a:ext cx="7920880" cy="4464496"/>
          </a:xfrm>
        </p:spPr>
        <p:txBody>
          <a:bodyPr>
            <a:noAutofit/>
          </a:bodyPr>
          <a:lstStyle/>
          <a:p>
            <a:pPr algn="just">
              <a:lnSpc>
                <a:spcPts val="2400"/>
              </a:lnSpc>
              <a:spcAft>
                <a:spcPts val="1200"/>
              </a:spcAft>
              <a:buFont typeface="Wingdings" panose="05000000000000000000" pitchFamily="2" charset="2"/>
              <a:buChar char="§"/>
            </a:pPr>
            <a:r>
              <a:rPr lang="es-ES" sz="2000" dirty="0" smtClean="0">
                <a:solidFill>
                  <a:schemeClr val="tx1"/>
                </a:solidFill>
              </a:rPr>
              <a:t>La App incluye contenidos relacionados con el programa de formación y actividades de tiempo libre </a:t>
            </a:r>
          </a:p>
          <a:p>
            <a:pPr algn="just">
              <a:lnSpc>
                <a:spcPts val="2400"/>
              </a:lnSpc>
              <a:spcAft>
                <a:spcPts val="1200"/>
              </a:spcAft>
              <a:buFont typeface="Wingdings" panose="05000000000000000000" pitchFamily="2" charset="2"/>
              <a:buChar char="§"/>
            </a:pPr>
            <a:r>
              <a:rPr lang="es-ES" sz="2000" dirty="0" smtClean="0">
                <a:solidFill>
                  <a:schemeClr val="tx1"/>
                </a:solidFill>
              </a:rPr>
              <a:t>Se incluyen número de teléfono útiles en caso </a:t>
            </a:r>
            <a:r>
              <a:rPr lang="es-ES" sz="2000" dirty="0">
                <a:solidFill>
                  <a:schemeClr val="tx1"/>
                </a:solidFill>
              </a:rPr>
              <a:t>de </a:t>
            </a:r>
            <a:r>
              <a:rPr lang="es-ES" sz="2000" dirty="0" smtClean="0">
                <a:solidFill>
                  <a:schemeClr val="tx1"/>
                </a:solidFill>
              </a:rPr>
              <a:t>emergencia </a:t>
            </a:r>
          </a:p>
          <a:p>
            <a:pPr algn="just">
              <a:lnSpc>
                <a:spcPts val="2400"/>
              </a:lnSpc>
              <a:spcAft>
                <a:spcPts val="1200"/>
              </a:spcAft>
              <a:buFont typeface="Wingdings" panose="05000000000000000000" pitchFamily="2" charset="2"/>
              <a:buChar char="§"/>
            </a:pPr>
            <a:r>
              <a:rPr lang="es-ES" sz="2000" dirty="0" smtClean="0">
                <a:solidFill>
                  <a:schemeClr val="tx1"/>
                </a:solidFill>
              </a:rPr>
              <a:t>Uso de la plataforma </a:t>
            </a:r>
            <a:r>
              <a:rPr lang="en-GB" sz="2000" dirty="0" smtClean="0">
                <a:solidFill>
                  <a:schemeClr val="tx1"/>
                </a:solidFill>
              </a:rPr>
              <a:t>Moodle</a:t>
            </a:r>
            <a:r>
              <a:rPr lang="es-ES" sz="2000" dirty="0" smtClean="0">
                <a:solidFill>
                  <a:schemeClr val="tx1"/>
                </a:solidFill>
              </a:rPr>
              <a:t> para la edición de contenidos en la App</a:t>
            </a:r>
          </a:p>
          <a:p>
            <a:pPr algn="just">
              <a:lnSpc>
                <a:spcPts val="2400"/>
              </a:lnSpc>
              <a:spcAft>
                <a:spcPts val="1200"/>
              </a:spcAft>
              <a:buFont typeface="Wingdings" panose="05000000000000000000" pitchFamily="2" charset="2"/>
              <a:buChar char="§"/>
            </a:pPr>
            <a:r>
              <a:rPr lang="es-ES" sz="2000" dirty="0" smtClean="0">
                <a:solidFill>
                  <a:schemeClr val="tx1"/>
                </a:solidFill>
              </a:rPr>
              <a:t>Las organizaciones de envío y acogida y los formadores disponen de un manual de apoyo para editar los contenidos</a:t>
            </a:r>
          </a:p>
          <a:p>
            <a:pPr algn="just">
              <a:lnSpc>
                <a:spcPts val="2400"/>
              </a:lnSpc>
              <a:spcAft>
                <a:spcPts val="1200"/>
              </a:spcAft>
              <a:buFont typeface="Wingdings" panose="05000000000000000000" pitchFamily="2" charset="2"/>
              <a:buChar char="§"/>
            </a:pPr>
            <a:r>
              <a:rPr lang="es-ES" sz="2000" dirty="0" smtClean="0">
                <a:solidFill>
                  <a:schemeClr val="tx1"/>
                </a:solidFill>
              </a:rPr>
              <a:t>Al finalizar el test, la App estará disponible para su descarga gratuita en Play Store (Android) y en App Store (iOS)</a:t>
            </a:r>
          </a:p>
          <a:p>
            <a:pPr algn="just">
              <a:buFont typeface="Wingdings" panose="05000000000000000000" pitchFamily="2" charset="2"/>
              <a:buChar char="§"/>
            </a:pPr>
            <a:endParaRPr lang="es-ES" sz="2000" dirty="0" smtClean="0"/>
          </a:p>
          <a:p>
            <a:pPr algn="just">
              <a:buFont typeface="Wingdings" panose="05000000000000000000" pitchFamily="2" charset="2"/>
              <a:buChar char="§"/>
            </a:pPr>
            <a:endParaRPr lang="it-IT" sz="2200" dirty="0"/>
          </a:p>
        </p:txBody>
      </p:sp>
      <p:sp>
        <p:nvSpPr>
          <p:cNvPr id="3" name="Rectángulo 2"/>
          <p:cNvSpPr/>
          <p:nvPr/>
        </p:nvSpPr>
        <p:spPr>
          <a:xfrm>
            <a:off x="1007604" y="6021288"/>
            <a:ext cx="5292588" cy="369332"/>
          </a:xfrm>
          <a:prstGeom prst="rect">
            <a:avLst/>
          </a:prstGeom>
        </p:spPr>
        <p:txBody>
          <a:bodyPr wrap="square">
            <a:spAutoFit/>
          </a:bodyPr>
          <a:lstStyle/>
          <a:p>
            <a:pPr algn="just"/>
            <a:r>
              <a:rPr lang="es-ES" dirty="0">
                <a:solidFill>
                  <a:schemeClr val="bg2">
                    <a:lumMod val="50000"/>
                  </a:schemeClr>
                </a:solidFill>
              </a:rPr>
              <a:t>A continuación se muestran </a:t>
            </a:r>
            <a:r>
              <a:rPr lang="es-ES" dirty="0" smtClean="0">
                <a:solidFill>
                  <a:schemeClr val="bg2">
                    <a:lumMod val="50000"/>
                  </a:schemeClr>
                </a:solidFill>
              </a:rPr>
              <a:t>pantallazos </a:t>
            </a:r>
            <a:r>
              <a:rPr lang="es-ES" dirty="0">
                <a:solidFill>
                  <a:schemeClr val="bg2">
                    <a:lumMod val="50000"/>
                  </a:schemeClr>
                </a:solidFill>
              </a:rPr>
              <a:t>de la App </a:t>
            </a:r>
          </a:p>
        </p:txBody>
      </p:sp>
    </p:spTree>
    <p:extLst>
      <p:ext uri="{BB962C8B-B14F-4D97-AF65-F5344CB8AC3E}">
        <p14:creationId xmlns:p14="http://schemas.microsoft.com/office/powerpoint/2010/main" val="2396039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769</TotalTime>
  <Words>830</Words>
  <Application>Microsoft Office PowerPoint</Application>
  <PresentationFormat>Presentación en pantalla (4:3)</PresentationFormat>
  <Paragraphs>192</Paragraphs>
  <Slides>13</Slides>
  <Notes>13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13</vt:i4>
      </vt:variant>
    </vt:vector>
  </HeadingPairs>
  <TitlesOfParts>
    <vt:vector size="20" baseType="lpstr">
      <vt:lpstr>Arial</vt:lpstr>
      <vt:lpstr>Calibri</vt:lpstr>
      <vt:lpstr>Times New Roman</vt:lpstr>
      <vt:lpstr>Trebuchet MS</vt:lpstr>
      <vt:lpstr>Wingdings</vt:lpstr>
      <vt:lpstr>Wingdings 3</vt:lpstr>
      <vt:lpstr>Facette</vt:lpstr>
      <vt:lpstr>SoMExNet  Red para mejorar la App de SoMEx </vt:lpstr>
      <vt:lpstr>"SoMExNet – Red para mejorar la App de SoMEx"</vt:lpstr>
      <vt:lpstr>"SoMExNet - Red para mejorar la App de SoMEx"</vt:lpstr>
      <vt:lpstr>"SoMExNet - Red para mejorar la App de SoMEx"</vt:lpstr>
      <vt:lpstr>"SoMExNet - Red para mejorar la App de SoMEx"</vt:lpstr>
      <vt:lpstr>"SoMExNet - Red para mejorar la App de SoMEx"</vt:lpstr>
      <vt:lpstr>   SoMExNet   La Aplicación Android (App) </vt:lpstr>
      <vt:lpstr>"SoMExNet - Red para mejorar la App de SoMEx"</vt:lpstr>
      <vt:lpstr>"SoMExNet - Red para mejorar la App de SoMEx"</vt:lpstr>
      <vt:lpstr>"SoMExNet - Red para mejorar la App de SoMEx"</vt:lpstr>
      <vt:lpstr>"SoMExNet - Red para mejorar la App de SoMEx"</vt:lpstr>
      <vt:lpstr>"SoMExNet - Red para mejorar la App de SoMEx"</vt:lpstr>
      <vt:lpstr>"SoMExNet - Red para mejorar la App de SoMEx"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SOMEX</dc:title>
  <dc:creator>Secretaire Direction</dc:creator>
  <cp:lastModifiedBy>Belén Blanco Martín</cp:lastModifiedBy>
  <cp:revision>467</cp:revision>
  <cp:lastPrinted>2019-02-05T11:18:47Z</cp:lastPrinted>
  <dcterms:created xsi:type="dcterms:W3CDTF">2014-10-06T10:05:01Z</dcterms:created>
  <dcterms:modified xsi:type="dcterms:W3CDTF">2019-09-03T07:08:42Z</dcterms:modified>
</cp:coreProperties>
</file>