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5"/>
  </p:notesMasterIdLst>
  <p:handoutMasterIdLst>
    <p:handoutMasterId r:id="rId16"/>
  </p:handoutMasterIdLst>
  <p:sldIdLst>
    <p:sldId id="271" r:id="rId2"/>
    <p:sldId id="320" r:id="rId3"/>
    <p:sldId id="321" r:id="rId4"/>
    <p:sldId id="323" r:id="rId5"/>
    <p:sldId id="324" r:id="rId6"/>
    <p:sldId id="322" r:id="rId7"/>
    <p:sldId id="336" r:id="rId8"/>
    <p:sldId id="354" r:id="rId9"/>
    <p:sldId id="355" r:id="rId10"/>
    <p:sldId id="332" r:id="rId11"/>
    <p:sldId id="333" r:id="rId12"/>
    <p:sldId id="334" r:id="rId13"/>
    <p:sldId id="335" r:id="rId1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én Blanco Martín" initials="BBM" lastIdx="8" clrIdx="0">
    <p:extLst/>
  </p:cmAuthor>
  <p:cmAuthor id="2" name="Marco Golato" initials="MG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26/03/2019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26/03/2019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26/03/2019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8579" y="3046080"/>
            <a:ext cx="5829300" cy="1463040"/>
          </a:xfrm>
        </p:spPr>
        <p:txBody>
          <a:bodyPr/>
          <a:lstStyle/>
          <a:p>
            <a:r>
              <a:rPr lang="fr-BE" dirty="0" err="1"/>
              <a:t>SoMExNet</a:t>
            </a:r>
            <a:r>
              <a:rPr lang="fr-BE" dirty="0"/>
              <a:t>	</a:t>
            </a:r>
            <a:br>
              <a:rPr lang="fr-BE" dirty="0"/>
            </a:br>
            <a:r>
              <a:rPr lang="en-GB" sz="3200" b="1" dirty="0"/>
              <a:t>Social Media in Exchanges</a:t>
            </a:r>
            <a:r>
              <a:rPr lang="fr-BE" dirty="0"/>
              <a:t>	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 lnSpcReduction="10000"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project has been funded with support from the European Commission.</a:t>
            </a:r>
            <a:endParaRPr lang="fr-BE" sz="1000" dirty="0">
              <a:solidFill>
                <a:schemeClr val="tx1"/>
              </a:solidFill>
            </a:endParaRPr>
          </a:p>
          <a:p>
            <a:r>
              <a:rPr lang="en-GB" sz="1000" i="1" dirty="0">
                <a:solidFill>
                  <a:schemeClr val="tx1"/>
                </a:solidFill>
              </a:rPr>
              <a:t>This publication reflects the views only of the author, and the Commission cannot be held responsible for any use which may be made of the information contained therein</a:t>
            </a:r>
            <a:r>
              <a:rPr lang="en-GB" sz="900" i="1" dirty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908224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pic>
        <p:nvPicPr>
          <p:cNvPr id="6" name="Imagem 35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1" y="1988840"/>
            <a:ext cx="2304256" cy="39604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35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079" y="1988840"/>
            <a:ext cx="2443728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230860" y="1196752"/>
            <a:ext cx="3333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 – </a:t>
            </a:r>
            <a:r>
              <a:rPr lang="en-GB" dirty="0" err="1"/>
              <a:t>SomexNet</a:t>
            </a:r>
            <a:r>
              <a:rPr lang="en-GB" dirty="0"/>
              <a:t> App main screen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732387" y="1268760"/>
            <a:ext cx="2097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 – App main Menu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0281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268760"/>
            <a:ext cx="3187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3 – App Mobility main screen 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4 – App </a:t>
            </a:r>
            <a:r>
              <a:rPr lang="en-GB" dirty="0" err="1"/>
              <a:t>Mobiliy</a:t>
            </a:r>
            <a:r>
              <a:rPr lang="en-GB" dirty="0"/>
              <a:t> login screen (use user defined credential)</a:t>
            </a:r>
            <a:endParaRPr lang="it-IT" dirty="0"/>
          </a:p>
        </p:txBody>
      </p:sp>
      <p:pic>
        <p:nvPicPr>
          <p:cNvPr id="9" name="Imagem 35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28758"/>
            <a:ext cx="2746304" cy="41085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5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054210"/>
            <a:ext cx="2664296" cy="4255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9281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268760"/>
            <a:ext cx="2282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 –Mobility selection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6 –Mobility interaction contents</a:t>
            </a:r>
            <a:endParaRPr lang="it-IT" dirty="0"/>
          </a:p>
        </p:txBody>
      </p:sp>
      <p:pic>
        <p:nvPicPr>
          <p:cNvPr id="7" name="Imagem 35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01759"/>
            <a:ext cx="2448272" cy="41195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m 36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2"/>
            <a:ext cx="2736304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822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268760"/>
            <a:ext cx="2640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7 –Interacting with chat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8 –Social media interaction (forum)</a:t>
            </a:r>
            <a:endParaRPr lang="it-IT" dirty="0"/>
          </a:p>
        </p:txBody>
      </p:sp>
      <p:pic>
        <p:nvPicPr>
          <p:cNvPr id="9" name="Imagem 36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64" y="1836102"/>
            <a:ext cx="2680899" cy="4064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6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836102"/>
            <a:ext cx="1784350" cy="31724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m 36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68312"/>
            <a:ext cx="1835785" cy="3263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754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339752" y="1484784"/>
            <a:ext cx="4968552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/>
              <a:t>SoMExNet – Network </a:t>
            </a:r>
            <a:r>
              <a:rPr lang="it-IT" sz="2000" dirty="0" err="1"/>
              <a:t>enhancing</a:t>
            </a:r>
            <a:r>
              <a:rPr lang="it-IT" sz="2000" dirty="0"/>
              <a:t> the </a:t>
            </a:r>
            <a:r>
              <a:rPr lang="it-IT" sz="2000" dirty="0" err="1"/>
              <a:t>SoMEx</a:t>
            </a:r>
            <a:r>
              <a:rPr lang="it-IT" sz="2000" dirty="0"/>
              <a:t> app </a:t>
            </a:r>
            <a:r>
              <a:rPr lang="it-IT" sz="2000" dirty="0" err="1"/>
              <a:t>is</a:t>
            </a:r>
            <a:r>
              <a:rPr lang="it-IT" sz="2000" dirty="0"/>
              <a:t> a project </a:t>
            </a:r>
            <a:r>
              <a:rPr lang="it-IT" sz="2000" spc="-40" dirty="0"/>
              <a:t>to </a:t>
            </a:r>
            <a:r>
              <a:rPr lang="it-IT" sz="2000" spc="-40" dirty="0" err="1"/>
              <a:t>implement</a:t>
            </a:r>
            <a:r>
              <a:rPr lang="it-IT" sz="2000" spc="-40" dirty="0"/>
              <a:t> an </a:t>
            </a:r>
            <a:r>
              <a:rPr lang="it-IT" sz="2000" spc="-40" dirty="0" err="1"/>
              <a:t>extensive</a:t>
            </a:r>
            <a:r>
              <a:rPr lang="it-IT" sz="2000" spc="-40" dirty="0"/>
              <a:t> </a:t>
            </a:r>
            <a:r>
              <a:rPr lang="it-IT" sz="2000" spc="-40" dirty="0" err="1"/>
              <a:t>process</a:t>
            </a:r>
            <a:r>
              <a:rPr lang="it-IT" sz="2000" spc="-40" dirty="0"/>
              <a:t> </a:t>
            </a:r>
            <a:r>
              <a:rPr lang="it-IT" sz="2000" spc="-40" dirty="0" err="1"/>
              <a:t>supporting</a:t>
            </a:r>
            <a:r>
              <a:rPr lang="it-IT" sz="2000" spc="-40" dirty="0"/>
              <a:t> an </a:t>
            </a:r>
            <a:r>
              <a:rPr lang="it-IT" sz="2000" spc="-40" dirty="0" err="1"/>
              <a:t>existent</a:t>
            </a:r>
            <a:r>
              <a:rPr lang="it-IT" sz="2000" spc="-40" dirty="0"/>
              <a:t> tool: the </a:t>
            </a:r>
            <a:r>
              <a:rPr lang="it-IT" sz="2000" spc="-40" dirty="0" err="1"/>
              <a:t>SoMEx</a:t>
            </a:r>
            <a:r>
              <a:rPr lang="it-IT" sz="2000" spc="-40" dirty="0"/>
              <a:t> app. </a:t>
            </a:r>
          </a:p>
          <a:p>
            <a:pPr marL="0" indent="0" algn="just">
              <a:buNone/>
            </a:pPr>
            <a:r>
              <a:rPr lang="it-IT" sz="2000" spc="-40" dirty="0" err="1"/>
              <a:t>This</a:t>
            </a:r>
            <a:r>
              <a:rPr lang="it-IT" sz="2000" spc="-40" dirty="0"/>
              <a:t> </a:t>
            </a:r>
            <a:r>
              <a:rPr lang="it-IT" sz="2000" spc="-40" dirty="0" err="1"/>
              <a:t>Android</a:t>
            </a:r>
            <a:r>
              <a:rPr lang="it-IT" sz="2000" spc="-40" dirty="0"/>
              <a:t> </a:t>
            </a:r>
            <a:r>
              <a:rPr lang="it-IT" sz="2000" spc="-40" dirty="0" err="1"/>
              <a:t>application</a:t>
            </a:r>
            <a:r>
              <a:rPr lang="it-IT" sz="2000" spc="-40" dirty="0"/>
              <a:t> </a:t>
            </a:r>
            <a:r>
              <a:rPr lang="it-IT" sz="2000" spc="-40" dirty="0" err="1"/>
              <a:t>provides</a:t>
            </a:r>
            <a:r>
              <a:rPr lang="it-IT" sz="2000" spc="-40" dirty="0"/>
              <a:t> the </a:t>
            </a:r>
            <a:r>
              <a:rPr lang="it-IT" sz="2000" spc="-40" dirty="0" err="1"/>
              <a:t>people</a:t>
            </a:r>
            <a:r>
              <a:rPr lang="it-IT" sz="2000" spc="-40" dirty="0"/>
              <a:t> </a:t>
            </a:r>
            <a:r>
              <a:rPr lang="it-IT" sz="2000" spc="-40" dirty="0" err="1"/>
              <a:t>taking</a:t>
            </a:r>
            <a:r>
              <a:rPr lang="it-IT" sz="2000" spc="-40" dirty="0"/>
              <a:t> part in </a:t>
            </a:r>
            <a:r>
              <a:rPr lang="it-IT" sz="2000" spc="-40" dirty="0" err="1"/>
              <a:t>mobility</a:t>
            </a:r>
            <a:r>
              <a:rPr lang="it-IT" sz="2000" spc="-40" dirty="0"/>
              <a:t> </a:t>
            </a:r>
            <a:r>
              <a:rPr lang="it-IT" sz="2000" spc="-40" dirty="0" err="1"/>
              <a:t>exchanges</a:t>
            </a:r>
            <a:r>
              <a:rPr lang="it-IT" sz="2000" spc="-40" dirty="0"/>
              <a:t> with </a:t>
            </a:r>
            <a:r>
              <a:rPr lang="it-IT" sz="2000" spc="-40" dirty="0" err="1"/>
              <a:t>all</a:t>
            </a:r>
            <a:r>
              <a:rPr lang="it-IT" sz="2000" spc="-40" dirty="0"/>
              <a:t> the </a:t>
            </a:r>
            <a:r>
              <a:rPr lang="it-IT" sz="2000" spc="-40" dirty="0" err="1"/>
              <a:t>necessary</a:t>
            </a:r>
            <a:r>
              <a:rPr lang="it-IT" sz="2000" spc="-40" dirty="0"/>
              <a:t> information (general info, </a:t>
            </a:r>
            <a:r>
              <a:rPr lang="it-IT" sz="2000" spc="-40" dirty="0" err="1"/>
              <a:t>travel</a:t>
            </a:r>
            <a:r>
              <a:rPr lang="it-IT" sz="2000" spc="-40" dirty="0"/>
              <a:t>, </a:t>
            </a:r>
            <a:r>
              <a:rPr lang="it-IT" sz="2000" spc="-40" dirty="0" err="1"/>
              <a:t>schedules</a:t>
            </a:r>
            <a:r>
              <a:rPr lang="it-IT" sz="2000" spc="-40" dirty="0"/>
              <a:t>, culture, </a:t>
            </a:r>
            <a:r>
              <a:rPr lang="it-IT" sz="2000" spc="-40" dirty="0" err="1"/>
              <a:t>language</a:t>
            </a:r>
            <a:r>
              <a:rPr lang="it-IT" sz="2000" spc="-40" dirty="0"/>
              <a:t>, </a:t>
            </a:r>
            <a:r>
              <a:rPr lang="it-IT" sz="2000" spc="-40" dirty="0" err="1"/>
              <a:t>contacts</a:t>
            </a:r>
            <a:r>
              <a:rPr lang="it-IT" sz="2000" spc="-40" dirty="0"/>
              <a:t>, </a:t>
            </a:r>
            <a:r>
              <a:rPr lang="it-IT" sz="2000" spc="-40" dirty="0" err="1"/>
              <a:t>evaluation</a:t>
            </a:r>
            <a:r>
              <a:rPr lang="it-IT" sz="2000" spc="-40" dirty="0"/>
              <a:t>, </a:t>
            </a:r>
            <a:r>
              <a:rPr lang="it-IT" sz="2000" spc="-40" dirty="0" err="1"/>
              <a:t>certification</a:t>
            </a:r>
            <a:r>
              <a:rPr lang="it-IT" sz="2000" spc="-40" dirty="0"/>
              <a:t>, etc.). </a:t>
            </a:r>
          </a:p>
          <a:p>
            <a:pPr marL="0" indent="0">
              <a:buNone/>
            </a:pPr>
            <a:endParaRPr lang="it-IT" sz="2000" spc="-40" dirty="0"/>
          </a:p>
          <a:p>
            <a:pPr marL="0" indent="0">
              <a:buNone/>
            </a:pPr>
            <a:endParaRPr lang="it-IT" sz="2000" spc="-40" dirty="0"/>
          </a:p>
          <a:p>
            <a:pPr marL="0" indent="0">
              <a:buNone/>
            </a:pPr>
            <a:endParaRPr lang="it-IT" sz="2000" spc="-40" dirty="0">
              <a:hlinkClick r:id="rId3"/>
            </a:endParaRPr>
          </a:p>
          <a:p>
            <a:pPr marL="0" indent="0" algn="just">
              <a:buNone/>
            </a:pPr>
            <a:endParaRPr lang="it-IT" sz="2000" spc="-40" dirty="0"/>
          </a:p>
        </p:txBody>
      </p:sp>
      <p:pic>
        <p:nvPicPr>
          <p:cNvPr id="3" name="Immagine 2" descr="logo_SomexNet-300x3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2" r="14031"/>
          <a:stretch/>
        </p:blipFill>
        <p:spPr>
          <a:xfrm>
            <a:off x="251520" y="1412776"/>
            <a:ext cx="1827129" cy="26047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asellaDiTesto 3"/>
          <p:cNvSpPr txBox="1"/>
          <p:nvPr/>
        </p:nvSpPr>
        <p:spPr>
          <a:xfrm>
            <a:off x="251520" y="4581128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spc="-40" dirty="0"/>
              <a:t>The app helped the SoMEx partners (VET training centers and a national association) to increase the number of mobility exchanges in the </a:t>
            </a:r>
            <a:r>
              <a:rPr lang="it-IT" sz="2000" spc="-40" dirty="0" err="1"/>
              <a:t>construction</a:t>
            </a:r>
            <a:r>
              <a:rPr lang="it-IT" sz="2000" spc="-40" dirty="0"/>
              <a:t> </a:t>
            </a:r>
            <a:r>
              <a:rPr lang="it-IT" sz="2000" spc="-40" dirty="0"/>
              <a:t>sector</a:t>
            </a:r>
            <a:r>
              <a:rPr lang="it-IT" sz="2000" spc="-40" dirty="0"/>
              <a:t>. </a:t>
            </a:r>
            <a:endParaRPr lang="it-IT" sz="2000" spc="-40" dirty="0"/>
          </a:p>
        </p:txBody>
      </p:sp>
    </p:spTree>
    <p:extLst>
      <p:ext uri="{BB962C8B-B14F-4D97-AF65-F5344CB8AC3E}">
        <p14:creationId xmlns:p14="http://schemas.microsoft.com/office/powerpoint/2010/main" val="366915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/>
              <a:t>SoMExNet </a:t>
            </a:r>
            <a:r>
              <a:rPr lang="it-IT" sz="2000" dirty="0" err="1"/>
              <a:t>started</a:t>
            </a:r>
            <a:r>
              <a:rPr lang="it-IT" sz="2000" dirty="0"/>
              <a:t> on 16th </a:t>
            </a:r>
            <a:r>
              <a:rPr lang="it-IT" sz="2000" dirty="0" err="1"/>
              <a:t>October</a:t>
            </a:r>
            <a:r>
              <a:rPr lang="it-IT" sz="2000" dirty="0"/>
              <a:t> 2017 and </a:t>
            </a:r>
            <a:r>
              <a:rPr lang="it-IT" sz="2000" dirty="0" err="1"/>
              <a:t>will</a:t>
            </a:r>
            <a:r>
              <a:rPr lang="it-IT" sz="2000" dirty="0"/>
              <a:t> end on </a:t>
            </a:r>
            <a:r>
              <a:rPr lang="it-IT" sz="2000" dirty="0" err="1"/>
              <a:t>October</a:t>
            </a:r>
            <a:r>
              <a:rPr lang="it-IT" sz="2000" dirty="0"/>
              <a:t> 15th 2019.</a:t>
            </a:r>
          </a:p>
          <a:p>
            <a:pPr marL="0" indent="0" algn="just">
              <a:buNone/>
            </a:pPr>
            <a:r>
              <a:rPr lang="it-IT" sz="2000" dirty="0"/>
              <a:t>The </a:t>
            </a:r>
            <a:r>
              <a:rPr lang="it-IT" sz="2000" dirty="0" err="1"/>
              <a:t>specific</a:t>
            </a:r>
            <a:r>
              <a:rPr lang="it-IT" sz="2000" dirty="0"/>
              <a:t> </a:t>
            </a:r>
            <a:r>
              <a:rPr lang="it-IT" sz="2000" dirty="0" err="1"/>
              <a:t>objective</a:t>
            </a:r>
            <a:r>
              <a:rPr lang="it-IT" sz="2000" dirty="0"/>
              <a:t> of SoMExNet </a:t>
            </a:r>
            <a:r>
              <a:rPr lang="it-IT" sz="2000" dirty="0" err="1"/>
              <a:t>is</a:t>
            </a:r>
            <a:r>
              <a:rPr lang="it-IT" sz="2000" dirty="0"/>
              <a:t> to </a:t>
            </a:r>
            <a:r>
              <a:rPr lang="it-IT" sz="2000" dirty="0" err="1"/>
              <a:t>enlarge</a:t>
            </a:r>
            <a:r>
              <a:rPr lang="it-IT" sz="2000" dirty="0"/>
              <a:t> the </a:t>
            </a:r>
            <a:r>
              <a:rPr lang="it-IT" sz="2000" dirty="0" err="1"/>
              <a:t>number</a:t>
            </a:r>
            <a:r>
              <a:rPr lang="it-IT" sz="2000" dirty="0"/>
              <a:t> of </a:t>
            </a:r>
            <a:r>
              <a:rPr lang="it-IT" sz="2000" dirty="0" err="1"/>
              <a:t>institutions</a:t>
            </a:r>
            <a:r>
              <a:rPr lang="it-IT" sz="2000" dirty="0"/>
              <a:t> </a:t>
            </a:r>
            <a:r>
              <a:rPr lang="it-IT" sz="2000" dirty="0" err="1"/>
              <a:t>using</a:t>
            </a:r>
            <a:r>
              <a:rPr lang="it-IT" sz="2000" dirty="0"/>
              <a:t> the </a:t>
            </a:r>
            <a:r>
              <a:rPr lang="it-IT" sz="2000" dirty="0" err="1"/>
              <a:t>app</a:t>
            </a:r>
            <a:r>
              <a:rPr lang="it-IT" sz="2000" dirty="0"/>
              <a:t> and, by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means</a:t>
            </a:r>
            <a:r>
              <a:rPr lang="it-IT" sz="2000" dirty="0"/>
              <a:t>, the </a:t>
            </a:r>
            <a:r>
              <a:rPr lang="it-IT" sz="2000" dirty="0" err="1"/>
              <a:t>number</a:t>
            </a:r>
            <a:r>
              <a:rPr lang="it-IT" sz="2000" dirty="0"/>
              <a:t> of </a:t>
            </a:r>
            <a:r>
              <a:rPr lang="it-IT" sz="2000" dirty="0" err="1"/>
              <a:t>mobility</a:t>
            </a:r>
            <a:r>
              <a:rPr lang="it-IT" sz="2000" dirty="0"/>
              <a:t> </a:t>
            </a:r>
            <a:r>
              <a:rPr lang="it-IT" sz="2000" dirty="0" err="1"/>
              <a:t>exchanges</a:t>
            </a:r>
            <a:r>
              <a:rPr lang="it-IT" sz="2000" dirty="0"/>
              <a:t> in Europe. By </a:t>
            </a:r>
            <a:r>
              <a:rPr lang="it-IT" sz="2000" dirty="0" err="1"/>
              <a:t>sensitizing</a:t>
            </a:r>
            <a:r>
              <a:rPr lang="it-IT" sz="2000" dirty="0"/>
              <a:t> </a:t>
            </a:r>
            <a:r>
              <a:rPr lang="it-IT" sz="2000" dirty="0" err="1"/>
              <a:t>trainees</a:t>
            </a:r>
            <a:r>
              <a:rPr lang="it-IT" sz="2000" dirty="0"/>
              <a:t> to the </a:t>
            </a:r>
            <a:r>
              <a:rPr lang="it-IT" sz="2000" dirty="0" err="1"/>
              <a:t>mobility</a:t>
            </a:r>
            <a:r>
              <a:rPr lang="it-IT" sz="2000" dirty="0"/>
              <a:t> </a:t>
            </a:r>
            <a:r>
              <a:rPr lang="it-IT" sz="2000" dirty="0" err="1"/>
              <a:t>process</a:t>
            </a:r>
            <a:r>
              <a:rPr lang="it-IT" sz="2000" dirty="0"/>
              <a:t>, we </a:t>
            </a:r>
            <a:r>
              <a:rPr lang="it-IT" sz="2000" dirty="0" err="1"/>
              <a:t>aim</a:t>
            </a:r>
            <a:r>
              <a:rPr lang="it-IT" sz="2000" dirty="0"/>
              <a:t> to </a:t>
            </a:r>
            <a:r>
              <a:rPr lang="it-IT" sz="2000" dirty="0" err="1"/>
              <a:t>reach</a:t>
            </a:r>
            <a:r>
              <a:rPr lang="it-IT" sz="2000" dirty="0"/>
              <a:t> the global </a:t>
            </a:r>
            <a:r>
              <a:rPr lang="it-IT" sz="2000" dirty="0" err="1"/>
              <a:t>objective</a:t>
            </a:r>
            <a:r>
              <a:rPr lang="it-IT" sz="2000" dirty="0"/>
              <a:t> of </a:t>
            </a:r>
            <a:r>
              <a:rPr lang="it-IT" sz="2000" dirty="0" err="1"/>
              <a:t>increasing</a:t>
            </a:r>
            <a:r>
              <a:rPr lang="it-IT" sz="2000" dirty="0"/>
              <a:t> the </a:t>
            </a:r>
            <a:r>
              <a:rPr lang="it-IT" sz="2000" dirty="0" err="1"/>
              <a:t>mobility</a:t>
            </a:r>
            <a:r>
              <a:rPr lang="it-IT" sz="2000" dirty="0"/>
              <a:t> of </a:t>
            </a:r>
            <a:r>
              <a:rPr lang="it-IT" sz="2000" dirty="0" err="1"/>
              <a:t>young</a:t>
            </a:r>
            <a:r>
              <a:rPr lang="it-IT" sz="2000" dirty="0"/>
              <a:t> </a:t>
            </a:r>
            <a:r>
              <a:rPr lang="it-IT" sz="2000" dirty="0" err="1"/>
              <a:t>workers</a:t>
            </a:r>
            <a:r>
              <a:rPr lang="it-IT" sz="2000" dirty="0"/>
              <a:t> in the </a:t>
            </a:r>
            <a:r>
              <a:rPr lang="it-IT" sz="2000" dirty="0" err="1"/>
              <a:t>construction</a:t>
            </a:r>
            <a:r>
              <a:rPr lang="it-IT" sz="2000" dirty="0"/>
              <a:t> </a:t>
            </a:r>
            <a:r>
              <a:rPr lang="it-IT" sz="2000" dirty="0" err="1"/>
              <a:t>sector</a:t>
            </a:r>
            <a:r>
              <a:rPr lang="it-IT" sz="2000" dirty="0"/>
              <a:t> </a:t>
            </a:r>
            <a:r>
              <a:rPr lang="it-IT" sz="2000" dirty="0"/>
              <a:t>on the </a:t>
            </a:r>
            <a:r>
              <a:rPr lang="it-IT" sz="2000" dirty="0" err="1"/>
              <a:t>European</a:t>
            </a:r>
            <a:r>
              <a:rPr lang="it-IT" sz="2000" dirty="0"/>
              <a:t> </a:t>
            </a:r>
            <a:r>
              <a:rPr lang="it-IT" sz="2000" dirty="0" err="1"/>
              <a:t>labor</a:t>
            </a:r>
            <a:r>
              <a:rPr lang="it-IT" sz="2000" dirty="0"/>
              <a:t> market.</a:t>
            </a:r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r>
              <a:rPr lang="it-IT" sz="2000" dirty="0"/>
              <a:t> </a:t>
            </a:r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endParaRPr lang="it-IT" sz="2000" dirty="0">
              <a:hlinkClick r:id="rId3"/>
            </a:endParaRPr>
          </a:p>
          <a:p>
            <a:pPr marL="0" indent="0" algn="just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19859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2200" b="1" dirty="0"/>
              <a:t>SoMExNet - Social Media in Exchanges</a:t>
            </a:r>
            <a:endParaRPr lang="en-GB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51845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600" b="1" dirty="0">
                <a:solidFill>
                  <a:schemeClr val="accent2"/>
                </a:solidFill>
              </a:rPr>
              <a:t>ADVANTAGES FOR PARTICIPANTS</a:t>
            </a:r>
          </a:p>
          <a:p>
            <a:pPr marL="0" indent="0" algn="just">
              <a:buNone/>
            </a:pPr>
            <a:r>
              <a:rPr lang="it-IT" sz="1600" dirty="0"/>
              <a:t>SoMExNet </a:t>
            </a:r>
            <a:r>
              <a:rPr lang="it-IT" sz="1600" dirty="0" err="1"/>
              <a:t>is</a:t>
            </a:r>
            <a:r>
              <a:rPr lang="it-IT" sz="1600" dirty="0"/>
              <a:t> an </a:t>
            </a:r>
            <a:r>
              <a:rPr lang="it-IT" sz="1600" dirty="0" err="1"/>
              <a:t>innovation</a:t>
            </a:r>
            <a:r>
              <a:rPr lang="it-IT" sz="1600" dirty="0"/>
              <a:t> for </a:t>
            </a:r>
            <a:r>
              <a:rPr lang="it-IT" sz="1600" dirty="0" err="1"/>
              <a:t>mobility</a:t>
            </a:r>
            <a:r>
              <a:rPr lang="it-IT" sz="1600" dirty="0"/>
              <a:t>.</a:t>
            </a:r>
          </a:p>
          <a:p>
            <a:pPr marL="0" indent="0" algn="just">
              <a:buNone/>
            </a:pPr>
            <a:r>
              <a:rPr lang="it-IT" sz="1600" dirty="0"/>
              <a:t>In </a:t>
            </a:r>
            <a:r>
              <a:rPr lang="it-IT" sz="1600" dirty="0" err="1"/>
              <a:t>addition</a:t>
            </a:r>
            <a:r>
              <a:rPr lang="it-IT" sz="1600" dirty="0"/>
              <a:t> to the </a:t>
            </a:r>
            <a:r>
              <a:rPr lang="it-IT" sz="1600" dirty="0" err="1"/>
              <a:t>content</a:t>
            </a:r>
            <a:r>
              <a:rPr lang="it-IT" sz="1600" dirty="0"/>
              <a:t> </a:t>
            </a:r>
            <a:r>
              <a:rPr lang="it-IT" sz="1600" dirty="0" err="1"/>
              <a:t>present</a:t>
            </a:r>
            <a:r>
              <a:rPr lang="it-IT" sz="1600" dirty="0"/>
              <a:t> in the </a:t>
            </a:r>
            <a:r>
              <a:rPr lang="it-IT" sz="1600" dirty="0" err="1"/>
              <a:t>previous</a:t>
            </a:r>
            <a:r>
              <a:rPr lang="it-IT" sz="1600" dirty="0"/>
              <a:t> </a:t>
            </a:r>
            <a:r>
              <a:rPr lang="it-IT" sz="1600" dirty="0" err="1"/>
              <a:t>version</a:t>
            </a:r>
            <a:r>
              <a:rPr lang="it-IT" sz="1600" dirty="0"/>
              <a:t> of </a:t>
            </a:r>
            <a:r>
              <a:rPr lang="it-IT" sz="1600" dirty="0" err="1"/>
              <a:t>SoMEx</a:t>
            </a:r>
            <a:r>
              <a:rPr lang="it-IT" sz="1600" dirty="0"/>
              <a:t>, </a:t>
            </a:r>
            <a:r>
              <a:rPr lang="it-IT" sz="1600" dirty="0" err="1"/>
              <a:t>participants</a:t>
            </a:r>
            <a:r>
              <a:rPr lang="it-IT" sz="1600" dirty="0"/>
              <a:t> </a:t>
            </a:r>
            <a:r>
              <a:rPr lang="it-IT" sz="1600" dirty="0" err="1"/>
              <a:t>will</a:t>
            </a:r>
            <a:r>
              <a:rPr lang="it-IT" sz="1600" dirty="0"/>
              <a:t> benefit from a </a:t>
            </a:r>
            <a:r>
              <a:rPr lang="it-IT" sz="1600" dirty="0" err="1"/>
              <a:t>reserved</a:t>
            </a:r>
            <a:r>
              <a:rPr lang="it-IT" sz="1600" dirty="0"/>
              <a:t> area </a:t>
            </a:r>
            <a:r>
              <a:rPr lang="it-IT" sz="1600" dirty="0" err="1"/>
              <a:t>where</a:t>
            </a:r>
            <a:r>
              <a:rPr lang="it-IT" sz="1600" dirty="0"/>
              <a:t> </a:t>
            </a:r>
            <a:r>
              <a:rPr lang="it-IT" sz="1600" dirty="0" err="1"/>
              <a:t>there</a:t>
            </a:r>
            <a:r>
              <a:rPr lang="it-IT" sz="1600" dirty="0"/>
              <a:t> </a:t>
            </a:r>
            <a:r>
              <a:rPr lang="it-IT" sz="1600" dirty="0" err="1"/>
              <a:t>will</a:t>
            </a:r>
            <a:r>
              <a:rPr lang="it-IT" sz="1600" dirty="0"/>
              <a:t> be information </a:t>
            </a:r>
            <a:r>
              <a:rPr lang="it-IT" sz="1600" dirty="0" err="1"/>
              <a:t>not</a:t>
            </a:r>
            <a:r>
              <a:rPr lang="it-IT" sz="1600" dirty="0"/>
              <a:t> </a:t>
            </a:r>
            <a:r>
              <a:rPr lang="it-IT" sz="1600" dirty="0" err="1"/>
              <a:t>only</a:t>
            </a:r>
            <a:r>
              <a:rPr lang="it-IT" sz="1600" dirty="0"/>
              <a:t> </a:t>
            </a:r>
            <a:r>
              <a:rPr lang="it-IT" sz="1600" dirty="0" err="1"/>
              <a:t>concerning</a:t>
            </a:r>
            <a:r>
              <a:rPr lang="it-IT" sz="1600" dirty="0"/>
              <a:t> the </a:t>
            </a:r>
            <a:r>
              <a:rPr lang="it-IT" sz="1600" dirty="0" err="1"/>
              <a:t>destination</a:t>
            </a:r>
            <a:r>
              <a:rPr lang="it-IT" sz="1600" dirty="0"/>
              <a:t> country </a:t>
            </a:r>
            <a:r>
              <a:rPr lang="it-IT" sz="1600" dirty="0" err="1"/>
              <a:t>but</a:t>
            </a:r>
            <a:r>
              <a:rPr lang="it-IT" sz="1600" dirty="0"/>
              <a:t> </a:t>
            </a:r>
            <a:r>
              <a:rPr lang="it-IT" sz="1600" dirty="0" err="1"/>
              <a:t>also</a:t>
            </a:r>
            <a:r>
              <a:rPr lang="it-IT" sz="1600" dirty="0"/>
              <a:t> the training </a:t>
            </a:r>
            <a:r>
              <a:rPr lang="it-IT" sz="1600" dirty="0" err="1"/>
              <a:t>experience</a:t>
            </a:r>
            <a:r>
              <a:rPr lang="it-IT" sz="1600" dirty="0"/>
              <a:t> (agenda, training </a:t>
            </a:r>
            <a:r>
              <a:rPr lang="it-IT" sz="1600" dirty="0" err="1"/>
              <a:t>program</a:t>
            </a:r>
            <a:r>
              <a:rPr lang="it-IT" sz="1600" dirty="0"/>
              <a:t>, </a:t>
            </a:r>
            <a:r>
              <a:rPr lang="it-IT" sz="1600" dirty="0" err="1"/>
              <a:t>teaching</a:t>
            </a:r>
            <a:r>
              <a:rPr lang="it-IT" sz="1600" dirty="0"/>
              <a:t> </a:t>
            </a:r>
            <a:r>
              <a:rPr lang="it-IT" sz="1600" dirty="0" err="1"/>
              <a:t>material</a:t>
            </a:r>
            <a:r>
              <a:rPr lang="it-IT" sz="1600" dirty="0"/>
              <a:t>, </a:t>
            </a:r>
            <a:r>
              <a:rPr lang="it-IT" sz="1600" dirty="0" err="1"/>
              <a:t>useful</a:t>
            </a:r>
            <a:r>
              <a:rPr lang="it-IT" sz="1600" dirty="0"/>
              <a:t> </a:t>
            </a:r>
            <a:r>
              <a:rPr lang="it-IT" sz="1600" dirty="0" err="1"/>
              <a:t>contacts</a:t>
            </a:r>
            <a:r>
              <a:rPr lang="it-IT" sz="1600" dirty="0"/>
              <a:t>, </a:t>
            </a:r>
            <a:r>
              <a:rPr lang="it-IT" sz="1600" dirty="0" err="1"/>
              <a:t>etc</a:t>
            </a:r>
            <a:r>
              <a:rPr lang="it-IT" sz="1600" dirty="0"/>
              <a:t>…)</a:t>
            </a:r>
          </a:p>
          <a:p>
            <a:pPr marL="0" indent="0" algn="just">
              <a:buNone/>
            </a:pPr>
            <a:r>
              <a:rPr lang="it-IT" sz="1600" dirty="0" err="1"/>
              <a:t>As</a:t>
            </a:r>
            <a:r>
              <a:rPr lang="it-IT" sz="1600" dirty="0"/>
              <a:t> for SoMExNet, </a:t>
            </a:r>
            <a:r>
              <a:rPr lang="it-IT" sz="1600" dirty="0" err="1"/>
              <a:t>participants</a:t>
            </a:r>
            <a:r>
              <a:rPr lang="it-IT" sz="1600" dirty="0"/>
              <a:t> can </a:t>
            </a:r>
            <a:r>
              <a:rPr lang="it-IT" sz="1600" dirty="0" err="1"/>
              <a:t>also</a:t>
            </a:r>
            <a:r>
              <a:rPr lang="it-IT" sz="1600" dirty="0"/>
              <a:t> </a:t>
            </a:r>
            <a:r>
              <a:rPr lang="it-IT" sz="1600" dirty="0" err="1"/>
              <a:t>communicate</a:t>
            </a:r>
            <a:r>
              <a:rPr lang="it-IT" sz="1600" dirty="0"/>
              <a:t> via chat to make an </a:t>
            </a:r>
            <a:r>
              <a:rPr lang="it-IT" sz="1600" dirty="0" err="1"/>
              <a:t>appointment</a:t>
            </a:r>
            <a:r>
              <a:rPr lang="it-IT" sz="1600" dirty="0"/>
              <a:t>, to </a:t>
            </a:r>
            <a:r>
              <a:rPr lang="it-IT" sz="1600" dirty="0" err="1"/>
              <a:t>exchange</a:t>
            </a:r>
            <a:r>
              <a:rPr lang="it-IT" sz="1600" dirty="0"/>
              <a:t> opinions and </a:t>
            </a:r>
            <a:r>
              <a:rPr lang="it-IT" sz="1600" dirty="0" err="1"/>
              <a:t>viewpoints</a:t>
            </a:r>
            <a:r>
              <a:rPr lang="it-IT" sz="1600" dirty="0"/>
              <a:t> on </a:t>
            </a:r>
            <a:r>
              <a:rPr lang="it-IT" sz="1600" dirty="0" err="1"/>
              <a:t>experiences</a:t>
            </a:r>
            <a:r>
              <a:rPr lang="it-IT" sz="1600" dirty="0"/>
              <a:t>.</a:t>
            </a:r>
          </a:p>
          <a:p>
            <a:pPr marL="0" indent="0" algn="just">
              <a:buNone/>
            </a:pPr>
            <a:r>
              <a:rPr lang="it-IT" sz="1600" dirty="0">
                <a:solidFill>
                  <a:schemeClr val="tx2"/>
                </a:solidFill>
              </a:rPr>
              <a:t>So </a:t>
            </a:r>
            <a:r>
              <a:rPr lang="it-IT" sz="1600" dirty="0" err="1">
                <a:solidFill>
                  <a:schemeClr val="tx2"/>
                </a:solidFill>
              </a:rPr>
              <a:t>it</a:t>
            </a:r>
            <a:r>
              <a:rPr lang="it-IT" sz="1600" dirty="0">
                <a:solidFill>
                  <a:schemeClr val="tx2"/>
                </a:solidFill>
              </a:rPr>
              <a:t> </a:t>
            </a:r>
            <a:r>
              <a:rPr lang="it-IT" sz="1600" dirty="0" err="1">
                <a:solidFill>
                  <a:schemeClr val="tx2"/>
                </a:solidFill>
              </a:rPr>
              <a:t>is</a:t>
            </a:r>
            <a:r>
              <a:rPr lang="it-IT" sz="1600" dirty="0">
                <a:solidFill>
                  <a:schemeClr val="tx2"/>
                </a:solidFill>
              </a:rPr>
              <a:t> an </a:t>
            </a:r>
            <a:r>
              <a:rPr lang="it-IT" sz="1600" dirty="0" err="1">
                <a:solidFill>
                  <a:schemeClr val="tx2"/>
                </a:solidFill>
              </a:rPr>
              <a:t>application</a:t>
            </a:r>
            <a:r>
              <a:rPr lang="it-IT" sz="1600" dirty="0">
                <a:solidFill>
                  <a:schemeClr val="tx2"/>
                </a:solidFill>
              </a:rPr>
              <a:t> </a:t>
            </a:r>
            <a:r>
              <a:rPr lang="it-IT" sz="1600" dirty="0" err="1">
                <a:solidFill>
                  <a:schemeClr val="tx2"/>
                </a:solidFill>
              </a:rPr>
              <a:t>that</a:t>
            </a:r>
            <a:r>
              <a:rPr lang="it-IT" sz="1600" dirty="0">
                <a:solidFill>
                  <a:schemeClr val="tx2"/>
                </a:solidFill>
              </a:rPr>
              <a:t> </a:t>
            </a:r>
            <a:r>
              <a:rPr lang="it-IT" sz="1600" dirty="0" err="1">
                <a:solidFill>
                  <a:schemeClr val="tx2"/>
                </a:solidFill>
              </a:rPr>
              <a:t>adds</a:t>
            </a:r>
            <a:r>
              <a:rPr lang="it-IT" sz="1600" dirty="0">
                <a:solidFill>
                  <a:schemeClr val="tx2"/>
                </a:solidFill>
              </a:rPr>
              <a:t> a </a:t>
            </a:r>
            <a:r>
              <a:rPr lang="it-IT" sz="1600" dirty="0" err="1">
                <a:solidFill>
                  <a:schemeClr val="tx2"/>
                </a:solidFill>
              </a:rPr>
              <a:t>lot</a:t>
            </a:r>
            <a:r>
              <a:rPr lang="it-IT" sz="1600" dirty="0">
                <a:solidFill>
                  <a:schemeClr val="tx2"/>
                </a:solidFill>
              </a:rPr>
              <a:t> of interaction to the </a:t>
            </a:r>
            <a:r>
              <a:rPr lang="it-IT" sz="1600" dirty="0" err="1">
                <a:solidFill>
                  <a:schemeClr val="tx2"/>
                </a:solidFill>
              </a:rPr>
              <a:t>previous</a:t>
            </a:r>
            <a:r>
              <a:rPr lang="it-IT" sz="1600" dirty="0">
                <a:solidFill>
                  <a:schemeClr val="tx2"/>
                </a:solidFill>
              </a:rPr>
              <a:t> </a:t>
            </a:r>
            <a:r>
              <a:rPr lang="it-IT" sz="1600" dirty="0" err="1">
                <a:solidFill>
                  <a:schemeClr val="tx2"/>
                </a:solidFill>
              </a:rPr>
              <a:t>version</a:t>
            </a:r>
            <a:r>
              <a:rPr lang="it-IT" sz="1600" dirty="0">
                <a:solidFill>
                  <a:schemeClr val="tx2"/>
                </a:solidFill>
              </a:rPr>
              <a:t> of </a:t>
            </a:r>
            <a:r>
              <a:rPr lang="it-IT" sz="1600" dirty="0" err="1">
                <a:solidFill>
                  <a:schemeClr val="tx2"/>
                </a:solidFill>
              </a:rPr>
              <a:t>Somex</a:t>
            </a:r>
            <a:r>
              <a:rPr lang="it-IT" sz="1600" dirty="0">
                <a:solidFill>
                  <a:schemeClr val="tx2"/>
                </a:solidFill>
              </a:rPr>
              <a:t> and </a:t>
            </a:r>
            <a:r>
              <a:rPr lang="it-IT" sz="1600" dirty="0" err="1">
                <a:solidFill>
                  <a:schemeClr val="tx2"/>
                </a:solidFill>
              </a:rPr>
              <a:t>that</a:t>
            </a:r>
            <a:r>
              <a:rPr lang="it-IT" sz="1600" dirty="0">
                <a:solidFill>
                  <a:schemeClr val="tx2"/>
                </a:solidFill>
              </a:rPr>
              <a:t> </a:t>
            </a:r>
            <a:r>
              <a:rPr lang="it-IT" sz="1600" dirty="0" err="1">
                <a:solidFill>
                  <a:schemeClr val="tx2"/>
                </a:solidFill>
              </a:rPr>
              <a:t>further</a:t>
            </a:r>
            <a:r>
              <a:rPr lang="it-IT" sz="1600" dirty="0">
                <a:solidFill>
                  <a:schemeClr val="tx2"/>
                </a:solidFill>
              </a:rPr>
              <a:t> </a:t>
            </a:r>
            <a:r>
              <a:rPr lang="it-IT" sz="1600" dirty="0" err="1">
                <a:solidFill>
                  <a:schemeClr val="tx2"/>
                </a:solidFill>
              </a:rPr>
              <a:t>enhances</a:t>
            </a:r>
            <a:r>
              <a:rPr lang="it-IT" sz="1600" dirty="0">
                <a:solidFill>
                  <a:schemeClr val="tx2"/>
                </a:solidFill>
              </a:rPr>
              <a:t> the "social" </a:t>
            </a:r>
            <a:r>
              <a:rPr lang="it-IT" sz="1600" dirty="0" err="1">
                <a:solidFill>
                  <a:schemeClr val="tx2"/>
                </a:solidFill>
              </a:rPr>
              <a:t>perspective</a:t>
            </a:r>
            <a:r>
              <a:rPr lang="it-IT" sz="1600" dirty="0">
                <a:solidFill>
                  <a:schemeClr val="tx2"/>
                </a:solidFill>
              </a:rPr>
              <a:t>.</a:t>
            </a:r>
            <a:endParaRPr lang="it-IT" sz="1600" spc="-30" dirty="0">
              <a:solidFill>
                <a:schemeClr val="tx2"/>
              </a:solidFill>
            </a:endParaRPr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418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n-GB" sz="2200" b="1" dirty="0"/>
              <a:t>SoMExNet - Social Media in Exchanges</a:t>
            </a:r>
            <a:endParaRPr lang="en-GB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600" b="1" dirty="0">
                <a:solidFill>
                  <a:srgbClr val="2E83C3"/>
                </a:solidFill>
              </a:rPr>
              <a:t>ADVANTAGES FOR THE STAFF</a:t>
            </a:r>
          </a:p>
          <a:p>
            <a:pPr marL="0" indent="0" algn="just">
              <a:buNone/>
            </a:pPr>
            <a:r>
              <a:rPr lang="it-IT" sz="1600" dirty="0" err="1"/>
              <a:t>Through</a:t>
            </a:r>
            <a:r>
              <a:rPr lang="it-IT" sz="1600" dirty="0"/>
              <a:t> SoMExNet staff can </a:t>
            </a:r>
            <a:r>
              <a:rPr lang="it-IT" sz="1600" dirty="0" err="1"/>
              <a:t>communicate</a:t>
            </a:r>
            <a:r>
              <a:rPr lang="it-IT" sz="1600" dirty="0"/>
              <a:t> </a:t>
            </a:r>
            <a:r>
              <a:rPr lang="it-IT" sz="1600" dirty="0" err="1"/>
              <a:t>directly</a:t>
            </a:r>
            <a:r>
              <a:rPr lang="it-IT" sz="1600" dirty="0"/>
              <a:t> and </a:t>
            </a:r>
            <a:r>
              <a:rPr lang="it-IT" sz="1600" dirty="0" err="1"/>
              <a:t>immediately</a:t>
            </a:r>
            <a:r>
              <a:rPr lang="it-IT" sz="1600" dirty="0"/>
              <a:t> with the </a:t>
            </a:r>
            <a:r>
              <a:rPr lang="it-IT" sz="1600" dirty="0" err="1"/>
              <a:t>participants</a:t>
            </a:r>
            <a:r>
              <a:rPr lang="it-IT" sz="1600" dirty="0"/>
              <a:t>.</a:t>
            </a:r>
          </a:p>
          <a:p>
            <a:pPr marL="0" indent="0" algn="just">
              <a:buNone/>
            </a:pPr>
            <a:r>
              <a:rPr lang="it-IT" sz="1600" dirty="0" err="1"/>
              <a:t>Through</a:t>
            </a:r>
            <a:r>
              <a:rPr lang="it-IT" sz="1600" dirty="0"/>
              <a:t> the </a:t>
            </a:r>
            <a:r>
              <a:rPr lang="it-IT" sz="1600" dirty="0" err="1"/>
              <a:t>registration</a:t>
            </a:r>
            <a:r>
              <a:rPr lang="it-IT" sz="1600" dirty="0"/>
              <a:t> system of the </a:t>
            </a:r>
            <a:r>
              <a:rPr lang="it-IT" sz="1600" dirty="0" err="1"/>
              <a:t>participants</a:t>
            </a:r>
            <a:r>
              <a:rPr lang="it-IT" sz="1600" dirty="0"/>
              <a:t>, </a:t>
            </a:r>
            <a:r>
              <a:rPr lang="it-IT" sz="1600" dirty="0" err="1"/>
              <a:t>it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possible</a:t>
            </a:r>
            <a:r>
              <a:rPr lang="it-IT" sz="1600" dirty="0"/>
              <a:t> to know the information </a:t>
            </a:r>
            <a:r>
              <a:rPr lang="it-IT" sz="1600" dirty="0" err="1"/>
              <a:t>regarding</a:t>
            </a:r>
            <a:r>
              <a:rPr lang="it-IT" sz="1600" dirty="0"/>
              <a:t> </a:t>
            </a:r>
            <a:r>
              <a:rPr lang="it-IT" sz="1600" dirty="0" err="1"/>
              <a:t>each</a:t>
            </a:r>
            <a:r>
              <a:rPr lang="it-IT" sz="1600" dirty="0"/>
              <a:t> </a:t>
            </a:r>
            <a:r>
              <a:rPr lang="it-IT" sz="1600" dirty="0" err="1"/>
              <a:t>participant</a:t>
            </a:r>
            <a:r>
              <a:rPr lang="it-IT" sz="1600" dirty="0"/>
              <a:t>, </a:t>
            </a:r>
            <a:r>
              <a:rPr lang="it-IT" sz="1600" dirty="0" err="1"/>
              <a:t>send</a:t>
            </a:r>
            <a:r>
              <a:rPr lang="it-IT" sz="1600" dirty="0"/>
              <a:t> the </a:t>
            </a:r>
            <a:r>
              <a:rPr lang="it-IT" sz="1600" dirty="0" err="1"/>
              <a:t>participants</a:t>
            </a:r>
            <a:r>
              <a:rPr lang="it-IT" sz="1600" dirty="0"/>
              <a:t> the activities </a:t>
            </a:r>
            <a:r>
              <a:rPr lang="it-IT" sz="1600" dirty="0" err="1"/>
              <a:t>calendars</a:t>
            </a:r>
            <a:r>
              <a:rPr lang="it-IT" sz="1600" dirty="0"/>
              <a:t>, the </a:t>
            </a:r>
            <a:r>
              <a:rPr lang="it-IT" sz="1600" dirty="0" err="1"/>
              <a:t>provided</a:t>
            </a:r>
            <a:r>
              <a:rPr lang="it-IT" sz="1600" dirty="0"/>
              <a:t> training </a:t>
            </a:r>
            <a:r>
              <a:rPr lang="it-IT" sz="1600" dirty="0" err="1"/>
              <a:t>methods</a:t>
            </a:r>
            <a:r>
              <a:rPr lang="it-IT" sz="1600" dirty="0"/>
              <a:t> and the </a:t>
            </a:r>
            <a:r>
              <a:rPr lang="it-IT" sz="1600" dirty="0" err="1"/>
              <a:t>teaching</a:t>
            </a:r>
            <a:r>
              <a:rPr lang="it-IT" sz="1600" dirty="0"/>
              <a:t> </a:t>
            </a:r>
            <a:r>
              <a:rPr lang="it-IT" sz="1600" dirty="0" err="1"/>
              <a:t>material</a:t>
            </a:r>
            <a:r>
              <a:rPr lang="it-IT" sz="1600" dirty="0"/>
              <a:t>, making the </a:t>
            </a:r>
            <a:r>
              <a:rPr lang="it-IT" sz="1600" dirty="0" err="1"/>
              <a:t>communication</a:t>
            </a:r>
            <a:r>
              <a:rPr lang="it-IT" sz="1600" dirty="0"/>
              <a:t> </a:t>
            </a:r>
            <a:r>
              <a:rPr lang="it-IT" sz="1600" dirty="0" err="1"/>
              <a:t>easier</a:t>
            </a:r>
            <a:r>
              <a:rPr lang="it-IT" sz="1600" dirty="0"/>
              <a:t> and more </a:t>
            </a:r>
            <a:r>
              <a:rPr lang="it-IT" sz="1600" dirty="0" err="1"/>
              <a:t>effective</a:t>
            </a:r>
            <a:r>
              <a:rPr lang="it-IT" sz="1600" dirty="0"/>
              <a:t>.</a:t>
            </a:r>
            <a:endParaRPr lang="it-IT" sz="1600" spc="-30" dirty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241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dirty="0"/>
              <a:t>The core partners </a:t>
            </a:r>
            <a:r>
              <a:rPr lang="it-IT" sz="2000" dirty="0" err="1"/>
              <a:t>have</a:t>
            </a:r>
            <a:r>
              <a:rPr lang="it-IT" sz="2000" dirty="0"/>
              <a:t> </a:t>
            </a:r>
            <a:r>
              <a:rPr lang="it-IT" sz="2000" dirty="0" err="1"/>
              <a:t>developed</a:t>
            </a:r>
            <a:r>
              <a:rPr lang="it-IT" sz="2000" dirty="0"/>
              <a:t> an </a:t>
            </a:r>
            <a:r>
              <a:rPr lang="it-IT" sz="2000" dirty="0" err="1"/>
              <a:t>extensive</a:t>
            </a:r>
            <a:r>
              <a:rPr lang="it-IT" sz="2000" dirty="0"/>
              <a:t> </a:t>
            </a:r>
            <a:r>
              <a:rPr lang="it-IT" sz="2000" dirty="0" err="1"/>
              <a:t>process</a:t>
            </a:r>
            <a:r>
              <a:rPr lang="it-IT" sz="2000" dirty="0"/>
              <a:t> and </a:t>
            </a:r>
            <a:r>
              <a:rPr lang="it-IT" sz="2000" dirty="0" err="1"/>
              <a:t>toolkit</a:t>
            </a:r>
            <a:r>
              <a:rPr lang="it-IT" sz="2000" dirty="0"/>
              <a:t>, to </a:t>
            </a:r>
            <a:r>
              <a:rPr lang="it-IT" sz="2000" dirty="0" err="1"/>
              <a:t>make</a:t>
            </a:r>
            <a:r>
              <a:rPr lang="it-IT" sz="2000" dirty="0"/>
              <a:t> the </a:t>
            </a:r>
            <a:r>
              <a:rPr lang="it-IT" sz="2000" dirty="0" err="1"/>
              <a:t>app</a:t>
            </a:r>
            <a:r>
              <a:rPr lang="it-IT" sz="2000" dirty="0"/>
              <a:t> </a:t>
            </a:r>
            <a:r>
              <a:rPr lang="it-IT" sz="2000" dirty="0" err="1"/>
              <a:t>available</a:t>
            </a:r>
            <a:r>
              <a:rPr lang="it-IT" sz="2000" dirty="0"/>
              <a:t> to </a:t>
            </a:r>
            <a:r>
              <a:rPr lang="it-IT" sz="2000" dirty="0" err="1"/>
              <a:t>any</a:t>
            </a:r>
            <a:r>
              <a:rPr lang="it-IT" sz="2000" dirty="0"/>
              <a:t> </a:t>
            </a:r>
            <a:r>
              <a:rPr lang="it-IT" sz="2000" dirty="0" err="1"/>
              <a:t>institution</a:t>
            </a:r>
            <a:r>
              <a:rPr lang="it-IT" sz="2000" dirty="0"/>
              <a:t> in the </a:t>
            </a:r>
            <a:r>
              <a:rPr lang="it-IT" sz="2000" dirty="0" err="1"/>
              <a:t>construction</a:t>
            </a:r>
            <a:r>
              <a:rPr lang="it-IT" sz="2000" dirty="0"/>
              <a:t> </a:t>
            </a:r>
            <a:r>
              <a:rPr lang="it-IT" sz="2000" dirty="0" err="1"/>
              <a:t>sector</a:t>
            </a:r>
            <a:r>
              <a:rPr lang="it-IT" sz="2000" dirty="0"/>
              <a:t> </a:t>
            </a:r>
            <a:r>
              <a:rPr lang="it-IT" sz="2000" dirty="0" err="1"/>
              <a:t>interested</a:t>
            </a:r>
            <a:r>
              <a:rPr lang="it-IT" sz="2000" dirty="0"/>
              <a:t> in </a:t>
            </a:r>
            <a:r>
              <a:rPr lang="it-IT" sz="2000" dirty="0" err="1"/>
              <a:t>it</a:t>
            </a:r>
            <a:r>
              <a:rPr lang="it-IT" sz="2000" dirty="0"/>
              <a:t>. To </a:t>
            </a:r>
            <a:r>
              <a:rPr lang="it-IT" sz="2000" dirty="0" err="1"/>
              <a:t>achieve</a:t>
            </a:r>
            <a:r>
              <a:rPr lang="it-IT" sz="2000" dirty="0"/>
              <a:t> </a:t>
            </a:r>
            <a:r>
              <a:rPr lang="it-IT" sz="2000" dirty="0" err="1"/>
              <a:t>this</a:t>
            </a:r>
            <a:r>
              <a:rPr lang="it-IT" sz="2000" dirty="0"/>
              <a:t>,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have</a:t>
            </a:r>
            <a:r>
              <a:rPr lang="it-IT" sz="2000" dirty="0"/>
              <a:t>:</a:t>
            </a:r>
          </a:p>
          <a:p>
            <a:pPr algn="just"/>
            <a:r>
              <a:rPr lang="it-IT" sz="2000" dirty="0" err="1"/>
              <a:t>transferred</a:t>
            </a:r>
            <a:r>
              <a:rPr lang="it-IT" sz="2000" dirty="0"/>
              <a:t> the Android app (new technical partner),</a:t>
            </a:r>
          </a:p>
          <a:p>
            <a:pPr algn="just"/>
            <a:r>
              <a:rPr lang="it-IT" sz="2000" dirty="0"/>
              <a:t>made the app </a:t>
            </a:r>
            <a:r>
              <a:rPr lang="it-IT" sz="2000" dirty="0" err="1"/>
              <a:t>available</a:t>
            </a:r>
            <a:r>
              <a:rPr lang="it-IT" sz="2000" dirty="0"/>
              <a:t> on IOS, </a:t>
            </a:r>
            <a:r>
              <a:rPr lang="it-IT" sz="2000" dirty="0" err="1"/>
              <a:t>too</a:t>
            </a:r>
            <a:r>
              <a:rPr lang="it-IT" sz="2000" dirty="0"/>
              <a:t>,</a:t>
            </a:r>
          </a:p>
          <a:p>
            <a:pPr algn="just"/>
            <a:r>
              <a:rPr lang="it-IT" sz="2000" dirty="0" err="1"/>
              <a:t>insured</a:t>
            </a:r>
            <a:r>
              <a:rPr lang="it-IT" sz="2000" dirty="0"/>
              <a:t> the </a:t>
            </a:r>
            <a:r>
              <a:rPr lang="it-IT" sz="2000" dirty="0" err="1"/>
              <a:t>largest</a:t>
            </a:r>
            <a:r>
              <a:rPr lang="it-IT" sz="2000" dirty="0"/>
              <a:t> </a:t>
            </a:r>
            <a:r>
              <a:rPr lang="it-IT" sz="2000" dirty="0" err="1"/>
              <a:t>dissemination</a:t>
            </a:r>
            <a:r>
              <a:rPr lang="it-IT" sz="2000" dirty="0"/>
              <a:t> for the app </a:t>
            </a:r>
            <a:r>
              <a:rPr lang="it-IT" sz="2000" dirty="0" err="1"/>
              <a:t>through</a:t>
            </a:r>
            <a:r>
              <a:rPr lang="it-IT" sz="2000" dirty="0"/>
              <a:t> a users’ network </a:t>
            </a:r>
            <a:r>
              <a:rPr lang="it-IT" sz="2000" dirty="0" err="1"/>
              <a:t>linked</a:t>
            </a:r>
            <a:r>
              <a:rPr lang="it-IT" sz="2000" dirty="0"/>
              <a:t> by a users’ </a:t>
            </a:r>
            <a:r>
              <a:rPr lang="it-IT" sz="2000" dirty="0" err="1"/>
              <a:t>adhesion</a:t>
            </a:r>
            <a:r>
              <a:rPr lang="it-IT" sz="2000" dirty="0"/>
              <a:t> charter,</a:t>
            </a:r>
          </a:p>
          <a:p>
            <a:pPr algn="just"/>
            <a:r>
              <a:rPr lang="it-IT" sz="2000" dirty="0" err="1"/>
              <a:t>developed</a:t>
            </a:r>
            <a:r>
              <a:rPr lang="it-IT" sz="2000" dirty="0"/>
              <a:t> tools (collaborative </a:t>
            </a:r>
            <a:r>
              <a:rPr lang="it-IT" sz="2000" dirty="0" err="1"/>
              <a:t>platform</a:t>
            </a:r>
            <a:r>
              <a:rPr lang="it-IT" sz="2000" dirty="0"/>
              <a:t>, users’ kit, </a:t>
            </a:r>
            <a:r>
              <a:rPr lang="it-IT" sz="2000" dirty="0" err="1"/>
              <a:t>pedagogical</a:t>
            </a:r>
            <a:r>
              <a:rPr lang="it-IT" sz="2000" dirty="0"/>
              <a:t> kit and </a:t>
            </a:r>
            <a:r>
              <a:rPr lang="it-IT" sz="2000" dirty="0" err="1"/>
              <a:t>pedagogical</a:t>
            </a:r>
            <a:r>
              <a:rPr lang="it-IT" sz="2000" dirty="0"/>
              <a:t> </a:t>
            </a:r>
            <a:r>
              <a:rPr lang="it-IT" sz="2000" dirty="0" err="1"/>
              <a:t>process</a:t>
            </a:r>
            <a:r>
              <a:rPr lang="it-IT" sz="2000" dirty="0"/>
              <a:t>)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have</a:t>
            </a:r>
            <a:r>
              <a:rPr lang="it-IT" sz="2000" dirty="0"/>
              <a:t> </a:t>
            </a:r>
            <a:r>
              <a:rPr lang="it-IT" sz="2000" dirty="0" err="1"/>
              <a:t>accompanied</a:t>
            </a:r>
            <a:r>
              <a:rPr lang="it-IT" sz="2000" dirty="0"/>
              <a:t> the app and help the </a:t>
            </a:r>
            <a:r>
              <a:rPr lang="it-IT" sz="2000" dirty="0" err="1"/>
              <a:t>associated</a:t>
            </a:r>
            <a:r>
              <a:rPr lang="it-IT" sz="2000" dirty="0"/>
              <a:t> partners to use </a:t>
            </a:r>
            <a:r>
              <a:rPr lang="it-IT" sz="2000" dirty="0" err="1"/>
              <a:t>it</a:t>
            </a:r>
            <a:r>
              <a:rPr lang="it-IT" sz="2000" dirty="0"/>
              <a:t> for </a:t>
            </a:r>
            <a:r>
              <a:rPr lang="it-IT" sz="2000" dirty="0" err="1"/>
              <a:t>their</a:t>
            </a:r>
            <a:r>
              <a:rPr lang="it-IT" sz="2000" dirty="0"/>
              <a:t> </a:t>
            </a:r>
            <a:r>
              <a:rPr lang="it-IT" sz="2000" dirty="0" err="1"/>
              <a:t>mobility</a:t>
            </a:r>
            <a:r>
              <a:rPr lang="it-IT" sz="2000" dirty="0"/>
              <a:t> projects in an </a:t>
            </a:r>
            <a:r>
              <a:rPr lang="it-IT" sz="2000" dirty="0" err="1"/>
              <a:t>autonomous</a:t>
            </a:r>
            <a:r>
              <a:rPr lang="it-IT" sz="2000" dirty="0"/>
              <a:t> way.</a:t>
            </a:r>
          </a:p>
        </p:txBody>
      </p:sp>
    </p:spTree>
    <p:extLst>
      <p:ext uri="{BB962C8B-B14F-4D97-AF65-F5344CB8AC3E}">
        <p14:creationId xmlns:p14="http://schemas.microsoft.com/office/powerpoint/2010/main" val="959719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3140968"/>
            <a:ext cx="6939805" cy="720080"/>
          </a:xfrm>
        </p:spPr>
        <p:txBody>
          <a:bodyPr/>
          <a:lstStyle/>
          <a:p>
            <a:pPr algn="l"/>
            <a:r>
              <a:rPr lang="en-GB" sz="3200" b="1" dirty="0"/>
              <a:t>SoMExNet </a:t>
            </a:r>
            <a:br>
              <a:rPr lang="en-GB" sz="3200" b="1" dirty="0"/>
            </a:br>
            <a:r>
              <a:rPr lang="en-GB" sz="3200" b="1" dirty="0"/>
              <a:t/>
            </a:r>
            <a:br>
              <a:rPr lang="en-GB" sz="3200" b="1" dirty="0"/>
            </a:br>
            <a:r>
              <a:rPr lang="en-GB" sz="2400" b="1" dirty="0"/>
              <a:t>The </a:t>
            </a:r>
            <a:r>
              <a:rPr lang="en-GB" sz="2400" b="1" dirty="0" smtClean="0"/>
              <a:t>Android App</a:t>
            </a:r>
            <a:r>
              <a:rPr lang="fr-BE" sz="2400" dirty="0"/>
              <a:t>	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43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79512" y="1340768"/>
            <a:ext cx="7344816" cy="432048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/>
              <a:t>The main tool produced by the project is a web application; it is called </a:t>
            </a:r>
            <a:r>
              <a:rPr lang="en-US" sz="2800" i="1" dirty="0" err="1"/>
              <a:t>SoMExNet</a:t>
            </a:r>
            <a:r>
              <a:rPr lang="en-US" sz="2800" i="1" dirty="0"/>
              <a:t> app</a:t>
            </a:r>
            <a:r>
              <a:rPr lang="en-US" sz="2800" dirty="0"/>
              <a:t>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/>
              <a:t>This web application can be installed both on </a:t>
            </a:r>
            <a:r>
              <a:rPr lang="en-US" sz="2800" dirty="0"/>
              <a:t>smartphone </a:t>
            </a:r>
            <a:r>
              <a:rPr lang="en-US" sz="2800" dirty="0"/>
              <a:t>and </a:t>
            </a:r>
            <a:r>
              <a:rPr lang="en-US" sz="2800" dirty="0"/>
              <a:t>tablet;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/>
              <a:t>This web application supports both the Sending Organization, the Hosting Organization and the Participants about the management of the mobility period;</a:t>
            </a:r>
          </a:p>
        </p:txBody>
      </p:sp>
    </p:spTree>
    <p:extLst>
      <p:ext uri="{BB962C8B-B14F-4D97-AF65-F5344CB8AC3E}">
        <p14:creationId xmlns:p14="http://schemas.microsoft.com/office/powerpoint/2010/main" val="310256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Network </a:t>
            </a:r>
            <a:r>
              <a:rPr lang="it-IT" sz="2200" b="1" dirty="0" err="1"/>
              <a:t>enhancing</a:t>
            </a:r>
            <a:r>
              <a:rPr lang="it-IT" sz="2200" b="1" dirty="0"/>
              <a:t> the </a:t>
            </a:r>
            <a:r>
              <a:rPr lang="it-IT" sz="2200" b="1" dirty="0" err="1"/>
              <a:t>SoMEx</a:t>
            </a:r>
            <a:r>
              <a:rPr lang="it-IT" sz="2200" b="1" dirty="0"/>
              <a:t> </a:t>
            </a:r>
            <a:r>
              <a:rPr lang="it-IT" sz="2200" b="1" dirty="0" err="1"/>
              <a:t>app</a:t>
            </a:r>
            <a:r>
              <a:rPr lang="it-IT" sz="2200" b="1" dirty="0"/>
              <a:t>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07504" y="836712"/>
            <a:ext cx="8208912" cy="576064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/>
              <a:t>Within the web application there are many contents concerning both training and leisure activities. Also, there are many </a:t>
            </a:r>
            <a:r>
              <a:rPr lang="en-US" sz="2200" dirty="0"/>
              <a:t>useful </a:t>
            </a:r>
            <a:r>
              <a:rPr lang="en-US" sz="2200" dirty="0" err="1" smtClean="0"/>
              <a:t>informations</a:t>
            </a:r>
            <a:r>
              <a:rPr lang="en-US" sz="2200" dirty="0" smtClean="0"/>
              <a:t> </a:t>
            </a:r>
            <a:r>
              <a:rPr lang="en-US" sz="2200" dirty="0"/>
              <a:t>on emergencies, public transport and so on in </a:t>
            </a:r>
            <a:r>
              <a:rPr lang="en-US" sz="2200" dirty="0"/>
              <a:t>case </a:t>
            </a:r>
            <a:r>
              <a:rPr lang="en-US" sz="2200" dirty="0"/>
              <a:t>the participants need them.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FF0000"/>
                </a:solidFill>
              </a:rPr>
              <a:t>The web application uses the MOODLE web platform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/>
              <a:t>Both the Sending Organization, and the Hosting Organization and </a:t>
            </a:r>
            <a:r>
              <a:rPr lang="en-US" sz="2200" dirty="0" smtClean="0"/>
              <a:t>the </a:t>
            </a:r>
            <a:r>
              <a:rPr lang="en-US" sz="2200" dirty="0"/>
              <a:t>Trainers have a specific support manual that they can consult at any time in order to insert and manage the contents concerning the mobility actions;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/>
              <a:t>In the following pages there are some examples of </a:t>
            </a:r>
            <a:r>
              <a:rPr lang="en-US" sz="2200" dirty="0" err="1"/>
              <a:t>soMExNet</a:t>
            </a:r>
            <a:r>
              <a:rPr lang="en-US" sz="2200" dirty="0"/>
              <a:t> application screen shoots;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/>
              <a:t>When the experimentation of the project is completed, the application will be free to download on the </a:t>
            </a:r>
            <a:r>
              <a:rPr lang="en-US" sz="2200" dirty="0" err="1"/>
              <a:t>Playstore</a:t>
            </a:r>
            <a:r>
              <a:rPr lang="en-US" sz="2200" dirty="0"/>
              <a:t> or IOS. </a:t>
            </a:r>
            <a:endParaRPr lang="en-US" sz="2200" dirty="0"/>
          </a:p>
          <a:p>
            <a:pPr algn="just">
              <a:buFont typeface="Wingdings" panose="05000000000000000000" pitchFamily="2" charset="2"/>
              <a:buChar char="§"/>
            </a:pP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239603977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823</Words>
  <Application>Microsoft Office PowerPoint</Application>
  <PresentationFormat>Presentazione su schermo (4:3)</PresentationFormat>
  <Paragraphs>88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Facette</vt:lpstr>
      <vt:lpstr>SoMExNet  Social Media in Exchanges </vt:lpstr>
      <vt:lpstr>"SoMExNet - Network enhancing the SoMEx app"</vt:lpstr>
      <vt:lpstr>"SoMExNet - Network enhancing the SoMEx app"</vt:lpstr>
      <vt:lpstr>SoMExNet - Social Media in Exchanges</vt:lpstr>
      <vt:lpstr>SoMExNet - Social Media in Exchanges</vt:lpstr>
      <vt:lpstr>"SoMExNet - Network enhancing the SoMEx app"</vt:lpstr>
      <vt:lpstr>SoMExNet   The Android App 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Marco Golato</cp:lastModifiedBy>
  <cp:revision>369</cp:revision>
  <cp:lastPrinted>2019-02-05T11:18:47Z</cp:lastPrinted>
  <dcterms:created xsi:type="dcterms:W3CDTF">2014-10-06T10:05:01Z</dcterms:created>
  <dcterms:modified xsi:type="dcterms:W3CDTF">2019-03-26T15:45:02Z</dcterms:modified>
</cp:coreProperties>
</file>