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15"/>
  </p:notesMasterIdLst>
  <p:handoutMasterIdLst>
    <p:handoutMasterId r:id="rId16"/>
  </p:handoutMasterIdLst>
  <p:sldIdLst>
    <p:sldId id="271" r:id="rId2"/>
    <p:sldId id="320" r:id="rId3"/>
    <p:sldId id="321" r:id="rId4"/>
    <p:sldId id="323" r:id="rId5"/>
    <p:sldId id="324" r:id="rId6"/>
    <p:sldId id="322" r:id="rId7"/>
    <p:sldId id="336" r:id="rId8"/>
    <p:sldId id="354" r:id="rId9"/>
    <p:sldId id="355" r:id="rId10"/>
    <p:sldId id="332" r:id="rId11"/>
    <p:sldId id="333" r:id="rId12"/>
    <p:sldId id="334" r:id="rId13"/>
    <p:sldId id="335" r:id="rId1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lén Blanco Martín" initials="BBM" lastIdx="8" clrIdx="0">
    <p:extLst/>
  </p:cmAuthor>
  <p:cmAuthor id="2" name="Marco Golato" initials="M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5" autoAdjust="0"/>
  </p:normalViewPr>
  <p:slideViewPr>
    <p:cSldViewPr>
      <p:cViewPr varScale="1">
        <p:scale>
          <a:sx n="113" d="100"/>
          <a:sy n="113" d="100"/>
        </p:scale>
        <p:origin x="1554" y="102"/>
      </p:cViewPr>
      <p:guideLst>
        <p:guide orient="horz" pos="2160"/>
        <p:guide pos="2880"/>
      </p:guideLst>
    </p:cSldViewPr>
  </p:slideViewPr>
  <p:outlineViewPr>
    <p:cViewPr>
      <p:scale>
        <a:sx n="33" d="100"/>
        <a:sy n="33" d="100"/>
      </p:scale>
      <p:origin x="0" y="6946"/>
    </p:cViewPr>
  </p:outlineViewPr>
  <p:notesTextViewPr>
    <p:cViewPr>
      <p:scale>
        <a:sx n="100" d="100"/>
        <a:sy n="100" d="100"/>
      </p:scale>
      <p:origin x="0" y="0"/>
    </p:cViewPr>
  </p:notesTextViewPr>
  <p:sorterViewPr>
    <p:cViewPr>
      <p:scale>
        <a:sx n="100" d="100"/>
        <a:sy n="100" d="100"/>
      </p:scale>
      <p:origin x="0" y="77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fld id="{926BC57D-2E86-432E-8E9C-CAC50EA2E1F3}" type="datetimeFigureOut">
              <a:rPr lang="it-IT" smtClean="0"/>
              <a:t>06/09/2019</a:t>
            </a:fld>
            <a:endParaRPr lang="it-IT"/>
          </a:p>
        </p:txBody>
      </p:sp>
      <p:sp>
        <p:nvSpPr>
          <p:cNvPr id="4" name="Segnaposto piè di pagina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a:lvl1pPr>
          </a:lstStyle>
          <a:p>
            <a:fld id="{11745262-354C-4EA9-9A41-010323C61AF1}" type="slidenum">
              <a:rPr lang="it-IT" smtClean="0"/>
              <a:t>‹N°›</a:t>
            </a:fld>
            <a:endParaRPr lang="it-IT"/>
          </a:p>
        </p:txBody>
      </p:sp>
    </p:spTree>
    <p:extLst>
      <p:ext uri="{BB962C8B-B14F-4D97-AF65-F5344CB8AC3E}">
        <p14:creationId xmlns:p14="http://schemas.microsoft.com/office/powerpoint/2010/main" val="267683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E4778454-2244-4C86-BE07-D0E62A06848D}" type="datetimeFigureOut">
              <a:rPr lang="fr-BE" smtClean="0"/>
              <a:t>6/09/2019</a:t>
            </a:fld>
            <a:endParaRPr lang="fr-BE"/>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C746FCCB-04B7-4BAF-B50E-2370C8461BA7}" type="slidenum">
              <a:rPr lang="fr-BE" smtClean="0"/>
              <a:t>‹N°›</a:t>
            </a:fld>
            <a:endParaRPr lang="fr-BE"/>
          </a:p>
        </p:txBody>
      </p:sp>
    </p:spTree>
    <p:extLst>
      <p:ext uri="{BB962C8B-B14F-4D97-AF65-F5344CB8AC3E}">
        <p14:creationId xmlns:p14="http://schemas.microsoft.com/office/powerpoint/2010/main" val="397408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1</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10</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11</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4</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5</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6</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7</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8</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9</a:t>
            </a:fld>
            <a:endParaRPr lang="fr-BE"/>
          </a:p>
        </p:txBody>
      </p:sp>
    </p:spTree>
    <p:extLst>
      <p:ext uri="{BB962C8B-B14F-4D97-AF65-F5344CB8AC3E}">
        <p14:creationId xmlns:p14="http://schemas.microsoft.com/office/powerpoint/2010/main" val="2082949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17834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679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4840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477166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677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03256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517517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25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70391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06/09/2019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7257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t>06/09/2019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58098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t>06/09/2019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182831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t>06/09/2019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313280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t>06/09/2019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2325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06/09/2019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219369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06/09/2019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a:t>
            </a:fld>
            <a:endParaRPr lang="fr-BE"/>
          </a:p>
        </p:txBody>
      </p:sp>
    </p:spTree>
    <p:extLst>
      <p:ext uri="{BB962C8B-B14F-4D97-AF65-F5344CB8AC3E}">
        <p14:creationId xmlns:p14="http://schemas.microsoft.com/office/powerpoint/2010/main" val="82325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309A6D-C09C-4548-B29A-6CF363A7E532}" type="datetimeFigureOut">
              <a:rPr lang="fr-FR" smtClean="0"/>
              <a:t>06/09/2019</a:t>
            </a:fld>
            <a:endParaRPr lang="fr-BE"/>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F4668DC-857F-487D-BFFA-8C0CA5037977}" type="slidenum">
              <a:rPr lang="fr-BE" smtClean="0"/>
              <a:t>‹N°›</a:t>
            </a:fld>
            <a:endParaRPr lang="fr-BE"/>
          </a:p>
        </p:txBody>
      </p:sp>
    </p:spTree>
    <p:extLst>
      <p:ext uri="{BB962C8B-B14F-4D97-AF65-F5344CB8AC3E}">
        <p14:creationId xmlns:p14="http://schemas.microsoft.com/office/powerpoint/2010/main" val="15398473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88579" y="3046080"/>
            <a:ext cx="5829300" cy="1463040"/>
          </a:xfrm>
        </p:spPr>
        <p:txBody>
          <a:bodyPr/>
          <a:lstStyle/>
          <a:p>
            <a:r>
              <a:rPr lang="fr-BE" dirty="0" err="1"/>
              <a:t>SoMExNet</a:t>
            </a:r>
            <a:r>
              <a:rPr lang="fr-BE" dirty="0"/>
              <a:t>	</a:t>
            </a:r>
            <a:br>
              <a:rPr lang="fr-BE" dirty="0"/>
            </a:br>
            <a:r>
              <a:rPr lang="en-GB" sz="3200" b="1" dirty="0"/>
              <a:t>Social Media in Exchanges Network</a:t>
            </a:r>
            <a:r>
              <a:rPr lang="fr-BE" dirty="0"/>
              <a:t>	</a:t>
            </a:r>
          </a:p>
        </p:txBody>
      </p:sp>
      <p:sp>
        <p:nvSpPr>
          <p:cNvPr id="3" name="Sous-titre 2"/>
          <p:cNvSpPr>
            <a:spLocks noGrp="1"/>
          </p:cNvSpPr>
          <p:nvPr>
            <p:ph type="subTitle" idx="1"/>
          </p:nvPr>
        </p:nvSpPr>
        <p:spPr>
          <a:xfrm>
            <a:off x="323528" y="4221088"/>
            <a:ext cx="6400800" cy="2636912"/>
          </a:xfrm>
        </p:spPr>
        <p:txBody>
          <a:bodyPr>
            <a:normAutofit lnSpcReduction="10000"/>
          </a:bodyPr>
          <a:lstStyle/>
          <a:p>
            <a:endParaRPr lang="fr-BE" dirty="0">
              <a:solidFill>
                <a:schemeClr val="accent2"/>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1000" i="1" dirty="0">
              <a:solidFill>
                <a:schemeClr val="tx1"/>
              </a:solidFill>
            </a:endParaRPr>
          </a:p>
          <a:p>
            <a:r>
              <a:rPr lang="en-GB" sz="1000" i="1" dirty="0">
                <a:solidFill>
                  <a:schemeClr val="tx1"/>
                </a:solidFill>
              </a:rPr>
              <a:t>This project has been funded with support from the European Commission.</a:t>
            </a:r>
            <a:endParaRPr lang="fr-BE" sz="1000" dirty="0">
              <a:solidFill>
                <a:schemeClr val="tx1"/>
              </a:solidFill>
            </a:endParaRPr>
          </a:p>
          <a:p>
            <a:r>
              <a:rPr lang="en-GB" sz="1000" i="1" dirty="0">
                <a:solidFill>
                  <a:schemeClr val="tx1"/>
                </a:solidFill>
              </a:rPr>
              <a:t>This publication reflects the views only of the author, and the Commission cannot be held responsible for any use which may be made of the information contained therein</a:t>
            </a:r>
            <a:r>
              <a:rPr lang="en-GB" sz="900" i="1" dirty="0">
                <a:solidFill>
                  <a:schemeClr val="tx1"/>
                </a:solidFill>
              </a:rPr>
              <a:t>.</a:t>
            </a:r>
            <a:endParaRPr lang="fr-BE" sz="900" dirty="0">
              <a:solidFill>
                <a:schemeClr val="tx1"/>
              </a:solidFill>
            </a:endParaRPr>
          </a:p>
          <a:p>
            <a:endParaRPr lang="fr-BE" i="1" dirty="0">
              <a:solidFill>
                <a:schemeClr val="tx1"/>
              </a:solidFill>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5358748"/>
            <a:ext cx="2627784" cy="750604"/>
          </a:xfrm>
          <a:prstGeom prst="rect">
            <a:avLst/>
          </a:prstGeom>
        </p:spPr>
      </p:pic>
    </p:spTree>
    <p:extLst>
      <p:ext uri="{BB962C8B-B14F-4D97-AF65-F5344CB8AC3E}">
        <p14:creationId xmlns:p14="http://schemas.microsoft.com/office/powerpoint/2010/main" val="4000195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6908224"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pic>
        <p:nvPicPr>
          <p:cNvPr id="6" name="Imagem 355"/>
          <p:cNvPicPr/>
          <p:nvPr/>
        </p:nvPicPr>
        <p:blipFill>
          <a:blip r:embed="rId3" cstate="print">
            <a:extLst>
              <a:ext uri="{28A0092B-C50C-407E-A947-70E740481C1C}">
                <a14:useLocalDpi xmlns:a14="http://schemas.microsoft.com/office/drawing/2010/main" val="0"/>
              </a:ext>
            </a:extLst>
          </a:blip>
          <a:stretch>
            <a:fillRect/>
          </a:stretch>
        </p:blipFill>
        <p:spPr>
          <a:xfrm>
            <a:off x="649111" y="1988840"/>
            <a:ext cx="2304256" cy="3960441"/>
          </a:xfrm>
          <a:prstGeom prst="rect">
            <a:avLst/>
          </a:prstGeom>
          <a:ln>
            <a:noFill/>
          </a:ln>
          <a:effectLst>
            <a:outerShdw blurRad="190500" algn="tl" rotWithShape="0">
              <a:srgbClr val="000000">
                <a:alpha val="70000"/>
              </a:srgbClr>
            </a:outerShdw>
          </a:effectLst>
        </p:spPr>
      </p:pic>
      <p:pic>
        <p:nvPicPr>
          <p:cNvPr id="7" name="Imagem 351"/>
          <p:cNvPicPr/>
          <p:nvPr/>
        </p:nvPicPr>
        <p:blipFill>
          <a:blip r:embed="rId4" cstate="print">
            <a:extLst>
              <a:ext uri="{28A0092B-C50C-407E-A947-70E740481C1C}">
                <a14:useLocalDpi xmlns:a14="http://schemas.microsoft.com/office/drawing/2010/main" val="0"/>
              </a:ext>
            </a:extLst>
          </a:blip>
          <a:stretch>
            <a:fillRect/>
          </a:stretch>
        </p:blipFill>
        <p:spPr>
          <a:xfrm>
            <a:off x="4559079" y="1988840"/>
            <a:ext cx="2443728" cy="3960440"/>
          </a:xfrm>
          <a:prstGeom prst="rect">
            <a:avLst/>
          </a:prstGeom>
          <a:ln>
            <a:noFill/>
          </a:ln>
          <a:effectLst>
            <a:outerShdw blurRad="190500" algn="tl" rotWithShape="0">
              <a:srgbClr val="000000">
                <a:alpha val="70000"/>
              </a:srgbClr>
            </a:outerShdw>
          </a:effectLst>
        </p:spPr>
      </p:pic>
      <p:sp>
        <p:nvSpPr>
          <p:cNvPr id="4" name="Rettangolo 3"/>
          <p:cNvSpPr/>
          <p:nvPr/>
        </p:nvSpPr>
        <p:spPr>
          <a:xfrm>
            <a:off x="230860" y="1196752"/>
            <a:ext cx="3677673" cy="369332"/>
          </a:xfrm>
          <a:prstGeom prst="rect">
            <a:avLst/>
          </a:prstGeom>
        </p:spPr>
        <p:txBody>
          <a:bodyPr wrap="none">
            <a:spAutoFit/>
          </a:bodyPr>
          <a:lstStyle/>
          <a:p>
            <a:r>
              <a:rPr lang="en-GB" dirty="0"/>
              <a:t>1 – </a:t>
            </a:r>
            <a:r>
              <a:rPr lang="en-GB" dirty="0" err="1"/>
              <a:t>SomexNet</a:t>
            </a:r>
            <a:r>
              <a:rPr lang="en-GB" dirty="0"/>
              <a:t> App </a:t>
            </a:r>
            <a:r>
              <a:rPr lang="en-GB" dirty="0" err="1"/>
              <a:t>écran</a:t>
            </a:r>
            <a:r>
              <a:rPr lang="en-GB" dirty="0"/>
              <a:t> </a:t>
            </a:r>
            <a:r>
              <a:rPr lang="en-GB" dirty="0" err="1"/>
              <a:t>d’acceuil</a:t>
            </a:r>
            <a:endParaRPr lang="it-IT" dirty="0"/>
          </a:p>
        </p:txBody>
      </p:sp>
      <p:sp>
        <p:nvSpPr>
          <p:cNvPr id="8" name="Rettangolo 7"/>
          <p:cNvSpPr/>
          <p:nvPr/>
        </p:nvSpPr>
        <p:spPr>
          <a:xfrm>
            <a:off x="4732387" y="1268760"/>
            <a:ext cx="1521635" cy="369332"/>
          </a:xfrm>
          <a:prstGeom prst="rect">
            <a:avLst/>
          </a:prstGeom>
        </p:spPr>
        <p:txBody>
          <a:bodyPr wrap="none">
            <a:spAutoFit/>
          </a:bodyPr>
          <a:lstStyle/>
          <a:p>
            <a:r>
              <a:rPr lang="en-GB" dirty="0"/>
              <a:t>2 – App Menu</a:t>
            </a:r>
            <a:endParaRPr lang="it-IT" dirty="0"/>
          </a:p>
        </p:txBody>
      </p:sp>
    </p:spTree>
    <p:extLst>
      <p:ext uri="{BB962C8B-B14F-4D97-AF65-F5344CB8AC3E}">
        <p14:creationId xmlns:p14="http://schemas.microsoft.com/office/powerpoint/2010/main" val="2310281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4" name="Rettangolo 3"/>
          <p:cNvSpPr/>
          <p:nvPr/>
        </p:nvSpPr>
        <p:spPr>
          <a:xfrm>
            <a:off x="242717" y="1268760"/>
            <a:ext cx="2513893" cy="369332"/>
          </a:xfrm>
          <a:prstGeom prst="rect">
            <a:avLst/>
          </a:prstGeom>
        </p:spPr>
        <p:txBody>
          <a:bodyPr wrap="none">
            <a:spAutoFit/>
          </a:bodyPr>
          <a:lstStyle/>
          <a:p>
            <a:r>
              <a:rPr lang="en-GB" dirty="0"/>
              <a:t>3 – App Mobility </a:t>
            </a:r>
            <a:r>
              <a:rPr lang="en-GB" dirty="0" err="1"/>
              <a:t>écran</a:t>
            </a:r>
            <a:r>
              <a:rPr lang="en-GB" dirty="0"/>
              <a:t> </a:t>
            </a:r>
            <a:endParaRPr lang="it-IT" dirty="0"/>
          </a:p>
        </p:txBody>
      </p:sp>
      <p:sp>
        <p:nvSpPr>
          <p:cNvPr id="8" name="Rettangolo 7"/>
          <p:cNvSpPr/>
          <p:nvPr/>
        </p:nvSpPr>
        <p:spPr>
          <a:xfrm>
            <a:off x="4427984" y="1218575"/>
            <a:ext cx="3384376" cy="369332"/>
          </a:xfrm>
          <a:prstGeom prst="rect">
            <a:avLst/>
          </a:prstGeom>
        </p:spPr>
        <p:txBody>
          <a:bodyPr wrap="square">
            <a:spAutoFit/>
          </a:bodyPr>
          <a:lstStyle/>
          <a:p>
            <a:r>
              <a:rPr lang="en-GB" dirty="0"/>
              <a:t>4 – App </a:t>
            </a:r>
            <a:r>
              <a:rPr lang="en-GB" dirty="0" err="1"/>
              <a:t>Mobiliy</a:t>
            </a:r>
            <a:r>
              <a:rPr lang="en-GB" dirty="0"/>
              <a:t> login </a:t>
            </a:r>
            <a:endParaRPr lang="it-IT" dirty="0"/>
          </a:p>
        </p:txBody>
      </p:sp>
      <p:pic>
        <p:nvPicPr>
          <p:cNvPr id="9" name="Imagem 352"/>
          <p:cNvPicPr/>
          <p:nvPr/>
        </p:nvPicPr>
        <p:blipFill>
          <a:blip r:embed="rId3" cstate="print">
            <a:extLst>
              <a:ext uri="{28A0092B-C50C-407E-A947-70E740481C1C}">
                <a14:useLocalDpi xmlns:a14="http://schemas.microsoft.com/office/drawing/2010/main" val="0"/>
              </a:ext>
            </a:extLst>
          </a:blip>
          <a:stretch>
            <a:fillRect/>
          </a:stretch>
        </p:blipFill>
        <p:spPr>
          <a:xfrm>
            <a:off x="683568" y="2128758"/>
            <a:ext cx="2746304" cy="4108554"/>
          </a:xfrm>
          <a:prstGeom prst="rect">
            <a:avLst/>
          </a:prstGeom>
          <a:ln>
            <a:noFill/>
          </a:ln>
          <a:effectLst>
            <a:outerShdw blurRad="190500" algn="tl" rotWithShape="0">
              <a:srgbClr val="000000">
                <a:alpha val="70000"/>
              </a:srgbClr>
            </a:outerShdw>
          </a:effectLst>
        </p:spPr>
      </p:pic>
      <p:pic>
        <p:nvPicPr>
          <p:cNvPr id="10" name="Imagem 353"/>
          <p:cNvPicPr/>
          <p:nvPr/>
        </p:nvPicPr>
        <p:blipFill>
          <a:blip r:embed="rId4" cstate="print">
            <a:extLst>
              <a:ext uri="{28A0092B-C50C-407E-A947-70E740481C1C}">
                <a14:useLocalDpi xmlns:a14="http://schemas.microsoft.com/office/drawing/2010/main" val="0"/>
              </a:ext>
            </a:extLst>
          </a:blip>
          <a:stretch>
            <a:fillRect/>
          </a:stretch>
        </p:blipFill>
        <p:spPr>
          <a:xfrm>
            <a:off x="4932040" y="2054210"/>
            <a:ext cx="2664296" cy="425511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49281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4" name="Rettangolo 3"/>
          <p:cNvSpPr/>
          <p:nvPr/>
        </p:nvSpPr>
        <p:spPr>
          <a:xfrm>
            <a:off x="242717" y="1268760"/>
            <a:ext cx="2975495" cy="369332"/>
          </a:xfrm>
          <a:prstGeom prst="rect">
            <a:avLst/>
          </a:prstGeom>
        </p:spPr>
        <p:txBody>
          <a:bodyPr wrap="none">
            <a:spAutoFit/>
          </a:bodyPr>
          <a:lstStyle/>
          <a:p>
            <a:r>
              <a:rPr lang="en-GB" dirty="0"/>
              <a:t>5 –selection de la </a:t>
            </a:r>
            <a:r>
              <a:rPr lang="en-GB" dirty="0" err="1"/>
              <a:t>mobilité</a:t>
            </a:r>
            <a:r>
              <a:rPr lang="en-GB" dirty="0"/>
              <a:t> </a:t>
            </a:r>
            <a:endParaRPr lang="it-IT" dirty="0"/>
          </a:p>
        </p:txBody>
      </p:sp>
      <p:sp>
        <p:nvSpPr>
          <p:cNvPr id="8" name="Rettangolo 7"/>
          <p:cNvSpPr/>
          <p:nvPr/>
        </p:nvSpPr>
        <p:spPr>
          <a:xfrm>
            <a:off x="4427984" y="1218575"/>
            <a:ext cx="3816424" cy="369332"/>
          </a:xfrm>
          <a:prstGeom prst="rect">
            <a:avLst/>
          </a:prstGeom>
        </p:spPr>
        <p:txBody>
          <a:bodyPr wrap="square">
            <a:spAutoFit/>
          </a:bodyPr>
          <a:lstStyle/>
          <a:p>
            <a:r>
              <a:rPr lang="en-GB" dirty="0"/>
              <a:t>6 –Mobility </a:t>
            </a:r>
            <a:r>
              <a:rPr lang="en-GB" dirty="0" err="1"/>
              <a:t>contenus</a:t>
            </a:r>
            <a:r>
              <a:rPr lang="en-GB" dirty="0"/>
              <a:t> interaction </a:t>
            </a:r>
            <a:endParaRPr lang="it-IT" dirty="0"/>
          </a:p>
        </p:txBody>
      </p:sp>
      <p:pic>
        <p:nvPicPr>
          <p:cNvPr id="7" name="Imagem 354"/>
          <p:cNvPicPr/>
          <p:nvPr/>
        </p:nvPicPr>
        <p:blipFill>
          <a:blip r:embed="rId3" cstate="print">
            <a:extLst>
              <a:ext uri="{28A0092B-C50C-407E-A947-70E740481C1C}">
                <a14:useLocalDpi xmlns:a14="http://schemas.microsoft.com/office/drawing/2010/main" val="0"/>
              </a:ext>
            </a:extLst>
          </a:blip>
          <a:stretch>
            <a:fillRect/>
          </a:stretch>
        </p:blipFill>
        <p:spPr>
          <a:xfrm>
            <a:off x="755576" y="1901759"/>
            <a:ext cx="2448272" cy="4119529"/>
          </a:xfrm>
          <a:prstGeom prst="rect">
            <a:avLst/>
          </a:prstGeom>
          <a:ln>
            <a:noFill/>
          </a:ln>
          <a:effectLst>
            <a:outerShdw blurRad="190500" algn="tl" rotWithShape="0">
              <a:srgbClr val="000000">
                <a:alpha val="70000"/>
              </a:srgbClr>
            </a:outerShdw>
          </a:effectLst>
        </p:spPr>
      </p:pic>
      <p:pic>
        <p:nvPicPr>
          <p:cNvPr id="11" name="Imagem 361"/>
          <p:cNvPicPr/>
          <p:nvPr/>
        </p:nvPicPr>
        <p:blipFill>
          <a:blip r:embed="rId4" cstate="print">
            <a:extLst>
              <a:ext uri="{28A0092B-C50C-407E-A947-70E740481C1C}">
                <a14:useLocalDpi xmlns:a14="http://schemas.microsoft.com/office/drawing/2010/main" val="0"/>
              </a:ext>
            </a:extLst>
          </a:blip>
          <a:stretch>
            <a:fillRect/>
          </a:stretch>
        </p:blipFill>
        <p:spPr>
          <a:xfrm>
            <a:off x="4788024" y="1916832"/>
            <a:ext cx="2736304" cy="39604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2282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4" name="Rettangolo 3"/>
          <p:cNvSpPr/>
          <p:nvPr/>
        </p:nvSpPr>
        <p:spPr>
          <a:xfrm>
            <a:off x="242717" y="1268760"/>
            <a:ext cx="2682145" cy="369332"/>
          </a:xfrm>
          <a:prstGeom prst="rect">
            <a:avLst/>
          </a:prstGeom>
        </p:spPr>
        <p:txBody>
          <a:bodyPr wrap="none">
            <a:spAutoFit/>
          </a:bodyPr>
          <a:lstStyle/>
          <a:p>
            <a:r>
              <a:rPr lang="en-GB" dirty="0"/>
              <a:t>7 –</a:t>
            </a:r>
            <a:r>
              <a:rPr lang="en-GB" dirty="0" err="1"/>
              <a:t>Interagir</a:t>
            </a:r>
            <a:r>
              <a:rPr lang="en-GB" dirty="0"/>
              <a:t> avec le chat</a:t>
            </a:r>
            <a:endParaRPr lang="it-IT" dirty="0"/>
          </a:p>
        </p:txBody>
      </p:sp>
      <p:sp>
        <p:nvSpPr>
          <p:cNvPr id="8" name="Rettangolo 7"/>
          <p:cNvSpPr/>
          <p:nvPr/>
        </p:nvSpPr>
        <p:spPr>
          <a:xfrm>
            <a:off x="4427984" y="1218575"/>
            <a:ext cx="3816424" cy="369332"/>
          </a:xfrm>
          <a:prstGeom prst="rect">
            <a:avLst/>
          </a:prstGeom>
        </p:spPr>
        <p:txBody>
          <a:bodyPr wrap="square">
            <a:spAutoFit/>
          </a:bodyPr>
          <a:lstStyle/>
          <a:p>
            <a:r>
              <a:rPr lang="en-GB" dirty="0"/>
              <a:t>8 –Social media interaction (forum)</a:t>
            </a:r>
            <a:endParaRPr lang="it-IT" dirty="0"/>
          </a:p>
        </p:txBody>
      </p:sp>
      <p:pic>
        <p:nvPicPr>
          <p:cNvPr id="9" name="Imagem 362"/>
          <p:cNvPicPr/>
          <p:nvPr/>
        </p:nvPicPr>
        <p:blipFill>
          <a:blip r:embed="rId3" cstate="print">
            <a:extLst>
              <a:ext uri="{28A0092B-C50C-407E-A947-70E740481C1C}">
                <a14:useLocalDpi xmlns:a14="http://schemas.microsoft.com/office/drawing/2010/main" val="0"/>
              </a:ext>
            </a:extLst>
          </a:blip>
          <a:stretch>
            <a:fillRect/>
          </a:stretch>
        </p:blipFill>
        <p:spPr>
          <a:xfrm>
            <a:off x="666964" y="1836102"/>
            <a:ext cx="2680899" cy="4064710"/>
          </a:xfrm>
          <a:prstGeom prst="rect">
            <a:avLst/>
          </a:prstGeom>
          <a:ln>
            <a:noFill/>
          </a:ln>
          <a:effectLst>
            <a:outerShdw blurRad="190500" algn="tl" rotWithShape="0">
              <a:srgbClr val="000000">
                <a:alpha val="70000"/>
              </a:srgbClr>
            </a:outerShdw>
          </a:effectLst>
        </p:spPr>
      </p:pic>
      <p:pic>
        <p:nvPicPr>
          <p:cNvPr id="10" name="Imagem 363"/>
          <p:cNvPicPr/>
          <p:nvPr/>
        </p:nvPicPr>
        <p:blipFill>
          <a:blip r:embed="rId4" cstate="print">
            <a:extLst>
              <a:ext uri="{28A0092B-C50C-407E-A947-70E740481C1C}">
                <a14:useLocalDpi xmlns:a14="http://schemas.microsoft.com/office/drawing/2010/main" val="0"/>
              </a:ext>
            </a:extLst>
          </a:blip>
          <a:stretch>
            <a:fillRect/>
          </a:stretch>
        </p:blipFill>
        <p:spPr>
          <a:xfrm>
            <a:off x="4788024" y="1836102"/>
            <a:ext cx="1784350" cy="3172460"/>
          </a:xfrm>
          <a:prstGeom prst="rect">
            <a:avLst/>
          </a:prstGeom>
          <a:ln>
            <a:noFill/>
          </a:ln>
          <a:effectLst>
            <a:outerShdw blurRad="190500" algn="tl" rotWithShape="0">
              <a:srgbClr val="000000">
                <a:alpha val="70000"/>
              </a:srgbClr>
            </a:outerShdw>
          </a:effectLst>
        </p:spPr>
      </p:pic>
      <p:pic>
        <p:nvPicPr>
          <p:cNvPr id="12" name="Imagem 364"/>
          <p:cNvPicPr/>
          <p:nvPr/>
        </p:nvPicPr>
        <p:blipFill>
          <a:blip r:embed="rId5" cstate="print">
            <a:extLst>
              <a:ext uri="{28A0092B-C50C-407E-A947-70E740481C1C}">
                <a14:useLocalDpi xmlns:a14="http://schemas.microsoft.com/office/drawing/2010/main" val="0"/>
              </a:ext>
            </a:extLst>
          </a:blip>
          <a:stretch>
            <a:fillRect/>
          </a:stretch>
        </p:blipFill>
        <p:spPr>
          <a:xfrm>
            <a:off x="5796136" y="2668312"/>
            <a:ext cx="1835785" cy="32639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25754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5" name="Espace réservé du contenu 2"/>
          <p:cNvSpPr>
            <a:spLocks noGrp="1"/>
          </p:cNvSpPr>
          <p:nvPr>
            <p:ph idx="1"/>
          </p:nvPr>
        </p:nvSpPr>
        <p:spPr>
          <a:xfrm>
            <a:off x="2339752" y="1484784"/>
            <a:ext cx="5544616" cy="5112568"/>
          </a:xfrm>
        </p:spPr>
        <p:txBody>
          <a:bodyPr>
            <a:noAutofit/>
          </a:bodyPr>
          <a:lstStyle/>
          <a:p>
            <a:pPr marL="0" indent="0" algn="just">
              <a:buNone/>
            </a:pPr>
            <a:r>
              <a:rPr lang="fr-BE" sz="2000" spc="-40" dirty="0" err="1"/>
              <a:t>SoMExNet</a:t>
            </a:r>
            <a:r>
              <a:rPr lang="fr-BE" sz="2000" spc="-40" dirty="0"/>
              <a:t> - L'amélioration du réseau de l'application </a:t>
            </a:r>
            <a:r>
              <a:rPr lang="fr-BE" sz="2000" spc="-40" dirty="0" err="1"/>
              <a:t>SoMEx</a:t>
            </a:r>
            <a:r>
              <a:rPr lang="fr-BE" sz="2000" spc="-40" dirty="0"/>
              <a:t> est un projet de mise en œuvre d'un processus étendu supportant un outil existant : l'application </a:t>
            </a:r>
            <a:r>
              <a:rPr lang="fr-BE" sz="2000" spc="-40" dirty="0" err="1"/>
              <a:t>SoMEx</a:t>
            </a:r>
            <a:r>
              <a:rPr lang="fr-BE" sz="2000" spc="-40" dirty="0"/>
              <a:t>. </a:t>
            </a:r>
          </a:p>
          <a:p>
            <a:pPr marL="0" indent="0" algn="just">
              <a:buNone/>
            </a:pPr>
            <a:r>
              <a:rPr lang="fr-BE" sz="2000" spc="-40" dirty="0"/>
              <a:t>Cette application Android fournit aux personnes participant aux échanges de mobilité toutes les informations nécessaires (informations générales, voyages, horaires, culture, langue, contacts, évaluation, certification, etc.) </a:t>
            </a:r>
            <a:endParaRPr lang="it-IT" sz="2000" spc="-40" dirty="0"/>
          </a:p>
          <a:p>
            <a:pPr marL="0" indent="0">
              <a:buNone/>
            </a:pPr>
            <a:endParaRPr lang="it-IT" sz="2000" spc="-40" dirty="0">
              <a:hlinkClick r:id="rId3"/>
            </a:endParaRPr>
          </a:p>
          <a:p>
            <a:pPr marL="0" indent="0" algn="just">
              <a:buNone/>
            </a:pPr>
            <a:endParaRPr lang="it-IT" sz="2000" spc="-40" dirty="0"/>
          </a:p>
        </p:txBody>
      </p:sp>
      <p:pic>
        <p:nvPicPr>
          <p:cNvPr id="3" name="Immagine 2" descr="logo_SomexNet-300x300.png"/>
          <p:cNvPicPr>
            <a:picLocks noChangeAspect="1"/>
          </p:cNvPicPr>
          <p:nvPr/>
        </p:nvPicPr>
        <p:blipFill rotWithShape="1">
          <a:blip r:embed="rId4">
            <a:extLst>
              <a:ext uri="{28A0092B-C50C-407E-A947-70E740481C1C}">
                <a14:useLocalDpi xmlns:a14="http://schemas.microsoft.com/office/drawing/2010/main" val="0"/>
              </a:ext>
            </a:extLst>
          </a:blip>
          <a:srcRect l="15822" r="14031"/>
          <a:stretch/>
        </p:blipFill>
        <p:spPr>
          <a:xfrm>
            <a:off x="251520" y="1412776"/>
            <a:ext cx="1827129" cy="2604725"/>
          </a:xfrm>
          <a:prstGeom prst="rect">
            <a:avLst/>
          </a:prstGeom>
          <a:solidFill>
            <a:schemeClr val="bg1"/>
          </a:solidFill>
        </p:spPr>
      </p:pic>
      <p:sp>
        <p:nvSpPr>
          <p:cNvPr id="4" name="CasellaDiTesto 3"/>
          <p:cNvSpPr txBox="1"/>
          <p:nvPr/>
        </p:nvSpPr>
        <p:spPr>
          <a:xfrm>
            <a:off x="251520" y="4581128"/>
            <a:ext cx="7056784" cy="1323439"/>
          </a:xfrm>
          <a:prstGeom prst="rect">
            <a:avLst/>
          </a:prstGeom>
          <a:noFill/>
        </p:spPr>
        <p:txBody>
          <a:bodyPr wrap="square" rtlCol="0">
            <a:spAutoFit/>
          </a:bodyPr>
          <a:lstStyle/>
          <a:p>
            <a:pPr algn="just"/>
            <a:r>
              <a:rPr lang="fr-BE" sz="2000" spc="-40" dirty="0"/>
              <a:t>L'application a aidé les partenaires de la </a:t>
            </a:r>
            <a:r>
              <a:rPr lang="fr-BE" sz="2000" spc="-40" dirty="0" err="1"/>
              <a:t>SoMEx</a:t>
            </a:r>
            <a:r>
              <a:rPr lang="fr-BE" sz="2000" spc="-40" dirty="0"/>
              <a:t> (centres de formation professionnelle et association nationale) à accroître le nombre d'échanges de mobilité dans le secteur de la construction. </a:t>
            </a:r>
            <a:endParaRPr lang="it-IT" sz="2000" spc="-40" dirty="0"/>
          </a:p>
        </p:txBody>
      </p:sp>
    </p:spTree>
    <p:extLst>
      <p:ext uri="{BB962C8B-B14F-4D97-AF65-F5344CB8AC3E}">
        <p14:creationId xmlns:p14="http://schemas.microsoft.com/office/powerpoint/2010/main" val="3669152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836712"/>
            <a:ext cx="8373616" cy="504056"/>
          </a:xfrm>
        </p:spPr>
        <p:txBody>
          <a:bodyPr>
            <a:noAutofit/>
          </a:bodyPr>
          <a:lstStyle/>
          <a:p>
            <a:r>
              <a:rPr lang="fr-BE" sz="2200" b="1" dirty="0"/>
              <a:t>"</a:t>
            </a:r>
            <a:r>
              <a:rPr lang="fr-BE" sz="2200" b="1" dirty="0" err="1"/>
              <a:t>SoMExNet</a:t>
            </a:r>
            <a:r>
              <a:rPr lang="fr-BE" sz="2200" b="1" dirty="0"/>
              <a:t> - Réseau améliorant l'application </a:t>
            </a:r>
            <a:r>
              <a:rPr lang="fr-BE" sz="2200" b="1" dirty="0" err="1"/>
              <a:t>SoMEx</a:t>
            </a:r>
            <a:r>
              <a:rPr lang="fr-BE" sz="2200" b="1" dirty="0"/>
              <a:t>"</a:t>
            </a:r>
            <a:endParaRPr lang="en-GB" sz="2200" dirty="0"/>
          </a:p>
        </p:txBody>
      </p:sp>
      <p:sp>
        <p:nvSpPr>
          <p:cNvPr id="5" name="Espace réservé du contenu 2"/>
          <p:cNvSpPr>
            <a:spLocks noGrp="1"/>
          </p:cNvSpPr>
          <p:nvPr>
            <p:ph idx="1"/>
          </p:nvPr>
        </p:nvSpPr>
        <p:spPr>
          <a:xfrm>
            <a:off x="323528" y="1484784"/>
            <a:ext cx="6984776" cy="5112568"/>
          </a:xfrm>
        </p:spPr>
        <p:txBody>
          <a:bodyPr>
            <a:noAutofit/>
          </a:bodyPr>
          <a:lstStyle/>
          <a:p>
            <a:pPr marL="0" indent="0">
              <a:buNone/>
            </a:pPr>
            <a:endParaRPr lang="it-IT" sz="2000" dirty="0"/>
          </a:p>
          <a:p>
            <a:pPr marL="0" indent="0" algn="just">
              <a:buNone/>
            </a:pPr>
            <a:r>
              <a:rPr lang="fr-BE" sz="2000" dirty="0" err="1"/>
              <a:t>SoMExNet</a:t>
            </a:r>
            <a:r>
              <a:rPr lang="fr-BE" sz="2000" dirty="0"/>
              <a:t> a débuté le 16 octobre 2017 et se terminera le 15 octobre 2019.L'objectif spécifique de </a:t>
            </a:r>
            <a:r>
              <a:rPr lang="fr-BE" sz="2000" dirty="0" err="1"/>
              <a:t>SoMExNet</a:t>
            </a:r>
            <a:r>
              <a:rPr lang="fr-BE" sz="2000" dirty="0"/>
              <a:t> est d'augmenter le nombre d'établissements utilisant l'application et, par ce biais, le nombre d'échanges de mobilité en Europe. En sensibilisant les stagiaires au processus de mobilité, nous visons à atteindre l'objectif global d'accroître la mobilité des jeunes travailleurs du secteur de la construction sur le marché du travail européen. </a:t>
            </a:r>
            <a:r>
              <a:rPr lang="it-IT" sz="2000" dirty="0"/>
              <a:t> </a:t>
            </a:r>
          </a:p>
          <a:p>
            <a:pPr marL="0" indent="0">
              <a:buNone/>
            </a:pPr>
            <a:endParaRPr lang="it-IT" sz="2000" dirty="0"/>
          </a:p>
          <a:p>
            <a:pPr marL="0" indent="0">
              <a:buNone/>
            </a:pPr>
            <a:endParaRPr lang="it-IT" sz="2000" dirty="0"/>
          </a:p>
          <a:p>
            <a:pPr marL="0" indent="0">
              <a:buNone/>
            </a:pPr>
            <a:endParaRPr lang="it-IT" sz="2000" dirty="0">
              <a:hlinkClick r:id="rId3"/>
            </a:endParaRPr>
          </a:p>
          <a:p>
            <a:pPr marL="0" indent="0" algn="just">
              <a:buNone/>
            </a:pPr>
            <a:endParaRPr lang="it-IT" sz="2000" dirty="0"/>
          </a:p>
        </p:txBody>
      </p:sp>
    </p:spTree>
    <p:extLst>
      <p:ext uri="{BB962C8B-B14F-4D97-AF65-F5344CB8AC3E}">
        <p14:creationId xmlns:p14="http://schemas.microsoft.com/office/powerpoint/2010/main" val="419859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2200" b="1" dirty="0"/>
              <a:t>SoMExNet - Social Media in Exchanges Network </a:t>
            </a:r>
            <a:endParaRPr lang="en-GB" sz="2200" dirty="0"/>
          </a:p>
        </p:txBody>
      </p:sp>
      <p:sp>
        <p:nvSpPr>
          <p:cNvPr id="3" name="Espace réservé du contenu 2"/>
          <p:cNvSpPr>
            <a:spLocks noGrp="1"/>
          </p:cNvSpPr>
          <p:nvPr>
            <p:ph idx="1"/>
          </p:nvPr>
        </p:nvSpPr>
        <p:spPr>
          <a:xfrm>
            <a:off x="323528" y="1484784"/>
            <a:ext cx="4248472" cy="5184576"/>
          </a:xfrm>
        </p:spPr>
        <p:txBody>
          <a:bodyPr>
            <a:noAutofit/>
          </a:bodyPr>
          <a:lstStyle/>
          <a:p>
            <a:pPr marL="0" indent="0" algn="just">
              <a:buNone/>
            </a:pPr>
            <a:r>
              <a:rPr lang="fr-BE" sz="1600" b="1" dirty="0">
                <a:solidFill>
                  <a:schemeClr val="accent2"/>
                </a:solidFill>
              </a:rPr>
              <a:t>AVANTAGES POUR LES PARTICIPANTS </a:t>
            </a:r>
          </a:p>
          <a:p>
            <a:pPr marL="0" indent="0" algn="just">
              <a:buNone/>
            </a:pPr>
            <a:r>
              <a:rPr lang="fr-BE" sz="1600" b="1" dirty="0" err="1">
                <a:solidFill>
                  <a:schemeClr val="accent2"/>
                </a:solidFill>
              </a:rPr>
              <a:t>SoMExNet</a:t>
            </a:r>
            <a:r>
              <a:rPr lang="fr-BE" sz="1600" b="1" dirty="0">
                <a:solidFill>
                  <a:schemeClr val="accent2"/>
                </a:solidFill>
              </a:rPr>
              <a:t> </a:t>
            </a:r>
            <a:r>
              <a:rPr lang="fr-BE" sz="1600" dirty="0">
                <a:solidFill>
                  <a:schemeClr val="tx1"/>
                </a:solidFill>
              </a:rPr>
              <a:t>est une innovation pour la mobilité. En plus du contenu présent dans la version précédente de la </a:t>
            </a:r>
            <a:r>
              <a:rPr lang="fr-BE" sz="1600" dirty="0" err="1">
                <a:solidFill>
                  <a:schemeClr val="tx1"/>
                </a:solidFill>
              </a:rPr>
              <a:t>SoMEx</a:t>
            </a:r>
            <a:r>
              <a:rPr lang="fr-BE" sz="1600" dirty="0">
                <a:solidFill>
                  <a:schemeClr val="tx1"/>
                </a:solidFill>
              </a:rPr>
              <a:t>, les participants bénéficieront d'un espace réservé où il y aura des informations non seulement sur le pays de destination mais aussi sur l'expérience de formation (agenda, programme de formation, matériel pédagogique, contacts utiles, etc...).Comme pour </a:t>
            </a:r>
            <a:r>
              <a:rPr lang="fr-BE" sz="1600" dirty="0" err="1">
                <a:solidFill>
                  <a:schemeClr val="tx1"/>
                </a:solidFill>
              </a:rPr>
              <a:t>SoMExNet</a:t>
            </a:r>
            <a:r>
              <a:rPr lang="fr-BE" sz="1600" dirty="0">
                <a:solidFill>
                  <a:schemeClr val="tx1"/>
                </a:solidFill>
              </a:rPr>
              <a:t>, les participants peuvent également communiquer par chat pour prendre rendez-vous, échanger des opinions et des points de vue sur leurs expériences. C'est donc une application qui ajoute beaucoup d'interaction à la version précédente de </a:t>
            </a:r>
            <a:r>
              <a:rPr lang="fr-BE" sz="1600" dirty="0" err="1">
                <a:solidFill>
                  <a:schemeClr val="tx1"/>
                </a:solidFill>
              </a:rPr>
              <a:t>SoMEx</a:t>
            </a:r>
            <a:r>
              <a:rPr lang="fr-BE" sz="1600" dirty="0">
                <a:solidFill>
                  <a:schemeClr val="tx1"/>
                </a:solidFill>
              </a:rPr>
              <a:t> et qui renforce encore la perspective " sociale ".</a:t>
            </a:r>
            <a:endParaRPr lang="it-IT" sz="1600" spc="-30" dirty="0">
              <a:solidFill>
                <a:schemeClr val="tx1"/>
              </a:solidFill>
            </a:endParaRPr>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9418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n-GB" sz="2200" b="1" dirty="0"/>
              <a:t>SoMExNet - Social Media in Exchanges</a:t>
            </a:r>
            <a:endParaRPr lang="en-GB" sz="2200" dirty="0"/>
          </a:p>
        </p:txBody>
      </p:sp>
      <p:sp>
        <p:nvSpPr>
          <p:cNvPr id="3" name="Espace réservé du contenu 2"/>
          <p:cNvSpPr>
            <a:spLocks noGrp="1"/>
          </p:cNvSpPr>
          <p:nvPr>
            <p:ph idx="1"/>
          </p:nvPr>
        </p:nvSpPr>
        <p:spPr>
          <a:xfrm>
            <a:off x="323528" y="1484784"/>
            <a:ext cx="4248472" cy="3816424"/>
          </a:xfrm>
        </p:spPr>
        <p:txBody>
          <a:bodyPr>
            <a:noAutofit/>
          </a:bodyPr>
          <a:lstStyle/>
          <a:p>
            <a:pPr marL="0" indent="0">
              <a:buNone/>
            </a:pPr>
            <a:r>
              <a:rPr lang="fr-BE" sz="1600" b="1" spc="-30" dirty="0">
                <a:solidFill>
                  <a:schemeClr val="accent2"/>
                </a:solidFill>
              </a:rPr>
              <a:t>AVANTAGES POUR LE PERSONNEL</a:t>
            </a:r>
          </a:p>
          <a:p>
            <a:pPr marL="0" indent="0">
              <a:buNone/>
            </a:pPr>
            <a:endParaRPr lang="fr-BE" sz="1600" spc="-30" dirty="0"/>
          </a:p>
          <a:p>
            <a:pPr marL="0" indent="0" algn="just">
              <a:buNone/>
            </a:pPr>
            <a:r>
              <a:rPr lang="fr-BE" sz="1600" spc="-30" dirty="0"/>
              <a:t>Grâce à </a:t>
            </a:r>
            <a:r>
              <a:rPr lang="fr-BE" sz="1600" spc="-30" dirty="0" err="1"/>
              <a:t>SoMExNet</a:t>
            </a:r>
            <a:r>
              <a:rPr lang="fr-BE" sz="1600" spc="-30" dirty="0"/>
              <a:t>, le personnel peut communiquer directement et immédiatement avec les participants. Grâce au système d'inscription des participants, il est possible de connaître les informations concernant chaque participant, d'envoyer aux participants les calendriers des activités, les méthodes de formation fournies et le matériel pédagogique, rendant la communication plus facile et plus efficace.</a:t>
            </a:r>
            <a:endParaRPr lang="it-IT" sz="1600" spc="-30" dirty="0"/>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6241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5" name="Espace réservé du contenu 2"/>
          <p:cNvSpPr>
            <a:spLocks noGrp="1"/>
          </p:cNvSpPr>
          <p:nvPr>
            <p:ph idx="1"/>
          </p:nvPr>
        </p:nvSpPr>
        <p:spPr>
          <a:xfrm>
            <a:off x="323528" y="1484784"/>
            <a:ext cx="8208912" cy="5112568"/>
          </a:xfrm>
        </p:spPr>
        <p:txBody>
          <a:bodyPr>
            <a:noAutofit/>
          </a:bodyPr>
          <a:lstStyle/>
          <a:p>
            <a:pPr marL="0" indent="0" algn="just">
              <a:buNone/>
            </a:pPr>
            <a:r>
              <a:rPr lang="fr-BE" sz="2000" dirty="0"/>
              <a:t>Les principaux partenaires ont mis au point un vaste processus et une trousse d'outils pour mettre l'application à la disposition de toute institution du secteur de la construction qui s'y intéresse. Pour y parvenir, nous avons :</a:t>
            </a:r>
          </a:p>
          <a:p>
            <a:pPr marL="0" indent="0" algn="just">
              <a:buNone/>
            </a:pPr>
            <a:r>
              <a:rPr lang="fr-BE" sz="2000" dirty="0"/>
              <a:t>- transférer l'application Android (nouveau partenaire technique),</a:t>
            </a:r>
          </a:p>
          <a:p>
            <a:pPr algn="just">
              <a:buFontTx/>
              <a:buChar char="-"/>
            </a:pPr>
            <a:r>
              <a:rPr lang="fr-BE" sz="2000" dirty="0"/>
              <a:t>rendre l'application disponible sur IOS, </a:t>
            </a:r>
          </a:p>
          <a:p>
            <a:pPr algn="just">
              <a:buFontTx/>
              <a:buChar char="-"/>
            </a:pPr>
            <a:r>
              <a:rPr lang="fr-BE" sz="2000" dirty="0"/>
              <a:t>assurer la plus large diffusion de l'application à travers un réseau d'utilisateurs lié par une charte d'adhésion des utilisateurs,</a:t>
            </a:r>
          </a:p>
          <a:p>
            <a:pPr algn="just">
              <a:buFontTx/>
              <a:buChar char="-"/>
            </a:pPr>
            <a:r>
              <a:rPr lang="fr-BE" sz="2000" dirty="0"/>
              <a:t>développer des outils (plateforme collaborative, kit utilisateur, kit pédagogique et processus pédagogique) qui ont accompagné l'application et aident les partenaires associés à l'utiliser de manière autonome pour leurs projets de mobilité.</a:t>
            </a:r>
            <a:endParaRPr lang="it-IT" sz="2000" dirty="0"/>
          </a:p>
        </p:txBody>
      </p:sp>
    </p:spTree>
    <p:extLst>
      <p:ext uri="{BB962C8B-B14F-4D97-AF65-F5344CB8AC3E}">
        <p14:creationId xmlns:p14="http://schemas.microsoft.com/office/powerpoint/2010/main" val="959719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3140968"/>
            <a:ext cx="6939805" cy="720080"/>
          </a:xfrm>
        </p:spPr>
        <p:txBody>
          <a:bodyPr/>
          <a:lstStyle/>
          <a:p>
            <a:pPr algn="l"/>
            <a:r>
              <a:rPr lang="en-GB" sz="3200" b="1" dirty="0"/>
              <a:t>SoMExNet </a:t>
            </a:r>
            <a:br>
              <a:rPr lang="en-GB" sz="3200" b="1" dirty="0"/>
            </a:br>
            <a:br>
              <a:rPr lang="en-GB" sz="3200" b="1" dirty="0"/>
            </a:br>
            <a:r>
              <a:rPr lang="en-GB" sz="2400" b="1" dirty="0"/>
              <a:t>The Android App</a:t>
            </a:r>
            <a:r>
              <a:rPr lang="fr-BE" sz="2400" dirty="0"/>
              <a:t>	</a:t>
            </a: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5445224"/>
            <a:ext cx="2627784" cy="750604"/>
          </a:xfrm>
          <a:prstGeom prst="rect">
            <a:avLst/>
          </a:prstGeom>
        </p:spPr>
      </p:pic>
    </p:spTree>
    <p:extLst>
      <p:ext uri="{BB962C8B-B14F-4D97-AF65-F5344CB8AC3E}">
        <p14:creationId xmlns:p14="http://schemas.microsoft.com/office/powerpoint/2010/main" val="290664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5" name="Espace réservé du contenu 2"/>
          <p:cNvSpPr>
            <a:spLocks noGrp="1"/>
          </p:cNvSpPr>
          <p:nvPr>
            <p:ph idx="1"/>
          </p:nvPr>
        </p:nvSpPr>
        <p:spPr>
          <a:xfrm>
            <a:off x="179512" y="1340768"/>
            <a:ext cx="7848872" cy="4320480"/>
          </a:xfrm>
        </p:spPr>
        <p:txBody>
          <a:bodyPr>
            <a:noAutofit/>
          </a:bodyPr>
          <a:lstStyle/>
          <a:p>
            <a:pPr algn="just">
              <a:buFont typeface="Wingdings" panose="05000000000000000000" pitchFamily="2" charset="2"/>
              <a:buChar char="§"/>
            </a:pPr>
            <a:r>
              <a:rPr lang="fr-BE" sz="2800" dirty="0"/>
              <a:t>Le principal outil produit par le projet est une application web, appelée </a:t>
            </a:r>
            <a:r>
              <a:rPr lang="fr-BE" sz="2800" dirty="0" err="1"/>
              <a:t>SoMExNet</a:t>
            </a:r>
            <a:r>
              <a:rPr lang="fr-BE" sz="2800" dirty="0"/>
              <a:t> app ;</a:t>
            </a:r>
          </a:p>
          <a:p>
            <a:pPr algn="just">
              <a:buFont typeface="Wingdings" panose="05000000000000000000" pitchFamily="2" charset="2"/>
              <a:buChar char="§"/>
            </a:pPr>
            <a:r>
              <a:rPr lang="fr-BE" sz="2800" dirty="0"/>
              <a:t>Cette application web peut être installée aussi bien sur smartphone que sur tablette ;</a:t>
            </a:r>
          </a:p>
          <a:p>
            <a:pPr algn="just">
              <a:buFont typeface="Wingdings" panose="05000000000000000000" pitchFamily="2" charset="2"/>
              <a:buChar char="§"/>
            </a:pPr>
            <a:r>
              <a:rPr lang="fr-BE" sz="2800" dirty="0"/>
              <a:t>Cette application Web aide l'organisation émettrice, l'organisation d'accueil et les participants à gérer la période de mobilité ;</a:t>
            </a:r>
            <a:endParaRPr lang="en-US" sz="2800" dirty="0"/>
          </a:p>
        </p:txBody>
      </p:sp>
    </p:spTree>
    <p:extLst>
      <p:ext uri="{BB962C8B-B14F-4D97-AF65-F5344CB8AC3E}">
        <p14:creationId xmlns:p14="http://schemas.microsoft.com/office/powerpoint/2010/main" val="310256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Network </a:t>
            </a:r>
            <a:r>
              <a:rPr lang="it-IT" sz="2200" b="1" dirty="0" err="1"/>
              <a:t>enhancing</a:t>
            </a:r>
            <a:r>
              <a:rPr lang="it-IT" sz="2200" b="1" dirty="0"/>
              <a:t> the </a:t>
            </a:r>
            <a:r>
              <a:rPr lang="it-IT" sz="2200" b="1" dirty="0" err="1"/>
              <a:t>SoMEx</a:t>
            </a:r>
            <a:r>
              <a:rPr lang="it-IT" sz="2200" b="1" dirty="0"/>
              <a:t> </a:t>
            </a:r>
            <a:r>
              <a:rPr lang="it-IT" sz="2200" b="1" dirty="0" err="1"/>
              <a:t>app</a:t>
            </a:r>
            <a:r>
              <a:rPr lang="it-IT" sz="2200" b="1" dirty="0"/>
              <a:t>"</a:t>
            </a:r>
            <a:endParaRPr lang="en-GB" sz="2200" dirty="0"/>
          </a:p>
        </p:txBody>
      </p:sp>
      <p:sp>
        <p:nvSpPr>
          <p:cNvPr id="5" name="Espace réservé du contenu 2"/>
          <p:cNvSpPr>
            <a:spLocks noGrp="1"/>
          </p:cNvSpPr>
          <p:nvPr>
            <p:ph idx="1"/>
          </p:nvPr>
        </p:nvSpPr>
        <p:spPr>
          <a:xfrm>
            <a:off x="107504" y="836712"/>
            <a:ext cx="8208912" cy="5760640"/>
          </a:xfrm>
        </p:spPr>
        <p:txBody>
          <a:bodyPr>
            <a:noAutofit/>
          </a:bodyPr>
          <a:lstStyle/>
          <a:p>
            <a:pPr algn="just">
              <a:buFont typeface="Wingdings" panose="05000000000000000000" pitchFamily="2" charset="2"/>
              <a:buChar char="§"/>
            </a:pPr>
            <a:r>
              <a:rPr lang="fr-BE" sz="2200" dirty="0"/>
              <a:t>Dans l'application web il y a beaucoup de contenus concernant la formation et les activités de loisirs. En outre, il y a beaucoup d'informations utiles sur les urgences, les transports publics et ainsi de suite au cas où les participants en auraient besoin.</a:t>
            </a:r>
          </a:p>
          <a:p>
            <a:pPr algn="just">
              <a:buFont typeface="Wingdings" panose="05000000000000000000" pitchFamily="2" charset="2"/>
              <a:buChar char="§"/>
            </a:pPr>
            <a:r>
              <a:rPr lang="fr-BE" sz="2200" dirty="0"/>
              <a:t>L'application web utilise la plateforme web MOODLE</a:t>
            </a:r>
          </a:p>
          <a:p>
            <a:pPr algn="just">
              <a:buFont typeface="Wingdings" panose="05000000000000000000" pitchFamily="2" charset="2"/>
              <a:buChar char="§"/>
            </a:pPr>
            <a:r>
              <a:rPr lang="fr-BE" sz="2200" dirty="0"/>
              <a:t>Tant l'organisation d'envoi que l'organisation d'accueil et les formateurs disposent d'un manuel de support spécifique qu'ils peuvent consulter à tout moment pour insérer et gérer les contenus concernant les actions de mobilité ;</a:t>
            </a:r>
          </a:p>
          <a:p>
            <a:pPr algn="just">
              <a:buFont typeface="Wingdings" panose="05000000000000000000" pitchFamily="2" charset="2"/>
              <a:buChar char="§"/>
            </a:pPr>
            <a:r>
              <a:rPr lang="fr-BE" sz="2200" dirty="0"/>
              <a:t>Dans les pages suivantes, vous trouverez quelques exemples de captures d'écran de l'application </a:t>
            </a:r>
            <a:r>
              <a:rPr lang="fr-BE" sz="2200" dirty="0" err="1"/>
              <a:t>soMExNet</a:t>
            </a:r>
            <a:r>
              <a:rPr lang="fr-BE" sz="2200" dirty="0"/>
              <a:t> ;</a:t>
            </a:r>
          </a:p>
          <a:p>
            <a:pPr algn="just">
              <a:buFont typeface="Wingdings" panose="05000000000000000000" pitchFamily="2" charset="2"/>
              <a:buChar char="§"/>
            </a:pPr>
            <a:r>
              <a:rPr lang="fr-BE" sz="2200" dirty="0"/>
              <a:t>Lorsque l'expérimentation du projet sera terminée, l'application pourra être téléchargée gratuitement sur le </a:t>
            </a:r>
            <a:r>
              <a:rPr lang="fr-BE" sz="2200" dirty="0" err="1"/>
              <a:t>Playstore</a:t>
            </a:r>
            <a:r>
              <a:rPr lang="fr-BE" sz="2200" dirty="0"/>
              <a:t> ou IOS. </a:t>
            </a:r>
            <a:endParaRPr lang="it-IT" sz="2200" dirty="0"/>
          </a:p>
        </p:txBody>
      </p:sp>
    </p:spTree>
    <p:extLst>
      <p:ext uri="{BB962C8B-B14F-4D97-AF65-F5344CB8AC3E}">
        <p14:creationId xmlns:p14="http://schemas.microsoft.com/office/powerpoint/2010/main" val="2396039775"/>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45</TotalTime>
  <Words>829</Words>
  <Application>Microsoft Office PowerPoint</Application>
  <PresentationFormat>Affichage à l'écran (4:3)</PresentationFormat>
  <Paragraphs>80</Paragraphs>
  <Slides>13</Slides>
  <Notes>13</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Arial</vt:lpstr>
      <vt:lpstr>Calibri</vt:lpstr>
      <vt:lpstr>Trebuchet MS</vt:lpstr>
      <vt:lpstr>Wingdings</vt:lpstr>
      <vt:lpstr>Wingdings 3</vt:lpstr>
      <vt:lpstr>Facette</vt:lpstr>
      <vt:lpstr>SoMExNet  Social Media in Exchanges Network </vt:lpstr>
      <vt:lpstr>"SoMExNet - Network enhancing the SoMEx app"</vt:lpstr>
      <vt:lpstr>"SoMExNet - Réseau améliorant l'application SoMEx"</vt:lpstr>
      <vt:lpstr>SoMExNet - Social Media in Exchanges Network </vt:lpstr>
      <vt:lpstr>SoMExNet - Social Media in Exchanges</vt:lpstr>
      <vt:lpstr>"SoMExNet - Network enhancing the SoMEx app"</vt:lpstr>
      <vt:lpstr>SoMExNet   The Android App </vt:lpstr>
      <vt:lpstr>"SoMExNet - Network enhancing the SoMEx app"</vt:lpstr>
      <vt:lpstr>"SoMExNet - Network enhancing the SoMEx app"</vt:lpstr>
      <vt:lpstr>"SoMExNet - Network enhancing the SoMEx app"</vt:lpstr>
      <vt:lpstr>"SoMExNet - Network enhancing the SoMEx app"</vt:lpstr>
      <vt:lpstr>"SoMExNet - Network enhancing the SoMEx app"</vt:lpstr>
      <vt:lpstr>"SoMExNet - Network enhancing the SoMEx app"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SOMEX</dc:title>
  <dc:creator>Secretaire Direction</dc:creator>
  <cp:lastModifiedBy>Laetitia Beckers</cp:lastModifiedBy>
  <cp:revision>371</cp:revision>
  <cp:lastPrinted>2019-02-05T11:18:47Z</cp:lastPrinted>
  <dcterms:created xsi:type="dcterms:W3CDTF">2014-10-06T10:05:01Z</dcterms:created>
  <dcterms:modified xsi:type="dcterms:W3CDTF">2019-09-06T13:48:01Z</dcterms:modified>
</cp:coreProperties>
</file>